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6" r:id="rId2"/>
    <p:sldId id="260" r:id="rId3"/>
    <p:sldId id="267" r:id="rId4"/>
    <p:sldId id="258" r:id="rId5"/>
    <p:sldId id="259" r:id="rId6"/>
    <p:sldId id="265" r:id="rId7"/>
    <p:sldId id="266" r:id="rId8"/>
    <p:sldId id="257" r:id="rId9"/>
    <p:sldId id="261" r:id="rId10"/>
    <p:sldId id="262" r:id="rId11"/>
    <p:sldId id="263" r:id="rId12"/>
    <p:sldId id="273" r:id="rId13"/>
    <p:sldId id="274" r:id="rId14"/>
    <p:sldId id="280" r:id="rId15"/>
    <p:sldId id="276" r:id="rId16"/>
    <p:sldId id="279" r:id="rId17"/>
    <p:sldId id="278" r:id="rId18"/>
    <p:sldId id="270" r:id="rId19"/>
    <p:sldId id="271" r:id="rId20"/>
    <p:sldId id="269" r:id="rId21"/>
    <p:sldId id="268" r:id="rId22"/>
    <p:sldId id="264" r:id="rId23"/>
    <p:sldId id="272" r:id="rId24"/>
    <p:sldId id="27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nnie Teeples" userId="282ce1c8b93e9865" providerId="LiveId" clId="{A32449A3-29F5-4952-AC5A-DE8FBFB035B2}"/>
    <pc:docChg chg="modSld sldOrd">
      <pc:chgData name="Bonnie Teeples" userId="282ce1c8b93e9865" providerId="LiveId" clId="{A32449A3-29F5-4952-AC5A-DE8FBFB035B2}" dt="2026-10-03T21:49:31.814" v="13"/>
      <pc:docMkLst>
        <pc:docMk/>
      </pc:docMkLst>
      <pc:sldChg chg="ord">
        <pc:chgData name="Bonnie Teeples" userId="282ce1c8b93e9865" providerId="LiveId" clId="{A32449A3-29F5-4952-AC5A-DE8FBFB035B2}" dt="2026-10-03T21:48:40.001" v="9"/>
        <pc:sldMkLst>
          <pc:docMk/>
          <pc:sldMk cId="3524904495" sldId="257"/>
        </pc:sldMkLst>
      </pc:sldChg>
      <pc:sldChg chg="ord">
        <pc:chgData name="Bonnie Teeples" userId="282ce1c8b93e9865" providerId="LiveId" clId="{A32449A3-29F5-4952-AC5A-DE8FBFB035B2}" dt="2026-10-03T21:48:02.827" v="5"/>
        <pc:sldMkLst>
          <pc:docMk/>
          <pc:sldMk cId="3467012095" sldId="260"/>
        </pc:sldMkLst>
      </pc:sldChg>
      <pc:sldChg chg="ord">
        <pc:chgData name="Bonnie Teeples" userId="282ce1c8b93e9865" providerId="LiveId" clId="{A32449A3-29F5-4952-AC5A-DE8FBFB035B2}" dt="2026-10-03T21:48:08.315" v="7"/>
        <pc:sldMkLst>
          <pc:docMk/>
          <pc:sldMk cId="4176672773" sldId="267"/>
        </pc:sldMkLst>
      </pc:sldChg>
      <pc:sldChg chg="ord">
        <pc:chgData name="Bonnie Teeples" userId="282ce1c8b93e9865" providerId="LiveId" clId="{A32449A3-29F5-4952-AC5A-DE8FBFB035B2}" dt="2026-10-03T21:49:25.625" v="11"/>
        <pc:sldMkLst>
          <pc:docMk/>
          <pc:sldMk cId="3125701453" sldId="272"/>
        </pc:sldMkLst>
      </pc:sldChg>
      <pc:sldChg chg="ord">
        <pc:chgData name="Bonnie Teeples" userId="282ce1c8b93e9865" providerId="LiveId" clId="{A32449A3-29F5-4952-AC5A-DE8FBFB035B2}" dt="2026-10-03T21:49:31.814" v="13"/>
        <pc:sldMkLst>
          <pc:docMk/>
          <pc:sldMk cId="828301891" sldId="277"/>
        </pc:sldMkLst>
      </pc:sldChg>
    </pc:docChg>
  </pc:docChgLst>
  <pc:docChgLst>
    <pc:chgData name="Bonnie Teeples" userId="282ce1c8b93e9865" providerId="LiveId" clId="{BFA2AF4F-5636-4DBD-ADCE-47C36129BB81}"/>
    <pc:docChg chg="undo custSel addSld delSld modSld sldOrd">
      <pc:chgData name="Bonnie Teeples" userId="282ce1c8b93e9865" providerId="LiveId" clId="{BFA2AF4F-5636-4DBD-ADCE-47C36129BB81}" dt="2026-09-23T02:24:31.441" v="34" actId="2696"/>
      <pc:docMkLst>
        <pc:docMk/>
      </pc:docMkLst>
      <pc:sldChg chg="modSp mod">
        <pc:chgData name="Bonnie Teeples" userId="282ce1c8b93e9865" providerId="LiveId" clId="{BFA2AF4F-5636-4DBD-ADCE-47C36129BB81}" dt="2026-09-23T02:06:00.356" v="14" actId="20577"/>
        <pc:sldMkLst>
          <pc:docMk/>
          <pc:sldMk cId="2143646687" sldId="256"/>
        </pc:sldMkLst>
        <pc:spChg chg="mod">
          <ac:chgData name="Bonnie Teeples" userId="282ce1c8b93e9865" providerId="LiveId" clId="{BFA2AF4F-5636-4DBD-ADCE-47C36129BB81}" dt="2026-09-23T02:06:00.356" v="14" actId="20577"/>
          <ac:spMkLst>
            <pc:docMk/>
            <pc:sldMk cId="2143646687" sldId="256"/>
            <ac:spMk id="2" creationId="{42E6260E-9DC0-46BC-9F4B-56B5B4E81D0D}"/>
          </ac:spMkLst>
        </pc:spChg>
      </pc:sldChg>
      <pc:sldChg chg="addSp delSp modSp mod">
        <pc:chgData name="Bonnie Teeples" userId="282ce1c8b93e9865" providerId="LiveId" clId="{BFA2AF4F-5636-4DBD-ADCE-47C36129BB81}" dt="2026-09-18T19:25:02.276" v="7" actId="20577"/>
        <pc:sldMkLst>
          <pc:docMk/>
          <pc:sldMk cId="1821013876" sldId="258"/>
        </pc:sldMkLst>
        <pc:spChg chg="mod">
          <ac:chgData name="Bonnie Teeples" userId="282ce1c8b93e9865" providerId="LiveId" clId="{BFA2AF4F-5636-4DBD-ADCE-47C36129BB81}" dt="2026-09-18T19:25:02.276" v="7" actId="20577"/>
          <ac:spMkLst>
            <pc:docMk/>
            <pc:sldMk cId="1821013876" sldId="258"/>
            <ac:spMk id="2" creationId="{7C64D532-1BD6-420C-A0DA-31CF170F22E0}"/>
          </ac:spMkLst>
        </pc:spChg>
      </pc:sldChg>
      <pc:sldChg chg="addSp delSp mod">
        <pc:chgData name="Bonnie Teeples" userId="282ce1c8b93e9865" providerId="LiveId" clId="{BFA2AF4F-5636-4DBD-ADCE-47C36129BB81}" dt="2026-09-23T02:19:07.095" v="16" actId="22"/>
        <pc:sldMkLst>
          <pc:docMk/>
          <pc:sldMk cId="1526423863" sldId="263"/>
        </pc:sldMkLst>
      </pc:sldChg>
      <pc:sldChg chg="new">
        <pc:chgData name="Bonnie Teeples" userId="282ce1c8b93e9865" providerId="LiveId" clId="{BFA2AF4F-5636-4DBD-ADCE-47C36129BB81}" dt="2026-09-23T02:19:26.362" v="17" actId="680"/>
        <pc:sldMkLst>
          <pc:docMk/>
          <pc:sldMk cId="3125701453" sldId="272"/>
        </pc:sldMkLst>
      </pc:sldChg>
      <pc:sldChg chg="add ord setBg">
        <pc:chgData name="Bonnie Teeples" userId="282ce1c8b93e9865" providerId="LiveId" clId="{BFA2AF4F-5636-4DBD-ADCE-47C36129BB81}" dt="2026-09-23T02:20:35.783" v="21"/>
        <pc:sldMkLst>
          <pc:docMk/>
          <pc:sldMk cId="1807672139" sldId="273"/>
        </pc:sldMkLst>
      </pc:sldChg>
      <pc:sldChg chg="add setBg">
        <pc:chgData name="Bonnie Teeples" userId="282ce1c8b93e9865" providerId="LiveId" clId="{BFA2AF4F-5636-4DBD-ADCE-47C36129BB81}" dt="2026-09-23T02:20:26.242" v="19"/>
        <pc:sldMkLst>
          <pc:docMk/>
          <pc:sldMk cId="561493665" sldId="274"/>
        </pc:sldMkLst>
      </pc:sldChg>
      <pc:sldChg chg="add setBg">
        <pc:chgData name="Bonnie Teeples" userId="282ce1c8b93e9865" providerId="LiveId" clId="{BFA2AF4F-5636-4DBD-ADCE-47C36129BB81}" dt="2026-09-23T02:22:15.421" v="25"/>
        <pc:sldMkLst>
          <pc:docMk/>
          <pc:sldMk cId="2325556357" sldId="276"/>
        </pc:sldMkLst>
      </pc:sldChg>
      <pc:sldChg chg="new">
        <pc:chgData name="Bonnie Teeples" userId="282ce1c8b93e9865" providerId="LiveId" clId="{BFA2AF4F-5636-4DBD-ADCE-47C36129BB81}" dt="2026-09-23T02:22:24.219" v="26" actId="680"/>
        <pc:sldMkLst>
          <pc:docMk/>
          <pc:sldMk cId="828301891" sldId="277"/>
        </pc:sldMkLst>
      </pc:sldChg>
      <pc:sldChg chg="add setBg">
        <pc:chgData name="Bonnie Teeples" userId="282ce1c8b93e9865" providerId="LiveId" clId="{BFA2AF4F-5636-4DBD-ADCE-47C36129BB81}" dt="2026-09-23T02:22:43.371" v="27"/>
        <pc:sldMkLst>
          <pc:docMk/>
          <pc:sldMk cId="2509487732" sldId="278"/>
        </pc:sldMkLst>
      </pc:sldChg>
      <pc:sldChg chg="add ord setBg">
        <pc:chgData name="Bonnie Teeples" userId="282ce1c8b93e9865" providerId="LiveId" clId="{BFA2AF4F-5636-4DBD-ADCE-47C36129BB81}" dt="2026-09-23T02:23:18.288" v="30"/>
        <pc:sldMkLst>
          <pc:docMk/>
          <pc:sldMk cId="1751111010" sldId="279"/>
        </pc:sldMkLst>
      </pc:sldChg>
      <pc:sldChg chg="add ord setBg">
        <pc:chgData name="Bonnie Teeples" userId="282ce1c8b93e9865" providerId="LiveId" clId="{BFA2AF4F-5636-4DBD-ADCE-47C36129BB81}" dt="2026-09-23T02:24:25.078" v="33"/>
        <pc:sldMkLst>
          <pc:docMk/>
          <pc:sldMk cId="3078036999" sldId="28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4EFD5D-9537-45D5-ADB5-753FBE136FF5}" type="doc">
      <dgm:prSet loTypeId="urn:microsoft.com/office/officeart/2005/8/layout/hierarchy1" loCatId="hierarchy" qsTypeId="urn:microsoft.com/office/officeart/2005/8/quickstyle/simple1#1" qsCatId="simple" csTypeId="urn:microsoft.com/office/officeart/2005/8/colors/accent1_2#1" csCatId="accent1" phldr="1"/>
      <dgm:spPr/>
      <dgm:t>
        <a:bodyPr/>
        <a:lstStyle/>
        <a:p>
          <a:endParaRPr lang="en-US"/>
        </a:p>
      </dgm:t>
    </dgm:pt>
    <dgm:pt modelId="{3B99BF84-6E14-4038-A983-1EEDE46C38A7}">
      <dgm:prSet/>
      <dgm:spPr/>
      <dgm:t>
        <a:bodyPr/>
        <a:lstStyle/>
        <a:p>
          <a:r>
            <a:rPr lang="en-US" dirty="0"/>
            <a:t>In 1929 Mrs. Alfred Watt (Madge) chaired the first International Conference of Rural Women, this conference was set up to correspond with and exchange of ideas between rural women in various parts of the world.</a:t>
          </a:r>
        </a:p>
      </dgm:t>
    </dgm:pt>
    <dgm:pt modelId="{FDDDD266-025A-4195-AC3D-329A69F8FC6A}" type="parTrans" cxnId="{F5D843C6-BC9B-4741-BECB-1D7510C6DFDF}">
      <dgm:prSet/>
      <dgm:spPr/>
      <dgm:t>
        <a:bodyPr/>
        <a:lstStyle/>
        <a:p>
          <a:endParaRPr lang="en-US"/>
        </a:p>
      </dgm:t>
    </dgm:pt>
    <dgm:pt modelId="{0C2169D3-ACC8-46B1-8545-35263BE25A46}" type="sibTrans" cxnId="{F5D843C6-BC9B-4741-BECB-1D7510C6DFDF}">
      <dgm:prSet/>
      <dgm:spPr/>
      <dgm:t>
        <a:bodyPr/>
        <a:lstStyle/>
        <a:p>
          <a:endParaRPr lang="en-US"/>
        </a:p>
      </dgm:t>
    </dgm:pt>
    <dgm:pt modelId="{C2E3BDF5-4BFC-43A7-A4B9-A9CE0E4842AA}">
      <dgm:prSet/>
      <dgm:spPr/>
      <dgm:t>
        <a:bodyPr/>
        <a:lstStyle/>
        <a:p>
          <a:r>
            <a:rPr lang="en-US" dirty="0"/>
            <a:t>ACWW was formed in 1929 to bring together rural women and their organizations all over the world…”. Before ACWW was formed, rural women’s organizations operated independently. When these groups began communicating, they united to pursue shared goals.</a:t>
          </a:r>
        </a:p>
      </dgm:t>
    </dgm:pt>
    <dgm:pt modelId="{C0AC27E9-7EE6-4EF6-9108-D9C385E88C29}" type="parTrans" cxnId="{B41870EE-FCDB-49F7-8A87-1434AED11C6B}">
      <dgm:prSet/>
      <dgm:spPr/>
      <dgm:t>
        <a:bodyPr/>
        <a:lstStyle/>
        <a:p>
          <a:endParaRPr lang="en-US"/>
        </a:p>
      </dgm:t>
    </dgm:pt>
    <dgm:pt modelId="{30C935F3-2686-4AC2-B1EA-A58B882D09AF}" type="sibTrans" cxnId="{B41870EE-FCDB-49F7-8A87-1434AED11C6B}">
      <dgm:prSet/>
      <dgm:spPr/>
      <dgm:t>
        <a:bodyPr/>
        <a:lstStyle/>
        <a:p>
          <a:endParaRPr lang="en-US"/>
        </a:p>
      </dgm:t>
    </dgm:pt>
    <dgm:pt modelId="{7EAAF526-BBDE-4BC1-B076-C61739F09A3A}" type="pres">
      <dgm:prSet presAssocID="{DD4EFD5D-9537-45D5-ADB5-753FBE136FF5}" presName="hierChild1" presStyleCnt="0">
        <dgm:presLayoutVars>
          <dgm:chPref val="1"/>
          <dgm:dir/>
          <dgm:animOne val="branch"/>
          <dgm:animLvl val="lvl"/>
          <dgm:resizeHandles/>
        </dgm:presLayoutVars>
      </dgm:prSet>
      <dgm:spPr/>
    </dgm:pt>
    <dgm:pt modelId="{67FD5314-1489-44F3-AE7C-3D6EB6F366CF}" type="pres">
      <dgm:prSet presAssocID="{3B99BF84-6E14-4038-A983-1EEDE46C38A7}" presName="hierRoot1" presStyleCnt="0"/>
      <dgm:spPr/>
    </dgm:pt>
    <dgm:pt modelId="{FA494069-537B-4C1A-979C-906383403DCF}" type="pres">
      <dgm:prSet presAssocID="{3B99BF84-6E14-4038-A983-1EEDE46C38A7}" presName="composite" presStyleCnt="0"/>
      <dgm:spPr/>
    </dgm:pt>
    <dgm:pt modelId="{776C5D4C-5CCD-4F10-9ABC-CF0078A72C29}" type="pres">
      <dgm:prSet presAssocID="{3B99BF84-6E14-4038-A983-1EEDE46C38A7}" presName="background" presStyleLbl="node0" presStyleIdx="0" presStyleCnt="2"/>
      <dgm:spPr/>
    </dgm:pt>
    <dgm:pt modelId="{DFF31F3B-40EB-4209-9B93-707BA35FA939}" type="pres">
      <dgm:prSet presAssocID="{3B99BF84-6E14-4038-A983-1EEDE46C38A7}" presName="text" presStyleLbl="fgAcc0" presStyleIdx="0" presStyleCnt="2" custScaleY="184427">
        <dgm:presLayoutVars>
          <dgm:chPref val="3"/>
        </dgm:presLayoutVars>
      </dgm:prSet>
      <dgm:spPr/>
    </dgm:pt>
    <dgm:pt modelId="{AE7E6D7A-BE87-4E77-AD80-A558292FECB9}" type="pres">
      <dgm:prSet presAssocID="{3B99BF84-6E14-4038-A983-1EEDE46C38A7}" presName="hierChild2" presStyleCnt="0"/>
      <dgm:spPr/>
    </dgm:pt>
    <dgm:pt modelId="{55202C5D-318B-4B8B-8C01-EEC97DF3FF8D}" type="pres">
      <dgm:prSet presAssocID="{C2E3BDF5-4BFC-43A7-A4B9-A9CE0E4842AA}" presName="hierRoot1" presStyleCnt="0"/>
      <dgm:spPr/>
    </dgm:pt>
    <dgm:pt modelId="{E8E1AD82-73C7-4395-8C14-9F8EC00309F5}" type="pres">
      <dgm:prSet presAssocID="{C2E3BDF5-4BFC-43A7-A4B9-A9CE0E4842AA}" presName="composite" presStyleCnt="0"/>
      <dgm:spPr/>
    </dgm:pt>
    <dgm:pt modelId="{9EE67112-B3A3-44BA-9898-9BDF35CDC247}" type="pres">
      <dgm:prSet presAssocID="{C2E3BDF5-4BFC-43A7-A4B9-A9CE0E4842AA}" presName="background" presStyleLbl="node0" presStyleIdx="1" presStyleCnt="2"/>
      <dgm:spPr/>
    </dgm:pt>
    <dgm:pt modelId="{E69FA55C-A16F-4483-AD0F-D872393AB832}" type="pres">
      <dgm:prSet presAssocID="{C2E3BDF5-4BFC-43A7-A4B9-A9CE0E4842AA}" presName="text" presStyleLbl="fgAcc0" presStyleIdx="1" presStyleCnt="2" custScaleX="109246" custScaleY="180821">
        <dgm:presLayoutVars>
          <dgm:chPref val="3"/>
        </dgm:presLayoutVars>
      </dgm:prSet>
      <dgm:spPr/>
    </dgm:pt>
    <dgm:pt modelId="{92D7FA50-0F05-4DA7-8302-47093810021E}" type="pres">
      <dgm:prSet presAssocID="{C2E3BDF5-4BFC-43A7-A4B9-A9CE0E4842AA}" presName="hierChild2" presStyleCnt="0"/>
      <dgm:spPr/>
    </dgm:pt>
  </dgm:ptLst>
  <dgm:cxnLst>
    <dgm:cxn modelId="{5486415B-E131-44F5-8905-F745A43D2CEC}" type="presOf" srcId="{C2E3BDF5-4BFC-43A7-A4B9-A9CE0E4842AA}" destId="{E69FA55C-A16F-4483-AD0F-D872393AB832}" srcOrd="0" destOrd="0" presId="urn:microsoft.com/office/officeart/2005/8/layout/hierarchy1"/>
    <dgm:cxn modelId="{ADA8214C-ED97-4DDE-A1C4-2A785F1A71C1}" type="presOf" srcId="{DD4EFD5D-9537-45D5-ADB5-753FBE136FF5}" destId="{7EAAF526-BBDE-4BC1-B076-C61739F09A3A}" srcOrd="0" destOrd="0" presId="urn:microsoft.com/office/officeart/2005/8/layout/hierarchy1"/>
    <dgm:cxn modelId="{0353307B-1DAC-4167-A291-BF06A6E49833}" type="presOf" srcId="{3B99BF84-6E14-4038-A983-1EEDE46C38A7}" destId="{DFF31F3B-40EB-4209-9B93-707BA35FA939}" srcOrd="0" destOrd="0" presId="urn:microsoft.com/office/officeart/2005/8/layout/hierarchy1"/>
    <dgm:cxn modelId="{F5D843C6-BC9B-4741-BECB-1D7510C6DFDF}" srcId="{DD4EFD5D-9537-45D5-ADB5-753FBE136FF5}" destId="{3B99BF84-6E14-4038-A983-1EEDE46C38A7}" srcOrd="0" destOrd="0" parTransId="{FDDDD266-025A-4195-AC3D-329A69F8FC6A}" sibTransId="{0C2169D3-ACC8-46B1-8545-35263BE25A46}"/>
    <dgm:cxn modelId="{B41870EE-FCDB-49F7-8A87-1434AED11C6B}" srcId="{DD4EFD5D-9537-45D5-ADB5-753FBE136FF5}" destId="{C2E3BDF5-4BFC-43A7-A4B9-A9CE0E4842AA}" srcOrd="1" destOrd="0" parTransId="{C0AC27E9-7EE6-4EF6-9108-D9C385E88C29}" sibTransId="{30C935F3-2686-4AC2-B1EA-A58B882D09AF}"/>
    <dgm:cxn modelId="{44F17697-1F54-44B3-9CBB-7FCBE56E79A4}" type="presParOf" srcId="{7EAAF526-BBDE-4BC1-B076-C61739F09A3A}" destId="{67FD5314-1489-44F3-AE7C-3D6EB6F366CF}" srcOrd="0" destOrd="0" presId="urn:microsoft.com/office/officeart/2005/8/layout/hierarchy1"/>
    <dgm:cxn modelId="{F343A626-386F-4C02-87CC-F9F0B909532E}" type="presParOf" srcId="{67FD5314-1489-44F3-AE7C-3D6EB6F366CF}" destId="{FA494069-537B-4C1A-979C-906383403DCF}" srcOrd="0" destOrd="0" presId="urn:microsoft.com/office/officeart/2005/8/layout/hierarchy1"/>
    <dgm:cxn modelId="{5F7FCCD2-B331-43D9-9E13-590836D059C1}" type="presParOf" srcId="{FA494069-537B-4C1A-979C-906383403DCF}" destId="{776C5D4C-5CCD-4F10-9ABC-CF0078A72C29}" srcOrd="0" destOrd="0" presId="urn:microsoft.com/office/officeart/2005/8/layout/hierarchy1"/>
    <dgm:cxn modelId="{E7FA042F-9C19-4A9C-9013-E2EDEF6718A7}" type="presParOf" srcId="{FA494069-537B-4C1A-979C-906383403DCF}" destId="{DFF31F3B-40EB-4209-9B93-707BA35FA939}" srcOrd="1" destOrd="0" presId="urn:microsoft.com/office/officeart/2005/8/layout/hierarchy1"/>
    <dgm:cxn modelId="{FF2FE98F-4941-48F7-B3D6-E6ECE2D6717C}" type="presParOf" srcId="{67FD5314-1489-44F3-AE7C-3D6EB6F366CF}" destId="{AE7E6D7A-BE87-4E77-AD80-A558292FECB9}" srcOrd="1" destOrd="0" presId="urn:microsoft.com/office/officeart/2005/8/layout/hierarchy1"/>
    <dgm:cxn modelId="{60D0669C-76A2-4448-83AE-1445705C795A}" type="presParOf" srcId="{7EAAF526-BBDE-4BC1-B076-C61739F09A3A}" destId="{55202C5D-318B-4B8B-8C01-EEC97DF3FF8D}" srcOrd="1" destOrd="0" presId="urn:microsoft.com/office/officeart/2005/8/layout/hierarchy1"/>
    <dgm:cxn modelId="{291A0FF9-AF4D-4D2D-96FE-13AC55D50619}" type="presParOf" srcId="{55202C5D-318B-4B8B-8C01-EEC97DF3FF8D}" destId="{E8E1AD82-73C7-4395-8C14-9F8EC00309F5}" srcOrd="0" destOrd="0" presId="urn:microsoft.com/office/officeart/2005/8/layout/hierarchy1"/>
    <dgm:cxn modelId="{84019DEC-B7EA-4423-8338-F0F674BD6AFA}" type="presParOf" srcId="{E8E1AD82-73C7-4395-8C14-9F8EC00309F5}" destId="{9EE67112-B3A3-44BA-9898-9BDF35CDC247}" srcOrd="0" destOrd="0" presId="urn:microsoft.com/office/officeart/2005/8/layout/hierarchy1"/>
    <dgm:cxn modelId="{BD888220-A02E-4367-960A-91ED1EBEC8C3}" type="presParOf" srcId="{E8E1AD82-73C7-4395-8C14-9F8EC00309F5}" destId="{E69FA55C-A16F-4483-AD0F-D872393AB832}" srcOrd="1" destOrd="0" presId="urn:microsoft.com/office/officeart/2005/8/layout/hierarchy1"/>
    <dgm:cxn modelId="{7CE366E4-8483-4C20-B69C-23FC242B7DA2}" type="presParOf" srcId="{55202C5D-318B-4B8B-8C01-EEC97DF3FF8D}" destId="{92D7FA50-0F05-4DA7-8302-47093810021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914895-98A3-4C91-A211-20A8843BCE7C}" type="doc">
      <dgm:prSet loTypeId="urn:microsoft.com/office/officeart/2008/layout/LinedList" loCatId="list" qsTypeId="urn:microsoft.com/office/officeart/2005/8/quickstyle/simple5#1" qsCatId="simple" csTypeId="urn:microsoft.com/office/officeart/2005/8/colors/accent0_3#1" csCatId="mainScheme" phldr="1"/>
      <dgm:spPr/>
      <dgm:t>
        <a:bodyPr/>
        <a:lstStyle/>
        <a:p>
          <a:endParaRPr lang="en-US"/>
        </a:p>
      </dgm:t>
    </dgm:pt>
    <dgm:pt modelId="{B34E3EE3-C7C1-482C-819A-DDA89AE4542F}">
      <dgm:prSet/>
      <dgm:spPr/>
      <dgm:t>
        <a:bodyPr/>
        <a:lstStyle/>
        <a:p>
          <a:r>
            <a:rPr lang="en-US" dirty="0"/>
            <a:t>Across low-income countries, women are filling roles in management and food production to the tune of forty eight percent, yet they are disproportionally challenged by rural men. Rural Women are more likely to face food insecurity, access to land, market information, and resources. They can also lack decision making power. </a:t>
          </a:r>
        </a:p>
      </dgm:t>
    </dgm:pt>
    <dgm:pt modelId="{0F777809-E2AD-48FC-90F0-40726FE2FC3A}" type="parTrans" cxnId="{D7806A02-F199-4503-88C8-DE0E52CDF80A}">
      <dgm:prSet/>
      <dgm:spPr/>
      <dgm:t>
        <a:bodyPr/>
        <a:lstStyle/>
        <a:p>
          <a:endParaRPr lang="en-US"/>
        </a:p>
      </dgm:t>
    </dgm:pt>
    <dgm:pt modelId="{1BE0CDA7-A201-4EF4-BC1D-83D89B19EEFA}" type="sibTrans" cxnId="{D7806A02-F199-4503-88C8-DE0E52CDF80A}">
      <dgm:prSet/>
      <dgm:spPr/>
      <dgm:t>
        <a:bodyPr/>
        <a:lstStyle/>
        <a:p>
          <a:endParaRPr lang="en-US"/>
        </a:p>
      </dgm:t>
    </dgm:pt>
    <dgm:pt modelId="{429F5579-0CDB-40C4-828C-14287F095877}">
      <dgm:prSet/>
      <dgm:spPr/>
      <dgm:t>
        <a:bodyPr/>
        <a:lstStyle/>
        <a:p>
          <a:r>
            <a:rPr lang="en-US"/>
            <a:t>With a commitment for promoting Climate Smart Agriculture and small project funding, ACWW is helping rural women farmers to have access to information helping them to adapt to the challenge of climate change, choosing indigenous seed varieties for drought resistant crops, learning about irrigation systems, and harvesting rainwater as examples.</a:t>
          </a:r>
        </a:p>
      </dgm:t>
    </dgm:pt>
    <dgm:pt modelId="{62C1F723-14DE-4CF6-AE0B-2234DF8E7542}" type="parTrans" cxnId="{CCE4A802-2DDA-4F54-A18E-A195B118C023}">
      <dgm:prSet/>
      <dgm:spPr/>
      <dgm:t>
        <a:bodyPr/>
        <a:lstStyle/>
        <a:p>
          <a:endParaRPr lang="en-US"/>
        </a:p>
      </dgm:t>
    </dgm:pt>
    <dgm:pt modelId="{8E726D2B-B368-49EC-B741-CEFF570E4997}" type="sibTrans" cxnId="{CCE4A802-2DDA-4F54-A18E-A195B118C023}">
      <dgm:prSet/>
      <dgm:spPr/>
      <dgm:t>
        <a:bodyPr/>
        <a:lstStyle/>
        <a:p>
          <a:endParaRPr lang="en-US"/>
        </a:p>
      </dgm:t>
    </dgm:pt>
    <dgm:pt modelId="{BEFBDDC2-FA4C-47DB-91DB-B4B7DC2BAB8D}" type="pres">
      <dgm:prSet presAssocID="{7A914895-98A3-4C91-A211-20A8843BCE7C}" presName="vert0" presStyleCnt="0">
        <dgm:presLayoutVars>
          <dgm:dir/>
          <dgm:animOne val="branch"/>
          <dgm:animLvl val="lvl"/>
        </dgm:presLayoutVars>
      </dgm:prSet>
      <dgm:spPr/>
    </dgm:pt>
    <dgm:pt modelId="{4101BE63-83DE-4BA8-B204-6A93FB3E8BB3}" type="pres">
      <dgm:prSet presAssocID="{B34E3EE3-C7C1-482C-819A-DDA89AE4542F}" presName="thickLine" presStyleLbl="alignNode1" presStyleIdx="0" presStyleCnt="2"/>
      <dgm:spPr/>
    </dgm:pt>
    <dgm:pt modelId="{1AF34A6D-AB14-4631-87B3-458E8A2909E3}" type="pres">
      <dgm:prSet presAssocID="{B34E3EE3-C7C1-482C-819A-DDA89AE4542F}" presName="horz1" presStyleCnt="0"/>
      <dgm:spPr/>
    </dgm:pt>
    <dgm:pt modelId="{4AD1467B-F9CA-4928-8C2E-C9C452AE9EFF}" type="pres">
      <dgm:prSet presAssocID="{B34E3EE3-C7C1-482C-819A-DDA89AE4542F}" presName="tx1" presStyleLbl="revTx" presStyleIdx="0" presStyleCnt="2"/>
      <dgm:spPr/>
    </dgm:pt>
    <dgm:pt modelId="{ADA01AB9-EB53-4510-978F-1BD2177B101A}" type="pres">
      <dgm:prSet presAssocID="{B34E3EE3-C7C1-482C-819A-DDA89AE4542F}" presName="vert1" presStyleCnt="0"/>
      <dgm:spPr/>
    </dgm:pt>
    <dgm:pt modelId="{B43EC730-2E2D-4550-9385-2A8F4EA8D3FD}" type="pres">
      <dgm:prSet presAssocID="{429F5579-0CDB-40C4-828C-14287F095877}" presName="thickLine" presStyleLbl="alignNode1" presStyleIdx="1" presStyleCnt="2"/>
      <dgm:spPr/>
    </dgm:pt>
    <dgm:pt modelId="{649B332F-9BAE-42BD-A36B-CA6BC4AC08A0}" type="pres">
      <dgm:prSet presAssocID="{429F5579-0CDB-40C4-828C-14287F095877}" presName="horz1" presStyleCnt="0"/>
      <dgm:spPr/>
    </dgm:pt>
    <dgm:pt modelId="{BDACB666-C715-4398-9446-E20ADCFC7504}" type="pres">
      <dgm:prSet presAssocID="{429F5579-0CDB-40C4-828C-14287F095877}" presName="tx1" presStyleLbl="revTx" presStyleIdx="1" presStyleCnt="2"/>
      <dgm:spPr/>
    </dgm:pt>
    <dgm:pt modelId="{44C381BD-646E-4805-B304-317BD3CA8C03}" type="pres">
      <dgm:prSet presAssocID="{429F5579-0CDB-40C4-828C-14287F095877}" presName="vert1" presStyleCnt="0"/>
      <dgm:spPr/>
    </dgm:pt>
  </dgm:ptLst>
  <dgm:cxnLst>
    <dgm:cxn modelId="{D7806A02-F199-4503-88C8-DE0E52CDF80A}" srcId="{7A914895-98A3-4C91-A211-20A8843BCE7C}" destId="{B34E3EE3-C7C1-482C-819A-DDA89AE4542F}" srcOrd="0" destOrd="0" parTransId="{0F777809-E2AD-48FC-90F0-40726FE2FC3A}" sibTransId="{1BE0CDA7-A201-4EF4-BC1D-83D89B19EEFA}"/>
    <dgm:cxn modelId="{CCE4A802-2DDA-4F54-A18E-A195B118C023}" srcId="{7A914895-98A3-4C91-A211-20A8843BCE7C}" destId="{429F5579-0CDB-40C4-828C-14287F095877}" srcOrd="1" destOrd="0" parTransId="{62C1F723-14DE-4CF6-AE0B-2234DF8E7542}" sibTransId="{8E726D2B-B368-49EC-B741-CEFF570E4997}"/>
    <dgm:cxn modelId="{CB610808-46F2-4C70-B40B-F72810F98200}" type="presOf" srcId="{429F5579-0CDB-40C4-828C-14287F095877}" destId="{BDACB666-C715-4398-9446-E20ADCFC7504}" srcOrd="0" destOrd="0" presId="urn:microsoft.com/office/officeart/2008/layout/LinedList"/>
    <dgm:cxn modelId="{60168EB7-E495-4E71-9621-6CFC6399F0B4}" type="presOf" srcId="{B34E3EE3-C7C1-482C-819A-DDA89AE4542F}" destId="{4AD1467B-F9CA-4928-8C2E-C9C452AE9EFF}" srcOrd="0" destOrd="0" presId="urn:microsoft.com/office/officeart/2008/layout/LinedList"/>
    <dgm:cxn modelId="{771F49D9-150C-4880-86C6-8CE5B70CA5BB}" type="presOf" srcId="{7A914895-98A3-4C91-A211-20A8843BCE7C}" destId="{BEFBDDC2-FA4C-47DB-91DB-B4B7DC2BAB8D}" srcOrd="0" destOrd="0" presId="urn:microsoft.com/office/officeart/2008/layout/LinedList"/>
    <dgm:cxn modelId="{3DE42163-3A2F-406D-8571-DA8E639227D0}" type="presParOf" srcId="{BEFBDDC2-FA4C-47DB-91DB-B4B7DC2BAB8D}" destId="{4101BE63-83DE-4BA8-B204-6A93FB3E8BB3}" srcOrd="0" destOrd="0" presId="urn:microsoft.com/office/officeart/2008/layout/LinedList"/>
    <dgm:cxn modelId="{AEA6DB87-273F-44BA-A9AB-BD1035A45556}" type="presParOf" srcId="{BEFBDDC2-FA4C-47DB-91DB-B4B7DC2BAB8D}" destId="{1AF34A6D-AB14-4631-87B3-458E8A2909E3}" srcOrd="1" destOrd="0" presId="urn:microsoft.com/office/officeart/2008/layout/LinedList"/>
    <dgm:cxn modelId="{A3562E7A-8B9A-4578-8483-884A8057784B}" type="presParOf" srcId="{1AF34A6D-AB14-4631-87B3-458E8A2909E3}" destId="{4AD1467B-F9CA-4928-8C2E-C9C452AE9EFF}" srcOrd="0" destOrd="0" presId="urn:microsoft.com/office/officeart/2008/layout/LinedList"/>
    <dgm:cxn modelId="{11419873-9B67-4D32-A0D9-0C4BF7B8C467}" type="presParOf" srcId="{1AF34A6D-AB14-4631-87B3-458E8A2909E3}" destId="{ADA01AB9-EB53-4510-978F-1BD2177B101A}" srcOrd="1" destOrd="0" presId="urn:microsoft.com/office/officeart/2008/layout/LinedList"/>
    <dgm:cxn modelId="{BEEBE99F-B410-4340-81C2-6050866A1128}" type="presParOf" srcId="{BEFBDDC2-FA4C-47DB-91DB-B4B7DC2BAB8D}" destId="{B43EC730-2E2D-4550-9385-2A8F4EA8D3FD}" srcOrd="2" destOrd="0" presId="urn:microsoft.com/office/officeart/2008/layout/LinedList"/>
    <dgm:cxn modelId="{CA3DF23D-55C4-458B-AFE7-95CBCD0E89C4}" type="presParOf" srcId="{BEFBDDC2-FA4C-47DB-91DB-B4B7DC2BAB8D}" destId="{649B332F-9BAE-42BD-A36B-CA6BC4AC08A0}" srcOrd="3" destOrd="0" presId="urn:microsoft.com/office/officeart/2008/layout/LinedList"/>
    <dgm:cxn modelId="{D61F5F4C-C409-4241-B304-269787DB81DB}" type="presParOf" srcId="{649B332F-9BAE-42BD-A36B-CA6BC4AC08A0}" destId="{BDACB666-C715-4398-9446-E20ADCFC7504}" srcOrd="0" destOrd="0" presId="urn:microsoft.com/office/officeart/2008/layout/LinedList"/>
    <dgm:cxn modelId="{46CEEBC3-B348-4C0F-AB98-7C884F4DB083}" type="presParOf" srcId="{649B332F-9BAE-42BD-A36B-CA6BC4AC08A0}" destId="{44C381BD-646E-4805-B304-317BD3CA8C0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6C5D4C-5CCD-4F10-9ABC-CF0078A72C29}">
      <dsp:nvSpPr>
        <dsp:cNvPr id="0" name=""/>
        <dsp:cNvSpPr/>
      </dsp:nvSpPr>
      <dsp:spPr>
        <a:xfrm>
          <a:off x="193" y="222700"/>
          <a:ext cx="2252167" cy="263753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F31F3B-40EB-4209-9B93-707BA35FA939}">
      <dsp:nvSpPr>
        <dsp:cNvPr id="0" name=""/>
        <dsp:cNvSpPr/>
      </dsp:nvSpPr>
      <dsp:spPr>
        <a:xfrm>
          <a:off x="250434" y="460428"/>
          <a:ext cx="2252167" cy="2637538"/>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In 1929 Mrs. Alfred Watt (Madge) chaired the first International Conference of Rural Women, this conference was set up to correspond with and exchange of ideas between rural women in various parts of the world.</a:t>
          </a:r>
        </a:p>
      </dsp:txBody>
      <dsp:txXfrm>
        <a:off x="316398" y="526392"/>
        <a:ext cx="2120239" cy="2505610"/>
      </dsp:txXfrm>
    </dsp:sp>
    <dsp:sp modelId="{9EE67112-B3A3-44BA-9898-9BDF35CDC247}">
      <dsp:nvSpPr>
        <dsp:cNvPr id="0" name=""/>
        <dsp:cNvSpPr/>
      </dsp:nvSpPr>
      <dsp:spPr>
        <a:xfrm>
          <a:off x="2752842" y="222700"/>
          <a:ext cx="2460402" cy="2585968"/>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9FA55C-A16F-4483-AD0F-D872393AB832}">
      <dsp:nvSpPr>
        <dsp:cNvPr id="0" name=""/>
        <dsp:cNvSpPr/>
      </dsp:nvSpPr>
      <dsp:spPr>
        <a:xfrm>
          <a:off x="3003083" y="460428"/>
          <a:ext cx="2460402" cy="2585968"/>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ACWW was formed in 1929 to bring together rural women and their organizations all over the world…”. Before ACWW was formed, rural women’s organizations operated independently. When these groups began communicating, they united to pursue shared goals.</a:t>
          </a:r>
        </a:p>
      </dsp:txBody>
      <dsp:txXfrm>
        <a:off x="3075146" y="532491"/>
        <a:ext cx="2316276" cy="24418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01BE63-83DE-4BA8-B204-6A93FB3E8BB3}">
      <dsp:nvSpPr>
        <dsp:cNvPr id="0" name=""/>
        <dsp:cNvSpPr/>
      </dsp:nvSpPr>
      <dsp:spPr>
        <a:xfrm>
          <a:off x="0" y="0"/>
          <a:ext cx="7729728" cy="0"/>
        </a:xfrm>
        <a:prstGeom prst="line">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w="12700" cap="rnd" cmpd="sng" algn="ctr">
          <a:solidFill>
            <a:schemeClr val="dk2">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4AD1467B-F9CA-4928-8C2E-C9C452AE9EFF}">
      <dsp:nvSpPr>
        <dsp:cNvPr id="0" name=""/>
        <dsp:cNvSpPr/>
      </dsp:nvSpPr>
      <dsp:spPr>
        <a:xfrm>
          <a:off x="0" y="0"/>
          <a:ext cx="7729728" cy="1550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Across low-income countries, women are filling roles in management and food production to the tune of forty eight percent, yet they are disproportionally challenged by rural men. Rural Women are more likely to face food insecurity, access to land, market information, and resources. They can also lack decision making power. </a:t>
          </a:r>
        </a:p>
      </dsp:txBody>
      <dsp:txXfrm>
        <a:off x="0" y="0"/>
        <a:ext cx="7729728" cy="1550991"/>
      </dsp:txXfrm>
    </dsp:sp>
    <dsp:sp modelId="{B43EC730-2E2D-4550-9385-2A8F4EA8D3FD}">
      <dsp:nvSpPr>
        <dsp:cNvPr id="0" name=""/>
        <dsp:cNvSpPr/>
      </dsp:nvSpPr>
      <dsp:spPr>
        <a:xfrm>
          <a:off x="0" y="1550991"/>
          <a:ext cx="7729728" cy="0"/>
        </a:xfrm>
        <a:prstGeom prst="line">
          <a:avLst/>
        </a:prstGeom>
        <a:gradFill rotWithShape="0">
          <a:gsLst>
            <a:gs pos="0">
              <a:schemeClr val="dk2">
                <a:hueOff val="0"/>
                <a:satOff val="0"/>
                <a:lumOff val="0"/>
                <a:alphaOff val="0"/>
                <a:tint val="96000"/>
                <a:lumMod val="100000"/>
              </a:schemeClr>
            </a:gs>
            <a:gs pos="78000">
              <a:schemeClr val="dk2">
                <a:hueOff val="0"/>
                <a:satOff val="0"/>
                <a:lumOff val="0"/>
                <a:alphaOff val="0"/>
                <a:shade val="94000"/>
                <a:lumMod val="94000"/>
              </a:schemeClr>
            </a:gs>
          </a:gsLst>
          <a:lin ang="5400000" scaled="0"/>
        </a:gradFill>
        <a:ln w="12700" cap="rnd" cmpd="sng" algn="ctr">
          <a:solidFill>
            <a:schemeClr val="dk2">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BDACB666-C715-4398-9446-E20ADCFC7504}">
      <dsp:nvSpPr>
        <dsp:cNvPr id="0" name=""/>
        <dsp:cNvSpPr/>
      </dsp:nvSpPr>
      <dsp:spPr>
        <a:xfrm>
          <a:off x="0" y="1550991"/>
          <a:ext cx="7729728" cy="15509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With a commitment for promoting Climate Smart Agriculture and small project funding, ACWW is helping rural women farmers to have access to information helping them to adapt to the challenge of climate change, choosing indigenous seed varieties for drought resistant crops, learning about irrigation systems, and harvesting rainwater as examples.</a:t>
          </a:r>
        </a:p>
      </dsp:txBody>
      <dsp:txXfrm>
        <a:off x="0" y="1550991"/>
        <a:ext cx="7729728" cy="15509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160484-CF50-469D-84CF-286028529A5C}" type="datetimeFigureOut">
              <a:rPr lang="en-US" smtClean="0"/>
              <a:t>10/3/2026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04A867-E880-481F-B400-1D4208490C35}" type="slidenum">
              <a:rPr lang="en-US" smtClean="0"/>
              <a:t>‹#›</a:t>
            </a:fld>
            <a:endParaRPr lang="en-US"/>
          </a:p>
        </p:txBody>
      </p:sp>
    </p:spTree>
    <p:extLst>
      <p:ext uri="{BB962C8B-B14F-4D97-AF65-F5344CB8AC3E}">
        <p14:creationId xmlns:p14="http://schemas.microsoft.com/office/powerpoint/2010/main" val="2417205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1933 in Stockholm Sweden the Associated Country Women of the World was created from the liaison committee of rural women’s organizations.</a:t>
            </a:r>
          </a:p>
          <a:p>
            <a:endParaRPr lang="en-US" dirty="0"/>
          </a:p>
          <a:p>
            <a:r>
              <a:rPr lang="en-US" dirty="0"/>
              <a:t> In 1947, the ACWW began adopting resolutions in Amsterdam to improve the lives of rural women around the world after the war.</a:t>
            </a:r>
          </a:p>
        </p:txBody>
      </p:sp>
      <p:sp>
        <p:nvSpPr>
          <p:cNvPr id="4" name="Slide Number Placeholder 3"/>
          <p:cNvSpPr>
            <a:spLocks noGrp="1"/>
          </p:cNvSpPr>
          <p:nvPr>
            <p:ph type="sldNum" sz="quarter" idx="5"/>
          </p:nvPr>
        </p:nvSpPr>
        <p:spPr/>
        <p:txBody>
          <a:bodyPr/>
          <a:lstStyle/>
          <a:p>
            <a:fld id="{67D20243-4A33-4B86-AFFF-22298FAB605C}" type="slidenum">
              <a:rPr lang="en-US" smtClean="0"/>
              <a:t>12</a:t>
            </a:fld>
            <a:endParaRPr lang="en-US"/>
          </a:p>
        </p:txBody>
      </p:sp>
    </p:spTree>
    <p:extLst>
      <p:ext uri="{BB962C8B-B14F-4D97-AF65-F5344CB8AC3E}">
        <p14:creationId xmlns:p14="http://schemas.microsoft.com/office/powerpoint/2010/main" val="1154228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6260E-9DC0-46BC-9F4B-56B5B4E81D0D}"/>
              </a:ext>
            </a:extLst>
          </p:cNvPr>
          <p:cNvSpPr>
            <a:spLocks noGrp="1"/>
          </p:cNvSpPr>
          <p:nvPr>
            <p:ph type="ctrTitle"/>
          </p:nvPr>
        </p:nvSpPr>
        <p:spPr/>
        <p:txBody>
          <a:bodyPr/>
          <a:lstStyle/>
          <a:p>
            <a:pPr algn="ctr"/>
            <a:r>
              <a:rPr lang="en-US" dirty="0"/>
              <a:t>Celebrating the Journey </a:t>
            </a:r>
            <a:br>
              <a:rPr lang="en-US" dirty="0"/>
            </a:br>
            <a:r>
              <a:rPr lang="en-US" dirty="0"/>
              <a:t> of FCE and ACWW</a:t>
            </a:r>
          </a:p>
        </p:txBody>
      </p:sp>
      <p:sp>
        <p:nvSpPr>
          <p:cNvPr id="3" name="Subtitle 2">
            <a:extLst>
              <a:ext uri="{FF2B5EF4-FFF2-40B4-BE49-F238E27FC236}">
                <a16:creationId xmlns:a16="http://schemas.microsoft.com/office/drawing/2014/main" id="{30A7B7B9-CA15-4BF3-A7A0-CFDF1E1D419F}"/>
              </a:ext>
            </a:extLst>
          </p:cNvPr>
          <p:cNvSpPr>
            <a:spLocks noGrp="1"/>
          </p:cNvSpPr>
          <p:nvPr>
            <p:ph type="subTitle" idx="1"/>
          </p:nvPr>
        </p:nvSpPr>
        <p:spPr/>
        <p:txBody>
          <a:bodyPr>
            <a:normAutofit/>
          </a:bodyPr>
          <a:lstStyle/>
          <a:p>
            <a:pPr algn="ctr"/>
            <a:r>
              <a:rPr lang="en-US" sz="2800" b="1" dirty="0"/>
              <a:t>“Walking the Dream”</a:t>
            </a:r>
          </a:p>
        </p:txBody>
      </p:sp>
    </p:spTree>
    <p:extLst>
      <p:ext uri="{BB962C8B-B14F-4D97-AF65-F5344CB8AC3E}">
        <p14:creationId xmlns:p14="http://schemas.microsoft.com/office/powerpoint/2010/main" val="2143646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B6FE2-9E00-4534-A7E7-098052342429}"/>
              </a:ext>
            </a:extLst>
          </p:cNvPr>
          <p:cNvSpPr>
            <a:spLocks noGrp="1"/>
          </p:cNvSpPr>
          <p:nvPr>
            <p:ph type="title"/>
          </p:nvPr>
        </p:nvSpPr>
        <p:spPr/>
        <p:txBody>
          <a:bodyPr/>
          <a:lstStyle/>
          <a:p>
            <a:pPr algn="ctr"/>
            <a:r>
              <a:rPr lang="en-US" dirty="0"/>
              <a:t>Lady Aberdeen</a:t>
            </a:r>
          </a:p>
        </p:txBody>
      </p:sp>
      <p:pic>
        <p:nvPicPr>
          <p:cNvPr id="5" name="Content Placeholder 4" descr="A black and white photo of a person&#10;&#10;Description automatically generated">
            <a:extLst>
              <a:ext uri="{FF2B5EF4-FFF2-40B4-BE49-F238E27FC236}">
                <a16:creationId xmlns:a16="http://schemas.microsoft.com/office/drawing/2014/main" id="{D78B8187-B4B3-4C3F-A49E-A45F8126E65E}"/>
              </a:ext>
            </a:extLst>
          </p:cNvPr>
          <p:cNvPicPr>
            <a:picLocks noGrp="1" noChangeAspect="1"/>
          </p:cNvPicPr>
          <p:nvPr>
            <p:ph idx="1"/>
          </p:nvPr>
        </p:nvPicPr>
        <p:blipFill>
          <a:blip r:embed="rId2"/>
          <a:stretch>
            <a:fillRect/>
          </a:stretch>
        </p:blipFill>
        <p:spPr>
          <a:xfrm>
            <a:off x="3235569" y="1716258"/>
            <a:ext cx="4051496" cy="4783016"/>
          </a:xfrm>
        </p:spPr>
      </p:pic>
    </p:spTree>
    <p:extLst>
      <p:ext uri="{BB962C8B-B14F-4D97-AF65-F5344CB8AC3E}">
        <p14:creationId xmlns:p14="http://schemas.microsoft.com/office/powerpoint/2010/main" val="3467012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A30DD-F46E-49AB-ACA4-805A15670382}"/>
              </a:ext>
            </a:extLst>
          </p:cNvPr>
          <p:cNvSpPr>
            <a:spLocks noGrp="1"/>
          </p:cNvSpPr>
          <p:nvPr>
            <p:ph type="title"/>
          </p:nvPr>
        </p:nvSpPr>
        <p:spPr/>
        <p:txBody>
          <a:bodyPr>
            <a:normAutofit fontScale="90000"/>
          </a:bodyPr>
          <a:lstStyle/>
          <a:p>
            <a:pPr algn="ctr"/>
            <a:r>
              <a:rPr lang="en-US" dirty="0"/>
              <a:t>Countess Margarete </a:t>
            </a:r>
            <a:r>
              <a:rPr lang="en-US" dirty="0" err="1"/>
              <a:t>Keyserlingk</a:t>
            </a:r>
            <a:r>
              <a:rPr lang="en-US" dirty="0"/>
              <a:t>, founding member of the Liaison Committee</a:t>
            </a:r>
          </a:p>
        </p:txBody>
      </p:sp>
      <p:pic>
        <p:nvPicPr>
          <p:cNvPr id="5" name="Content Placeholder 4" descr="A picture containing animal, photo, invertebrate&#10;&#10;Description automatically generated">
            <a:extLst>
              <a:ext uri="{FF2B5EF4-FFF2-40B4-BE49-F238E27FC236}">
                <a16:creationId xmlns:a16="http://schemas.microsoft.com/office/drawing/2014/main" id="{58F6EC0E-517B-46A9-8B52-549CF2768C10}"/>
              </a:ext>
            </a:extLst>
          </p:cNvPr>
          <p:cNvPicPr>
            <a:picLocks noGrp="1" noChangeAspect="1"/>
          </p:cNvPicPr>
          <p:nvPr>
            <p:ph idx="1"/>
          </p:nvPr>
        </p:nvPicPr>
        <p:blipFill>
          <a:blip r:embed="rId2"/>
          <a:stretch>
            <a:fillRect/>
          </a:stretch>
        </p:blipFill>
        <p:spPr>
          <a:xfrm>
            <a:off x="3384830" y="2160588"/>
            <a:ext cx="3182378" cy="3881437"/>
          </a:xfrm>
        </p:spPr>
      </p:pic>
    </p:spTree>
    <p:extLst>
      <p:ext uri="{BB962C8B-B14F-4D97-AF65-F5344CB8AC3E}">
        <p14:creationId xmlns:p14="http://schemas.microsoft.com/office/powerpoint/2010/main" val="4176672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4D532-1BD6-420C-A0DA-31CF170F22E0}"/>
              </a:ext>
            </a:extLst>
          </p:cNvPr>
          <p:cNvSpPr>
            <a:spLocks noGrp="1"/>
          </p:cNvSpPr>
          <p:nvPr>
            <p:ph type="title"/>
          </p:nvPr>
        </p:nvSpPr>
        <p:spPr/>
        <p:txBody>
          <a:bodyPr>
            <a:normAutofit/>
          </a:bodyPr>
          <a:lstStyle/>
          <a:p>
            <a:r>
              <a:rPr lang="en-US" sz="3000" dirty="0"/>
              <a:t>1929 International Conference of Rural Women</a:t>
            </a:r>
          </a:p>
        </p:txBody>
      </p:sp>
      <p:pic>
        <p:nvPicPr>
          <p:cNvPr id="5" name="Content Placeholder 4" descr="A group of people posing for a photo&#10;&#10;Description automatically generated">
            <a:extLst>
              <a:ext uri="{FF2B5EF4-FFF2-40B4-BE49-F238E27FC236}">
                <a16:creationId xmlns:a16="http://schemas.microsoft.com/office/drawing/2014/main" id="{DDE0B801-AF86-4361-BFD8-9ACE84A0E483}"/>
              </a:ext>
            </a:extLst>
          </p:cNvPr>
          <p:cNvPicPr>
            <a:picLocks noGrp="1" noChangeAspect="1"/>
          </p:cNvPicPr>
          <p:nvPr>
            <p:ph idx="1"/>
          </p:nvPr>
        </p:nvPicPr>
        <p:blipFill>
          <a:blip r:embed="rId2"/>
          <a:stretch>
            <a:fillRect/>
          </a:stretch>
        </p:blipFill>
        <p:spPr>
          <a:xfrm>
            <a:off x="2293033" y="1784130"/>
            <a:ext cx="5247249" cy="4933146"/>
          </a:xfrm>
        </p:spPr>
      </p:pic>
    </p:spTree>
    <p:extLst>
      <p:ext uri="{BB962C8B-B14F-4D97-AF65-F5344CB8AC3E}">
        <p14:creationId xmlns:p14="http://schemas.microsoft.com/office/powerpoint/2010/main" val="1821013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DAFAB-95F6-48FD-B3AC-C552571B842B}"/>
              </a:ext>
            </a:extLst>
          </p:cNvPr>
          <p:cNvSpPr>
            <a:spLocks noGrp="1"/>
          </p:cNvSpPr>
          <p:nvPr>
            <p:ph type="title"/>
          </p:nvPr>
        </p:nvSpPr>
        <p:spPr>
          <a:xfrm>
            <a:off x="184964" y="609599"/>
            <a:ext cx="9437337" cy="1739705"/>
          </a:xfrm>
        </p:spPr>
        <p:txBody>
          <a:bodyPr/>
          <a:lstStyle/>
          <a:p>
            <a:r>
              <a:rPr lang="en-US" dirty="0"/>
              <a:t>Stockholm, Sweden, 2</a:t>
            </a:r>
            <a:r>
              <a:rPr lang="en-US" baseline="30000" dirty="0"/>
              <a:t>nd</a:t>
            </a:r>
            <a:r>
              <a:rPr lang="en-US" dirty="0"/>
              <a:t> Triennial Conference</a:t>
            </a:r>
          </a:p>
        </p:txBody>
      </p:sp>
      <p:pic>
        <p:nvPicPr>
          <p:cNvPr id="5" name="Content Placeholder 4" descr="A black and white photo of a large crowd of people&#10;&#10;Description automatically generated">
            <a:extLst>
              <a:ext uri="{FF2B5EF4-FFF2-40B4-BE49-F238E27FC236}">
                <a16:creationId xmlns:a16="http://schemas.microsoft.com/office/drawing/2014/main" id="{6EE57092-744D-4881-BB94-21163123B731}"/>
              </a:ext>
            </a:extLst>
          </p:cNvPr>
          <p:cNvPicPr>
            <a:picLocks noGrp="1" noChangeAspect="1"/>
          </p:cNvPicPr>
          <p:nvPr>
            <p:ph idx="1"/>
          </p:nvPr>
        </p:nvPicPr>
        <p:blipFill>
          <a:blip r:embed="rId2"/>
          <a:stretch>
            <a:fillRect/>
          </a:stretch>
        </p:blipFill>
        <p:spPr>
          <a:xfrm>
            <a:off x="3048994" y="2076182"/>
            <a:ext cx="3709276" cy="3881437"/>
          </a:xfrm>
        </p:spPr>
      </p:pic>
    </p:spTree>
    <p:extLst>
      <p:ext uri="{BB962C8B-B14F-4D97-AF65-F5344CB8AC3E}">
        <p14:creationId xmlns:p14="http://schemas.microsoft.com/office/powerpoint/2010/main" val="1309576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E7056-B84E-4A80-B4BE-6F92243FA3B3}"/>
              </a:ext>
            </a:extLst>
          </p:cNvPr>
          <p:cNvSpPr>
            <a:spLocks noGrp="1"/>
          </p:cNvSpPr>
          <p:nvPr>
            <p:ph type="title"/>
          </p:nvPr>
        </p:nvSpPr>
        <p:spPr/>
        <p:txBody>
          <a:bodyPr/>
          <a:lstStyle/>
          <a:p>
            <a:r>
              <a:rPr lang="en-US" dirty="0"/>
              <a:t>We have a Constitution!</a:t>
            </a:r>
          </a:p>
        </p:txBody>
      </p:sp>
      <p:pic>
        <p:nvPicPr>
          <p:cNvPr id="5" name="Content Placeholder 4" descr="A close up of text on a white background&#10;&#10;Description automatically generated">
            <a:extLst>
              <a:ext uri="{FF2B5EF4-FFF2-40B4-BE49-F238E27FC236}">
                <a16:creationId xmlns:a16="http://schemas.microsoft.com/office/drawing/2014/main" id="{F13C97D9-0BBA-4F67-B8DA-FCA13EE1C0BD}"/>
              </a:ext>
            </a:extLst>
          </p:cNvPr>
          <p:cNvPicPr>
            <a:picLocks noGrp="1" noChangeAspect="1"/>
          </p:cNvPicPr>
          <p:nvPr>
            <p:ph idx="1"/>
          </p:nvPr>
        </p:nvPicPr>
        <p:blipFill>
          <a:blip r:embed="rId2"/>
          <a:stretch>
            <a:fillRect/>
          </a:stretch>
        </p:blipFill>
        <p:spPr>
          <a:xfrm>
            <a:off x="5022061" y="1647663"/>
            <a:ext cx="3770247" cy="4966497"/>
          </a:xfrm>
        </p:spPr>
      </p:pic>
    </p:spTree>
    <p:extLst>
      <p:ext uri="{BB962C8B-B14F-4D97-AF65-F5344CB8AC3E}">
        <p14:creationId xmlns:p14="http://schemas.microsoft.com/office/powerpoint/2010/main" val="225166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7E5A-B251-4380-84D6-867E48AEFAE3}"/>
              </a:ext>
            </a:extLst>
          </p:cNvPr>
          <p:cNvSpPr>
            <a:spLocks noGrp="1"/>
          </p:cNvSpPr>
          <p:nvPr>
            <p:ph type="title"/>
          </p:nvPr>
        </p:nvSpPr>
        <p:spPr/>
        <p:txBody>
          <a:bodyPr/>
          <a:lstStyle/>
          <a:p>
            <a:r>
              <a:rPr lang="en-US" dirty="0"/>
              <a:t>And a Name!!</a:t>
            </a:r>
          </a:p>
        </p:txBody>
      </p:sp>
      <p:pic>
        <p:nvPicPr>
          <p:cNvPr id="5" name="Content Placeholder 4" descr="An old photo of a person&#10;&#10;Description automatically generated">
            <a:extLst>
              <a:ext uri="{FF2B5EF4-FFF2-40B4-BE49-F238E27FC236}">
                <a16:creationId xmlns:a16="http://schemas.microsoft.com/office/drawing/2014/main" id="{56476D00-78BD-418D-8A84-BD106AEC2B66}"/>
              </a:ext>
            </a:extLst>
          </p:cNvPr>
          <p:cNvPicPr>
            <a:picLocks noGrp="1" noChangeAspect="1"/>
          </p:cNvPicPr>
          <p:nvPr>
            <p:ph idx="1"/>
          </p:nvPr>
        </p:nvPicPr>
        <p:blipFill>
          <a:blip r:embed="rId2"/>
          <a:stretch>
            <a:fillRect/>
          </a:stretch>
        </p:blipFill>
        <p:spPr>
          <a:xfrm>
            <a:off x="2419643" y="1664992"/>
            <a:ext cx="4726745" cy="4742793"/>
          </a:xfrm>
        </p:spPr>
      </p:pic>
    </p:spTree>
    <p:extLst>
      <p:ext uri="{BB962C8B-B14F-4D97-AF65-F5344CB8AC3E}">
        <p14:creationId xmlns:p14="http://schemas.microsoft.com/office/powerpoint/2010/main" val="1214232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B8874-26CF-4739-A875-B262125105A6}"/>
              </a:ext>
            </a:extLst>
          </p:cNvPr>
          <p:cNvSpPr>
            <a:spLocks noGrp="1"/>
          </p:cNvSpPr>
          <p:nvPr>
            <p:ph type="title"/>
          </p:nvPr>
        </p:nvSpPr>
        <p:spPr>
          <a:xfrm>
            <a:off x="677334" y="609600"/>
            <a:ext cx="8596668" cy="909711"/>
          </a:xfrm>
        </p:spPr>
        <p:txBody>
          <a:bodyPr/>
          <a:lstStyle/>
          <a:p>
            <a:r>
              <a:rPr lang="en-US" dirty="0"/>
              <a:t>The “Journey” to Washington DC</a:t>
            </a:r>
          </a:p>
        </p:txBody>
      </p:sp>
      <p:pic>
        <p:nvPicPr>
          <p:cNvPr id="5" name="Content Placeholder 4" descr="A group of people standing in front of a crowd&#10;&#10;Description automatically generated">
            <a:extLst>
              <a:ext uri="{FF2B5EF4-FFF2-40B4-BE49-F238E27FC236}">
                <a16:creationId xmlns:a16="http://schemas.microsoft.com/office/drawing/2014/main" id="{51693C80-CF92-44AC-8136-00CC502B2640}"/>
              </a:ext>
            </a:extLst>
          </p:cNvPr>
          <p:cNvPicPr>
            <a:picLocks noGrp="1" noChangeAspect="1"/>
          </p:cNvPicPr>
          <p:nvPr>
            <p:ph idx="1"/>
          </p:nvPr>
        </p:nvPicPr>
        <p:blipFill>
          <a:blip r:embed="rId2"/>
          <a:stretch>
            <a:fillRect/>
          </a:stretch>
        </p:blipFill>
        <p:spPr>
          <a:xfrm>
            <a:off x="6450360" y="1711365"/>
            <a:ext cx="3256348" cy="2788115"/>
          </a:xfrm>
        </p:spPr>
      </p:pic>
      <p:pic>
        <p:nvPicPr>
          <p:cNvPr id="7" name="Picture 6" descr="A group of people standing in front of a crowd&#10;&#10;Description automatically generated">
            <a:extLst>
              <a:ext uri="{FF2B5EF4-FFF2-40B4-BE49-F238E27FC236}">
                <a16:creationId xmlns:a16="http://schemas.microsoft.com/office/drawing/2014/main" id="{E445832F-3129-44D5-9391-CA09B1E21AF2}"/>
              </a:ext>
            </a:extLst>
          </p:cNvPr>
          <p:cNvPicPr>
            <a:picLocks noChangeAspect="1"/>
          </p:cNvPicPr>
          <p:nvPr/>
        </p:nvPicPr>
        <p:blipFill>
          <a:blip r:embed="rId3"/>
          <a:stretch>
            <a:fillRect/>
          </a:stretch>
        </p:blipFill>
        <p:spPr>
          <a:xfrm>
            <a:off x="492857" y="1934561"/>
            <a:ext cx="3984869" cy="2993040"/>
          </a:xfrm>
          <a:prstGeom prst="rect">
            <a:avLst/>
          </a:prstGeom>
        </p:spPr>
      </p:pic>
      <p:pic>
        <p:nvPicPr>
          <p:cNvPr id="9" name="Picture 8" descr="A vintage photo of a group of people standing in front of a crowd&#10;&#10;Description automatically generated">
            <a:extLst>
              <a:ext uri="{FF2B5EF4-FFF2-40B4-BE49-F238E27FC236}">
                <a16:creationId xmlns:a16="http://schemas.microsoft.com/office/drawing/2014/main" id="{A6237DF0-4099-4844-94C5-652E5B039B9A}"/>
              </a:ext>
            </a:extLst>
          </p:cNvPr>
          <p:cNvPicPr>
            <a:picLocks noChangeAspect="1"/>
          </p:cNvPicPr>
          <p:nvPr/>
        </p:nvPicPr>
        <p:blipFill>
          <a:blip r:embed="rId4"/>
          <a:stretch>
            <a:fillRect/>
          </a:stretch>
        </p:blipFill>
        <p:spPr>
          <a:xfrm>
            <a:off x="3629187" y="4489507"/>
            <a:ext cx="3611727" cy="2622428"/>
          </a:xfrm>
          <a:prstGeom prst="rect">
            <a:avLst/>
          </a:prstGeom>
        </p:spPr>
      </p:pic>
    </p:spTree>
    <p:extLst>
      <p:ext uri="{BB962C8B-B14F-4D97-AF65-F5344CB8AC3E}">
        <p14:creationId xmlns:p14="http://schemas.microsoft.com/office/powerpoint/2010/main" val="3524904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0BE77-742B-4E0B-9054-F7587ED572AD}"/>
              </a:ext>
            </a:extLst>
          </p:cNvPr>
          <p:cNvSpPr>
            <a:spLocks noGrp="1"/>
          </p:cNvSpPr>
          <p:nvPr>
            <p:ph type="title"/>
          </p:nvPr>
        </p:nvSpPr>
        <p:spPr/>
        <p:txBody>
          <a:bodyPr/>
          <a:lstStyle/>
          <a:p>
            <a:pPr algn="ctr"/>
            <a:r>
              <a:rPr lang="en-US" dirty="0"/>
              <a:t>Mrs. Ora (Guy) </a:t>
            </a:r>
            <a:r>
              <a:rPr lang="en-US" dirty="0" err="1"/>
              <a:t>Roop</a:t>
            </a:r>
            <a:endParaRPr lang="en-US" dirty="0"/>
          </a:p>
        </p:txBody>
      </p:sp>
      <p:pic>
        <p:nvPicPr>
          <p:cNvPr id="5" name="Content Placeholder 4" descr="A person wearing a suit and tie&#10;&#10;Description automatically generated">
            <a:extLst>
              <a:ext uri="{FF2B5EF4-FFF2-40B4-BE49-F238E27FC236}">
                <a16:creationId xmlns:a16="http://schemas.microsoft.com/office/drawing/2014/main" id="{4937A235-7C60-4511-8CD2-47FF40C0AD35}"/>
              </a:ext>
            </a:extLst>
          </p:cNvPr>
          <p:cNvPicPr>
            <a:picLocks noGrp="1" noChangeAspect="1"/>
          </p:cNvPicPr>
          <p:nvPr>
            <p:ph idx="1"/>
          </p:nvPr>
        </p:nvPicPr>
        <p:blipFill>
          <a:blip r:embed="rId2"/>
          <a:stretch>
            <a:fillRect/>
          </a:stretch>
        </p:blipFill>
        <p:spPr>
          <a:xfrm>
            <a:off x="3438567" y="1450448"/>
            <a:ext cx="3637482" cy="4591577"/>
          </a:xfrm>
        </p:spPr>
      </p:pic>
    </p:spTree>
    <p:extLst>
      <p:ext uri="{BB962C8B-B14F-4D97-AF65-F5344CB8AC3E}">
        <p14:creationId xmlns:p14="http://schemas.microsoft.com/office/powerpoint/2010/main" val="3876933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968A3-9FFD-463E-B480-55F7546A49CE}"/>
              </a:ext>
            </a:extLst>
          </p:cNvPr>
          <p:cNvSpPr>
            <a:spLocks noGrp="1"/>
          </p:cNvSpPr>
          <p:nvPr>
            <p:ph type="title"/>
          </p:nvPr>
        </p:nvSpPr>
        <p:spPr/>
        <p:txBody>
          <a:bodyPr/>
          <a:lstStyle/>
          <a:p>
            <a:pPr algn="ctr"/>
            <a:r>
              <a:rPr lang="en-US" dirty="0"/>
              <a:t>Pennies for Friendship</a:t>
            </a:r>
          </a:p>
        </p:txBody>
      </p:sp>
      <p:pic>
        <p:nvPicPr>
          <p:cNvPr id="5" name="Content Placeholder 4" descr="A person standing in a room&#10;&#10;Description automatically generated">
            <a:extLst>
              <a:ext uri="{FF2B5EF4-FFF2-40B4-BE49-F238E27FC236}">
                <a16:creationId xmlns:a16="http://schemas.microsoft.com/office/drawing/2014/main" id="{40C50FED-C67A-4DC4-A652-51342206A083}"/>
              </a:ext>
            </a:extLst>
          </p:cNvPr>
          <p:cNvPicPr>
            <a:picLocks noGrp="1" noChangeAspect="1"/>
          </p:cNvPicPr>
          <p:nvPr>
            <p:ph idx="1"/>
          </p:nvPr>
        </p:nvPicPr>
        <p:blipFill>
          <a:blip r:embed="rId2"/>
          <a:stretch>
            <a:fillRect/>
          </a:stretch>
        </p:blipFill>
        <p:spPr>
          <a:xfrm>
            <a:off x="3444214" y="2160588"/>
            <a:ext cx="3063609" cy="3881437"/>
          </a:xfrm>
        </p:spPr>
      </p:pic>
    </p:spTree>
    <p:extLst>
      <p:ext uri="{BB962C8B-B14F-4D97-AF65-F5344CB8AC3E}">
        <p14:creationId xmlns:p14="http://schemas.microsoft.com/office/powerpoint/2010/main" val="3077844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CFC02-E317-4E0E-81FB-61D72BBC6BE3}"/>
              </a:ext>
            </a:extLst>
          </p:cNvPr>
          <p:cNvSpPr>
            <a:spLocks noGrp="1"/>
          </p:cNvSpPr>
          <p:nvPr>
            <p:ph type="title"/>
          </p:nvPr>
        </p:nvSpPr>
        <p:spPr/>
        <p:txBody>
          <a:bodyPr/>
          <a:lstStyle/>
          <a:p>
            <a:r>
              <a:rPr lang="en-US" dirty="0"/>
              <a:t>What fun classes our mothers had!!</a:t>
            </a:r>
          </a:p>
        </p:txBody>
      </p:sp>
      <p:pic>
        <p:nvPicPr>
          <p:cNvPr id="5" name="Content Placeholder 4" descr="A vintage photo of a group of people in a car&#10;&#10;Description automatically generated">
            <a:extLst>
              <a:ext uri="{FF2B5EF4-FFF2-40B4-BE49-F238E27FC236}">
                <a16:creationId xmlns:a16="http://schemas.microsoft.com/office/drawing/2014/main" id="{0CDD1B85-5D1B-4A7B-9295-C43B54175C65}"/>
              </a:ext>
            </a:extLst>
          </p:cNvPr>
          <p:cNvPicPr>
            <a:picLocks noGrp="1" noChangeAspect="1"/>
          </p:cNvPicPr>
          <p:nvPr>
            <p:ph idx="1"/>
          </p:nvPr>
        </p:nvPicPr>
        <p:blipFill>
          <a:blip r:embed="rId2"/>
          <a:stretch>
            <a:fillRect/>
          </a:stretch>
        </p:blipFill>
        <p:spPr>
          <a:xfrm>
            <a:off x="677334" y="1488281"/>
            <a:ext cx="3881437" cy="3881437"/>
          </a:xfrm>
        </p:spPr>
      </p:pic>
      <p:pic>
        <p:nvPicPr>
          <p:cNvPr id="7" name="Picture 6" descr="A vintage photo of a group of people posing for the camera&#10;&#10;Description automatically generated">
            <a:extLst>
              <a:ext uri="{FF2B5EF4-FFF2-40B4-BE49-F238E27FC236}">
                <a16:creationId xmlns:a16="http://schemas.microsoft.com/office/drawing/2014/main" id="{1C9FD084-2608-4B0E-98BB-2DF8D4F12F04}"/>
              </a:ext>
            </a:extLst>
          </p:cNvPr>
          <p:cNvPicPr>
            <a:picLocks noChangeAspect="1"/>
          </p:cNvPicPr>
          <p:nvPr/>
        </p:nvPicPr>
        <p:blipFill>
          <a:blip r:embed="rId3"/>
          <a:stretch>
            <a:fillRect/>
          </a:stretch>
        </p:blipFill>
        <p:spPr>
          <a:xfrm>
            <a:off x="5128039" y="2593008"/>
            <a:ext cx="4688231" cy="4108450"/>
          </a:xfrm>
          <a:prstGeom prst="rect">
            <a:avLst/>
          </a:prstGeom>
        </p:spPr>
      </p:pic>
    </p:spTree>
    <p:extLst>
      <p:ext uri="{BB962C8B-B14F-4D97-AF65-F5344CB8AC3E}">
        <p14:creationId xmlns:p14="http://schemas.microsoft.com/office/powerpoint/2010/main" val="1526423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FF38A-92C6-60FA-3F99-FD2E8E2EFAB8}"/>
              </a:ext>
            </a:extLst>
          </p:cNvPr>
          <p:cNvSpPr>
            <a:spLocks noGrp="1"/>
          </p:cNvSpPr>
          <p:nvPr>
            <p:ph type="title"/>
          </p:nvPr>
        </p:nvSpPr>
        <p:spPr>
          <a:xfrm>
            <a:off x="640080" y="325369"/>
            <a:ext cx="4368602" cy="2047128"/>
          </a:xfrm>
        </p:spPr>
        <p:txBody>
          <a:bodyPr anchor="b">
            <a:normAutofit/>
          </a:bodyPr>
          <a:lstStyle/>
          <a:p>
            <a:r>
              <a:rPr lang="en-US" sz="5400" dirty="0"/>
              <a:t>Who is ACWW</a:t>
            </a:r>
          </a:p>
        </p:txBody>
      </p:sp>
      <p:graphicFrame>
        <p:nvGraphicFramePr>
          <p:cNvPr id="11" name="Content Placeholder 8">
            <a:extLst>
              <a:ext uri="{FF2B5EF4-FFF2-40B4-BE49-F238E27FC236}">
                <a16:creationId xmlns:a16="http://schemas.microsoft.com/office/drawing/2014/main" id="{FF15A7FA-7AD4-FB7F-E3AB-5BADED218358}"/>
              </a:ext>
            </a:extLst>
          </p:cNvPr>
          <p:cNvGraphicFramePr>
            <a:graphicFrameLocks noGrp="1"/>
          </p:cNvGraphicFramePr>
          <p:nvPr>
            <p:ph idx="1"/>
          </p:nvPr>
        </p:nvGraphicFramePr>
        <p:xfrm>
          <a:off x="108984" y="2825170"/>
          <a:ext cx="5463680" cy="3320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Content Placeholder 4">
            <a:extLst>
              <a:ext uri="{FF2B5EF4-FFF2-40B4-BE49-F238E27FC236}">
                <a16:creationId xmlns:a16="http://schemas.microsoft.com/office/drawing/2014/main" id="{CEEAC2AF-7396-C467-293D-D49E11C75E74}"/>
              </a:ext>
            </a:extLst>
          </p:cNvPr>
          <p:cNvPicPr>
            <a:picLocks noChangeAspect="1"/>
          </p:cNvPicPr>
          <p:nvPr/>
        </p:nvPicPr>
        <p:blipFill>
          <a:blip r:embed="rId8"/>
          <a:srcRect t="5292" r="-5" b="25689"/>
          <a:stretch>
            <a:fillRect/>
          </a:stretch>
        </p:blipFill>
        <p:spPr>
          <a:xfrm>
            <a:off x="6094476" y="0"/>
            <a:ext cx="6097524"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Box 5">
            <a:extLst>
              <a:ext uri="{FF2B5EF4-FFF2-40B4-BE49-F238E27FC236}">
                <a16:creationId xmlns:a16="http://schemas.microsoft.com/office/drawing/2014/main" id="{7CAA6716-2DBF-69ED-3235-0019BC340AF8}"/>
              </a:ext>
            </a:extLst>
          </p:cNvPr>
          <p:cNvSpPr txBox="1"/>
          <p:nvPr/>
        </p:nvSpPr>
        <p:spPr>
          <a:xfrm>
            <a:off x="6709242" y="6409389"/>
            <a:ext cx="5482758" cy="369332"/>
          </a:xfrm>
          <a:prstGeom prst="rect">
            <a:avLst/>
          </a:prstGeom>
          <a:noFill/>
        </p:spPr>
        <p:txBody>
          <a:bodyPr wrap="square" rtlCol="0">
            <a:spAutoFit/>
          </a:bodyPr>
          <a:lstStyle/>
          <a:p>
            <a:r>
              <a:rPr lang="en-US" sz="900" dirty="0">
                <a:solidFill>
                  <a:srgbClr val="C00000"/>
                </a:solidFill>
              </a:rPr>
              <a:t>"Margaret Robertson Watt." Wikipedia, The Free Encyclopedia. Wikipedia, The Free Encyclopedia, 22 Apr. 2026. Web. 30 May. 2026.</a:t>
            </a:r>
          </a:p>
        </p:txBody>
      </p:sp>
    </p:spTree>
    <p:extLst>
      <p:ext uri="{BB962C8B-B14F-4D97-AF65-F5344CB8AC3E}">
        <p14:creationId xmlns:p14="http://schemas.microsoft.com/office/powerpoint/2010/main" val="1807672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C2FA9CA-4AC5-B2C8-F7AA-F41FD72422D1}"/>
              </a:ext>
            </a:extLst>
          </p:cNvPr>
          <p:cNvPicPr>
            <a:picLocks noChangeAspect="1"/>
          </p:cNvPicPr>
          <p:nvPr/>
        </p:nvPicPr>
        <p:blipFill>
          <a:blip r:embed="rId2">
            <a:alphaModFix amt="40000"/>
          </a:blip>
          <a:srcRect t="9078" b="6652"/>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4DA0F829-547F-A478-02D7-C84952D533FF}"/>
              </a:ext>
            </a:extLst>
          </p:cNvPr>
          <p:cNvSpPr>
            <a:spLocks noGrp="1"/>
          </p:cNvSpPr>
          <p:nvPr>
            <p:ph type="title"/>
          </p:nvPr>
        </p:nvSpPr>
        <p:spPr>
          <a:xfrm>
            <a:off x="2231136" y="964692"/>
            <a:ext cx="7729728" cy="1188720"/>
          </a:xfrm>
          <a:prstGeom prst="ellipse">
            <a:avLst/>
          </a:prstGeom>
          <a:noFill/>
          <a:ln>
            <a:solidFill>
              <a:schemeClr val="tx1"/>
            </a:solidFill>
          </a:ln>
        </p:spPr>
        <p:txBody>
          <a:bodyPr>
            <a:normAutofit/>
          </a:bodyPr>
          <a:lstStyle/>
          <a:p>
            <a:r>
              <a:rPr lang="en-US">
                <a:solidFill>
                  <a:schemeClr val="tx1"/>
                </a:solidFill>
              </a:rPr>
              <a:t>ACWW’s Why</a:t>
            </a:r>
          </a:p>
        </p:txBody>
      </p:sp>
      <p:sp>
        <p:nvSpPr>
          <p:cNvPr id="14" name="Speech Bubble: Rectangle with Corners Rounded 13">
            <a:extLst>
              <a:ext uri="{FF2B5EF4-FFF2-40B4-BE49-F238E27FC236}">
                <a16:creationId xmlns:a16="http://schemas.microsoft.com/office/drawing/2014/main" id="{2A843A8B-2C34-9779-90AC-A8B09C60A7EC}"/>
              </a:ext>
            </a:extLst>
          </p:cNvPr>
          <p:cNvSpPr/>
          <p:nvPr/>
        </p:nvSpPr>
        <p:spPr>
          <a:xfrm>
            <a:off x="1920240" y="2484120"/>
            <a:ext cx="8040624" cy="3657600"/>
          </a:xfrm>
          <a:prstGeom prst="wedgeRoundRectCallou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6200000" scaled="1"/>
            <a:tileRect/>
          </a:gradFill>
          <a:effectLst>
            <a:softEdge rad="317500"/>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4A2FC9DF-5B5B-6B94-FE23-C0F02D78DB7B}"/>
              </a:ext>
            </a:extLst>
          </p:cNvPr>
          <p:cNvSpPr>
            <a:spLocks noGrp="1"/>
          </p:cNvSpPr>
          <p:nvPr>
            <p:ph idx="1"/>
          </p:nvPr>
        </p:nvSpPr>
        <p:spPr>
          <a:xfrm>
            <a:off x="2506980" y="3157406"/>
            <a:ext cx="6867144" cy="2311027"/>
          </a:xfrm>
        </p:spPr>
        <p:txBody>
          <a:bodyPr>
            <a:noAutofit/>
          </a:bodyPr>
          <a:lstStyle/>
          <a:p>
            <a:r>
              <a:rPr lang="en-US" dirty="0"/>
              <a:t>Rural women</a:t>
            </a:r>
          </a:p>
          <a:p>
            <a:pPr lvl="1"/>
            <a:r>
              <a:rPr lang="en-US" sz="1800" dirty="0"/>
              <a:t>Rural women work extremely hard but often earn extraordinarily little, they are often discriminated against and in some cases, they are not allowed ownership of land. Rural women are also often not allowed control of the money they earn. When rural women are empowered through education, employment, and other benefits, it can lead to alleviating the poverty of the individual woman, but also their family and community. </a:t>
            </a:r>
          </a:p>
        </p:txBody>
      </p:sp>
    </p:spTree>
    <p:extLst>
      <p:ext uri="{BB962C8B-B14F-4D97-AF65-F5344CB8AC3E}">
        <p14:creationId xmlns:p14="http://schemas.microsoft.com/office/powerpoint/2010/main" val="561493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4BDAD-E8C9-7787-9878-A298E3534490}"/>
              </a:ext>
            </a:extLst>
          </p:cNvPr>
          <p:cNvSpPr>
            <a:spLocks noGrp="1"/>
          </p:cNvSpPr>
          <p:nvPr>
            <p:ph type="title"/>
          </p:nvPr>
        </p:nvSpPr>
        <p:spPr>
          <a:xfrm>
            <a:off x="804672" y="978776"/>
            <a:ext cx="5925310" cy="1174991"/>
          </a:xfrm>
        </p:spPr>
        <p:txBody>
          <a:bodyPr>
            <a:normAutofit/>
          </a:bodyPr>
          <a:lstStyle/>
          <a:p>
            <a:r>
              <a:rPr lang="en-US" sz="2400"/>
              <a:t>Who does acww advocate for</a:t>
            </a:r>
          </a:p>
        </p:txBody>
      </p:sp>
      <p:sp>
        <p:nvSpPr>
          <p:cNvPr id="3" name="Content Placeholder 2">
            <a:extLst>
              <a:ext uri="{FF2B5EF4-FFF2-40B4-BE49-F238E27FC236}">
                <a16:creationId xmlns:a16="http://schemas.microsoft.com/office/drawing/2014/main" id="{A5636D06-6813-3590-2D3A-ACDAFCF5240D}"/>
              </a:ext>
            </a:extLst>
          </p:cNvPr>
          <p:cNvSpPr>
            <a:spLocks noGrp="1"/>
          </p:cNvSpPr>
          <p:nvPr>
            <p:ph idx="1"/>
          </p:nvPr>
        </p:nvSpPr>
        <p:spPr>
          <a:xfrm>
            <a:off x="804672" y="2640692"/>
            <a:ext cx="5925310" cy="3255252"/>
          </a:xfrm>
        </p:spPr>
        <p:txBody>
          <a:bodyPr>
            <a:normAutofit/>
          </a:bodyPr>
          <a:lstStyle/>
          <a:p>
            <a:pPr marL="0" indent="0">
              <a:buNone/>
            </a:pPr>
            <a:r>
              <a:rPr lang="en-US" dirty="0"/>
              <a:t>Associated Country Women of the World advocates issues faced by rural women of the world. Rural women can face greater hurdles compared to non-rural women. A few of these include socioeconomic disadvantages, lower academic achievements, reduced general healthcare, increased birth rates while having limited access to reproductive healthcare to name just a few of the disadvantages they can face</a:t>
            </a:r>
          </a:p>
          <a:p>
            <a:endParaRPr lang="en-US" dirty="0"/>
          </a:p>
        </p:txBody>
      </p:sp>
      <p:pic>
        <p:nvPicPr>
          <p:cNvPr id="5" name="Picture 4" descr="hand holding ball">
            <a:extLst>
              <a:ext uri="{FF2B5EF4-FFF2-40B4-BE49-F238E27FC236}">
                <a16:creationId xmlns:a16="http://schemas.microsoft.com/office/drawing/2014/main" id="{428F2E91-D31F-B5B4-D47F-FD2E3DDA1A80}"/>
              </a:ext>
            </a:extLst>
          </p:cNvPr>
          <p:cNvPicPr>
            <a:picLocks noChangeAspect="1"/>
          </p:cNvPicPr>
          <p:nvPr/>
        </p:nvPicPr>
        <p:blipFill>
          <a:blip r:embed="rId2"/>
          <a:srcRect l="29296" r="25543"/>
          <a:stretch>
            <a:fillRect/>
          </a:stretch>
        </p:blipFill>
        <p:spPr>
          <a:xfrm>
            <a:off x="7534654" y="10"/>
            <a:ext cx="4657345" cy="6857990"/>
          </a:xfrm>
          <a:prstGeom prst="rect">
            <a:avLst/>
          </a:prstGeom>
        </p:spPr>
      </p:pic>
    </p:spTree>
    <p:extLst>
      <p:ext uri="{BB962C8B-B14F-4D97-AF65-F5344CB8AC3E}">
        <p14:creationId xmlns:p14="http://schemas.microsoft.com/office/powerpoint/2010/main" val="3078036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erson in greenhouse">
            <a:extLst>
              <a:ext uri="{FF2B5EF4-FFF2-40B4-BE49-F238E27FC236}">
                <a16:creationId xmlns:a16="http://schemas.microsoft.com/office/drawing/2014/main" id="{23DA7DBD-DEDE-6168-2A9F-CB333121F701}"/>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b="15730"/>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AE302D0A-A3D3-A0D3-C5BF-49420BC4956B}"/>
              </a:ext>
            </a:extLst>
          </p:cNvPr>
          <p:cNvSpPr>
            <a:spLocks noGrp="1"/>
          </p:cNvSpPr>
          <p:nvPr>
            <p:ph type="title"/>
          </p:nvPr>
        </p:nvSpPr>
        <p:spPr>
          <a:xfrm>
            <a:off x="2231136" y="964692"/>
            <a:ext cx="7729728" cy="1188720"/>
          </a:xfrm>
          <a:noFill/>
          <a:ln>
            <a:solidFill>
              <a:srgbClr val="FFFFFF"/>
            </a:solidFill>
          </a:ln>
        </p:spPr>
        <p:txBody>
          <a:bodyPr>
            <a:normAutofit/>
          </a:bodyPr>
          <a:lstStyle/>
          <a:p>
            <a:r>
              <a:rPr lang="en-US">
                <a:solidFill>
                  <a:schemeClr val="tx1"/>
                </a:solidFill>
              </a:rPr>
              <a:t>Climate smart Agriculture</a:t>
            </a:r>
          </a:p>
        </p:txBody>
      </p:sp>
      <p:graphicFrame>
        <p:nvGraphicFramePr>
          <p:cNvPr id="5" name="Content Placeholder 2">
            <a:extLst>
              <a:ext uri="{FF2B5EF4-FFF2-40B4-BE49-F238E27FC236}">
                <a16:creationId xmlns:a16="http://schemas.microsoft.com/office/drawing/2014/main" id="{FCDBF6F4-0A04-8C47-2824-307AB388E242}"/>
              </a:ext>
            </a:extLst>
          </p:cNvPr>
          <p:cNvGraphicFramePr>
            <a:graphicFrameLocks noGrp="1"/>
          </p:cNvGraphicFramePr>
          <p:nvPr>
            <p:ph idx="1"/>
          </p:nvPr>
        </p:nvGraphicFramePr>
        <p:xfrm>
          <a:off x="2231136" y="2638044"/>
          <a:ext cx="7729728" cy="31019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5556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wo people collaborating over books">
            <a:extLst>
              <a:ext uri="{FF2B5EF4-FFF2-40B4-BE49-F238E27FC236}">
                <a16:creationId xmlns:a16="http://schemas.microsoft.com/office/drawing/2014/main" id="{DD9F23DD-C160-469F-FC01-A35236CB19B2}"/>
              </a:ext>
            </a:extLst>
          </p:cNvPr>
          <p:cNvPicPr>
            <a:picLocks noChangeAspect="1"/>
          </p:cNvPicPr>
          <p:nvPr/>
        </p:nvPicPr>
        <p:blipFill>
          <a:blip r:embed="rId2">
            <a:extLst>
              <a:ext uri="{28A0092B-C50C-407E-A947-70E740481C1C}">
                <a14:useLocalDpi xmlns:a14="http://schemas.microsoft.com/office/drawing/2010/main" val="0"/>
              </a:ext>
            </a:extLst>
          </a:blip>
          <a:srcRect l="17596" r="23070" b="-1"/>
          <a:stretch>
            <a:fillRect/>
          </a:stretch>
        </p:blipFill>
        <p:spPr>
          <a:xfrm>
            <a:off x="642" y="10"/>
            <a:ext cx="6096000" cy="6857990"/>
          </a:xfrm>
          <a:prstGeom prst="rect">
            <a:avLst/>
          </a:prstGeom>
        </p:spPr>
      </p:pic>
      <p:sp>
        <p:nvSpPr>
          <p:cNvPr id="2" name="Title 1">
            <a:extLst>
              <a:ext uri="{FF2B5EF4-FFF2-40B4-BE49-F238E27FC236}">
                <a16:creationId xmlns:a16="http://schemas.microsoft.com/office/drawing/2014/main" id="{E921A2F9-7D1B-9828-E242-69809A646328}"/>
              </a:ext>
            </a:extLst>
          </p:cNvPr>
          <p:cNvSpPr>
            <a:spLocks noGrp="1"/>
          </p:cNvSpPr>
          <p:nvPr>
            <p:ph type="title"/>
          </p:nvPr>
        </p:nvSpPr>
        <p:spPr>
          <a:xfrm>
            <a:off x="804672" y="2841505"/>
            <a:ext cx="4487298" cy="1174991"/>
          </a:xfrm>
          <a:prstGeom prst="ellipse">
            <a:avLst/>
          </a:prstGeom>
          <a:solidFill>
            <a:schemeClr val="tx1">
              <a:alpha val="60000"/>
            </a:schemeClr>
          </a:solidFill>
          <a:ln>
            <a:solidFill>
              <a:schemeClr val="bg1"/>
            </a:solidFill>
          </a:ln>
        </p:spPr>
        <p:txBody>
          <a:bodyPr>
            <a:normAutofit/>
          </a:bodyPr>
          <a:lstStyle/>
          <a:p>
            <a:r>
              <a:rPr lang="en-US" sz="1300">
                <a:solidFill>
                  <a:schemeClr val="bg1"/>
                </a:solidFill>
              </a:rPr>
              <a:t>Education and community development </a:t>
            </a:r>
          </a:p>
        </p:txBody>
      </p:sp>
      <p:sp>
        <p:nvSpPr>
          <p:cNvPr id="3" name="Content Placeholder 2">
            <a:extLst>
              <a:ext uri="{FF2B5EF4-FFF2-40B4-BE49-F238E27FC236}">
                <a16:creationId xmlns:a16="http://schemas.microsoft.com/office/drawing/2014/main" id="{BD1E1AA2-2058-A409-E9FB-FD2F0516C1E4}"/>
              </a:ext>
            </a:extLst>
          </p:cNvPr>
          <p:cNvSpPr>
            <a:spLocks noGrp="1"/>
          </p:cNvSpPr>
          <p:nvPr>
            <p:ph idx="1"/>
          </p:nvPr>
        </p:nvSpPr>
        <p:spPr>
          <a:xfrm>
            <a:off x="6743941" y="976129"/>
            <a:ext cx="4804931" cy="4919815"/>
          </a:xfrm>
        </p:spPr>
        <p:txBody>
          <a:bodyPr anchor="ctr">
            <a:normAutofit/>
          </a:bodyPr>
          <a:lstStyle/>
          <a:p>
            <a:r>
              <a:rPr lang="en-US" dirty="0"/>
              <a:t>            The United Nations has identified two-thirds of adults who cannot read or write as women. This statistic underscores the importance of education in rural communities around the world. When rural women are unable to complete basic education, their earning potential is reduced, and their families often experience poorer health and nutrition outcomes. ACWW wants to change this for rural women.</a:t>
            </a:r>
          </a:p>
          <a:p>
            <a:endParaRPr lang="en-US" dirty="0"/>
          </a:p>
        </p:txBody>
      </p:sp>
    </p:spTree>
    <p:extLst>
      <p:ext uri="{BB962C8B-B14F-4D97-AF65-F5344CB8AC3E}">
        <p14:creationId xmlns:p14="http://schemas.microsoft.com/office/powerpoint/2010/main" val="1751111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miling healthcare professional">
            <a:extLst>
              <a:ext uri="{FF2B5EF4-FFF2-40B4-BE49-F238E27FC236}">
                <a16:creationId xmlns:a16="http://schemas.microsoft.com/office/drawing/2014/main" id="{E5AF6D6F-943B-8D40-AF55-DFF95ED27F7A}"/>
              </a:ext>
            </a:extLst>
          </p:cNvPr>
          <p:cNvPicPr>
            <a:picLocks noChangeAspect="1"/>
          </p:cNvPicPr>
          <p:nvPr/>
        </p:nvPicPr>
        <p:blipFill>
          <a:blip r:embed="rId2">
            <a:duotone>
              <a:schemeClr val="accent2">
                <a:shade val="45000"/>
                <a:satMod val="135000"/>
              </a:schemeClr>
              <a:prstClr val="white"/>
            </a:duotone>
            <a:alphaModFix amt="25000"/>
            <a:extLst>
              <a:ext uri="{28A0092B-C50C-407E-A947-70E740481C1C}">
                <a14:useLocalDpi xmlns:a14="http://schemas.microsoft.com/office/drawing/2010/main" val="0"/>
              </a:ext>
            </a:extLst>
          </a:blip>
          <a:srcRect b="6639"/>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681F2480-9F7E-D516-890D-1FDF8280FD2D}"/>
              </a:ext>
            </a:extLst>
          </p:cNvPr>
          <p:cNvSpPr>
            <a:spLocks noGrp="1"/>
          </p:cNvSpPr>
          <p:nvPr>
            <p:ph type="title"/>
          </p:nvPr>
        </p:nvSpPr>
        <p:spPr>
          <a:xfrm>
            <a:off x="2231136" y="964692"/>
            <a:ext cx="7729728" cy="1188720"/>
          </a:xfrm>
          <a:solidFill>
            <a:srgbClr val="FFFFFF">
              <a:alpha val="80000"/>
            </a:srgbClr>
          </a:solidFill>
        </p:spPr>
        <p:txBody>
          <a:bodyPr>
            <a:normAutofit/>
          </a:bodyPr>
          <a:lstStyle/>
          <a:p>
            <a:r>
              <a:rPr lang="en-US" dirty="0"/>
              <a:t>Rural women’s health</a:t>
            </a:r>
          </a:p>
        </p:txBody>
      </p:sp>
      <p:sp>
        <p:nvSpPr>
          <p:cNvPr id="3" name="Content Placeholder 2">
            <a:extLst>
              <a:ext uri="{FF2B5EF4-FFF2-40B4-BE49-F238E27FC236}">
                <a16:creationId xmlns:a16="http://schemas.microsoft.com/office/drawing/2014/main" id="{26A6ADAC-D61E-176E-87E7-5B123047B0D5}"/>
              </a:ext>
            </a:extLst>
          </p:cNvPr>
          <p:cNvSpPr>
            <a:spLocks noGrp="1"/>
          </p:cNvSpPr>
          <p:nvPr>
            <p:ph idx="1"/>
          </p:nvPr>
        </p:nvSpPr>
        <p:spPr>
          <a:xfrm>
            <a:off x="2231136" y="2638044"/>
            <a:ext cx="7729728" cy="3101983"/>
          </a:xfrm>
        </p:spPr>
        <p:txBody>
          <a:bodyPr>
            <a:normAutofit/>
          </a:bodyPr>
          <a:lstStyle/>
          <a:p>
            <a:r>
              <a:rPr lang="en-US" dirty="0"/>
              <a:t>This core project area is focused on increasing rural women’s access to good and affordable health care, including comprehensive information, maternal and reproductive care, medicines, and local health services. Traditionally women have always had a lower standard of health care. There has been a focus on maternal and reproductive care, leaving out other issues that impact women of all ages. ACWW is dedicated to improving rural women health by ensuring they have reliable access to complete, inclusive and high quality health care</a:t>
            </a:r>
          </a:p>
          <a:p>
            <a:endParaRPr lang="en-US" dirty="0"/>
          </a:p>
        </p:txBody>
      </p:sp>
    </p:spTree>
    <p:extLst>
      <p:ext uri="{BB962C8B-B14F-4D97-AF65-F5344CB8AC3E}">
        <p14:creationId xmlns:p14="http://schemas.microsoft.com/office/powerpoint/2010/main" val="2509487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A3626-7B9B-4788-94DA-47C08DE45DAE}"/>
              </a:ext>
            </a:extLst>
          </p:cNvPr>
          <p:cNvSpPr>
            <a:spLocks noGrp="1"/>
          </p:cNvSpPr>
          <p:nvPr>
            <p:ph type="ctrTitle"/>
          </p:nvPr>
        </p:nvSpPr>
        <p:spPr/>
        <p:txBody>
          <a:bodyPr/>
          <a:lstStyle/>
          <a:p>
            <a:r>
              <a:rPr lang="en-US" sz="9000" dirty="0"/>
              <a:t>ACWW and Me</a:t>
            </a:r>
          </a:p>
        </p:txBody>
      </p:sp>
      <p:sp>
        <p:nvSpPr>
          <p:cNvPr id="3" name="Subtitle 2">
            <a:extLst>
              <a:ext uri="{FF2B5EF4-FFF2-40B4-BE49-F238E27FC236}">
                <a16:creationId xmlns:a16="http://schemas.microsoft.com/office/drawing/2014/main" id="{D633925C-6A6B-4AA3-9BA3-BAC7542C194E}"/>
              </a:ext>
            </a:extLst>
          </p:cNvPr>
          <p:cNvSpPr>
            <a:spLocks noGrp="1"/>
          </p:cNvSpPr>
          <p:nvPr>
            <p:ph type="subTitle" idx="1"/>
          </p:nvPr>
        </p:nvSpPr>
        <p:spPr>
          <a:xfrm>
            <a:off x="919239" y="4225004"/>
            <a:ext cx="8354764" cy="1096899"/>
          </a:xfrm>
        </p:spPr>
        <p:txBody>
          <a:bodyPr>
            <a:noAutofit/>
          </a:bodyPr>
          <a:lstStyle/>
          <a:p>
            <a:r>
              <a:rPr lang="en-US" sz="4000" dirty="0"/>
              <a:t>Where do I fit in and what can I do?</a:t>
            </a:r>
          </a:p>
        </p:txBody>
      </p:sp>
    </p:spTree>
    <p:extLst>
      <p:ext uri="{BB962C8B-B14F-4D97-AF65-F5344CB8AC3E}">
        <p14:creationId xmlns:p14="http://schemas.microsoft.com/office/powerpoint/2010/main" val="1373068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C0BCA7-2A43-4F4C-B50C-FF91B9CEFFE7}"/>
              </a:ext>
            </a:extLst>
          </p:cNvPr>
          <p:cNvSpPr txBox="1"/>
          <p:nvPr/>
        </p:nvSpPr>
        <p:spPr>
          <a:xfrm>
            <a:off x="348343" y="1001486"/>
            <a:ext cx="11059885" cy="4462760"/>
          </a:xfrm>
          <a:prstGeom prst="rect">
            <a:avLst/>
          </a:prstGeom>
          <a:noFill/>
        </p:spPr>
        <p:txBody>
          <a:bodyPr wrap="square" rtlCol="0">
            <a:spAutoFit/>
          </a:bodyPr>
          <a:lstStyle/>
          <a:p>
            <a:r>
              <a:rPr lang="en-US" sz="4400" dirty="0"/>
              <a:t>Associated Country Women of the World:</a:t>
            </a:r>
          </a:p>
          <a:p>
            <a:pPr marL="571500" indent="-571500">
              <a:buFont typeface="Arial" panose="020B0604020202020204" pitchFamily="34" charset="0"/>
              <a:buChar char="•"/>
            </a:pPr>
            <a:r>
              <a:rPr lang="en-US" sz="4000" dirty="0"/>
              <a:t>A voice for the voiceless</a:t>
            </a:r>
          </a:p>
          <a:p>
            <a:pPr marL="571500" indent="-571500">
              <a:buFont typeface="Arial" panose="020B0604020202020204" pitchFamily="34" charset="0"/>
              <a:buChar char="•"/>
            </a:pPr>
            <a:r>
              <a:rPr lang="en-US" sz="4000" dirty="0"/>
              <a:t>Makes the invisible, visible</a:t>
            </a:r>
          </a:p>
          <a:p>
            <a:pPr marL="571500" indent="-571500">
              <a:buFont typeface="Arial" panose="020B0604020202020204" pitchFamily="34" charset="0"/>
              <a:buChar char="•"/>
            </a:pPr>
            <a:r>
              <a:rPr lang="en-US" sz="4000" dirty="0"/>
              <a:t>Unites Rural Women</a:t>
            </a:r>
          </a:p>
          <a:p>
            <a:pPr marL="571500" indent="-571500">
              <a:buFont typeface="Arial" panose="020B0604020202020204" pitchFamily="34" charset="0"/>
              <a:buChar char="•"/>
            </a:pPr>
            <a:r>
              <a:rPr lang="en-US" sz="4000" dirty="0"/>
              <a:t>Empowers Women and Families in Rural Areas</a:t>
            </a:r>
          </a:p>
          <a:p>
            <a:pPr marL="571500" indent="-571500">
              <a:buFont typeface="Arial" panose="020B0604020202020204" pitchFamily="34" charset="0"/>
              <a:buChar char="•"/>
            </a:pPr>
            <a:endParaRPr lang="en-US" sz="4000" dirty="0"/>
          </a:p>
        </p:txBody>
      </p:sp>
    </p:spTree>
    <p:extLst>
      <p:ext uri="{BB962C8B-B14F-4D97-AF65-F5344CB8AC3E}">
        <p14:creationId xmlns:p14="http://schemas.microsoft.com/office/powerpoint/2010/main" val="871748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C2795-912F-452F-88BA-EB37C734B016}"/>
              </a:ext>
            </a:extLst>
          </p:cNvPr>
          <p:cNvSpPr txBox="1"/>
          <p:nvPr/>
        </p:nvSpPr>
        <p:spPr>
          <a:xfrm>
            <a:off x="1197428" y="979714"/>
            <a:ext cx="8142514" cy="5170646"/>
          </a:xfrm>
          <a:prstGeom prst="rect">
            <a:avLst/>
          </a:prstGeom>
          <a:noFill/>
        </p:spPr>
        <p:txBody>
          <a:bodyPr wrap="square" rtlCol="0">
            <a:spAutoFit/>
          </a:bodyPr>
          <a:lstStyle/>
          <a:p>
            <a:r>
              <a:rPr lang="en-US" sz="5000" dirty="0"/>
              <a:t>What is my role?</a:t>
            </a:r>
          </a:p>
          <a:p>
            <a:pPr marL="685800" indent="-685800">
              <a:buFont typeface="Arial" panose="020B0604020202020204" pitchFamily="34" charset="0"/>
              <a:buChar char="•"/>
            </a:pPr>
            <a:r>
              <a:rPr lang="en-US" sz="4000" dirty="0"/>
              <a:t>Become an Individual Member</a:t>
            </a:r>
          </a:p>
          <a:p>
            <a:pPr marL="685800" indent="-685800">
              <a:buFont typeface="Arial" panose="020B0604020202020204" pitchFamily="34" charset="0"/>
              <a:buChar char="•"/>
            </a:pPr>
            <a:r>
              <a:rPr lang="en-US" sz="4000" dirty="0"/>
              <a:t>Participate in ACWW Projects and Activities</a:t>
            </a:r>
          </a:p>
          <a:p>
            <a:pPr marL="685800" indent="-685800">
              <a:buFont typeface="Arial" panose="020B0604020202020204" pitchFamily="34" charset="0"/>
              <a:buChar char="•"/>
            </a:pPr>
            <a:r>
              <a:rPr lang="en-US" sz="4000" dirty="0"/>
              <a:t>Advocate for Rural Women</a:t>
            </a:r>
          </a:p>
          <a:p>
            <a:pPr marL="685800" indent="-685800">
              <a:buFont typeface="Arial" panose="020B0604020202020204" pitchFamily="34" charset="0"/>
              <a:buChar char="•"/>
            </a:pPr>
            <a:r>
              <a:rPr lang="en-US" sz="4000" dirty="0"/>
              <a:t>Learn and Educate Others</a:t>
            </a:r>
          </a:p>
          <a:p>
            <a:pPr marL="685800" indent="-685800">
              <a:buFont typeface="Arial" panose="020B0604020202020204" pitchFamily="34" charset="0"/>
              <a:buChar char="•"/>
            </a:pPr>
            <a:r>
              <a:rPr lang="en-US" sz="4000" dirty="0"/>
              <a:t>Act on the Resolutions</a:t>
            </a:r>
          </a:p>
          <a:p>
            <a:pPr marL="685800" indent="-685800">
              <a:buFont typeface="Arial" panose="020B0604020202020204" pitchFamily="34" charset="0"/>
              <a:buChar char="•"/>
            </a:pPr>
            <a:endParaRPr lang="en-US" sz="4000" dirty="0"/>
          </a:p>
        </p:txBody>
      </p:sp>
    </p:spTree>
    <p:extLst>
      <p:ext uri="{BB962C8B-B14F-4D97-AF65-F5344CB8AC3E}">
        <p14:creationId xmlns:p14="http://schemas.microsoft.com/office/powerpoint/2010/main" val="1294772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6B7E3-146C-424E-AE55-4E051B0882F5}"/>
              </a:ext>
            </a:extLst>
          </p:cNvPr>
          <p:cNvSpPr>
            <a:spLocks noGrp="1"/>
          </p:cNvSpPr>
          <p:nvPr>
            <p:ph type="title"/>
          </p:nvPr>
        </p:nvSpPr>
        <p:spPr/>
        <p:txBody>
          <a:bodyPr>
            <a:noAutofit/>
          </a:bodyPr>
          <a:lstStyle/>
          <a:p>
            <a:pPr algn="ctr"/>
            <a:br>
              <a:rPr lang="en-US" sz="5000">
                <a:solidFill>
                  <a:schemeClr val="tx1"/>
                </a:solidFill>
              </a:rPr>
            </a:br>
            <a:r>
              <a:rPr lang="en-US" sz="5000">
                <a:solidFill>
                  <a:schemeClr val="tx1"/>
                </a:solidFill>
              </a:rPr>
              <a:t>You </a:t>
            </a:r>
            <a:r>
              <a:rPr lang="en-US" sz="5000" dirty="0">
                <a:solidFill>
                  <a:schemeClr val="tx1"/>
                </a:solidFill>
              </a:rPr>
              <a:t>cannot raise your children the way you were raised because the world for which you were raised  no longer exists</a:t>
            </a:r>
          </a:p>
        </p:txBody>
      </p:sp>
      <p:sp>
        <p:nvSpPr>
          <p:cNvPr id="3" name="Text Placeholder 2">
            <a:extLst>
              <a:ext uri="{FF2B5EF4-FFF2-40B4-BE49-F238E27FC236}">
                <a16:creationId xmlns:a16="http://schemas.microsoft.com/office/drawing/2014/main" id="{767763FE-508B-4321-B4C9-F158129DB820}"/>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F8738F04-91E3-4949-9884-99076A93E694}"/>
              </a:ext>
            </a:extLst>
          </p:cNvPr>
          <p:cNvSpPr>
            <a:spLocks noGrp="1"/>
          </p:cNvSpPr>
          <p:nvPr>
            <p:ph type="body" idx="1"/>
          </p:nvPr>
        </p:nvSpPr>
        <p:spPr>
          <a:xfrm>
            <a:off x="395515" y="4513943"/>
            <a:ext cx="9165771" cy="1570962"/>
          </a:xfrm>
        </p:spPr>
        <p:txBody>
          <a:bodyPr/>
          <a:lstStyle/>
          <a:p>
            <a:r>
              <a:rPr lang="en-US" dirty="0"/>
              <a:t>Quoted by Ruth Shanks Past World President at the 2019 Triennial World Conference</a:t>
            </a:r>
          </a:p>
        </p:txBody>
      </p:sp>
    </p:spTree>
    <p:extLst>
      <p:ext uri="{BB962C8B-B14F-4D97-AF65-F5344CB8AC3E}">
        <p14:creationId xmlns:p14="http://schemas.microsoft.com/office/powerpoint/2010/main" val="257941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2E605-1491-4435-B9C3-71D81C014EC4}"/>
              </a:ext>
            </a:extLst>
          </p:cNvPr>
          <p:cNvSpPr>
            <a:spLocks noGrp="1"/>
          </p:cNvSpPr>
          <p:nvPr>
            <p:ph type="title"/>
          </p:nvPr>
        </p:nvSpPr>
        <p:spPr>
          <a:xfrm>
            <a:off x="677334" y="1152938"/>
            <a:ext cx="8596668" cy="4306957"/>
          </a:xfrm>
        </p:spPr>
        <p:txBody>
          <a:bodyPr>
            <a:normAutofit/>
          </a:bodyPr>
          <a:lstStyle/>
          <a:p>
            <a:pPr algn="ctr"/>
            <a:r>
              <a:rPr lang="en-US" sz="9000" dirty="0"/>
              <a:t>What will you do to WALK the DREAM?</a:t>
            </a:r>
          </a:p>
        </p:txBody>
      </p:sp>
      <p:sp>
        <p:nvSpPr>
          <p:cNvPr id="3" name="Content Placeholder 2">
            <a:extLst>
              <a:ext uri="{FF2B5EF4-FFF2-40B4-BE49-F238E27FC236}">
                <a16:creationId xmlns:a16="http://schemas.microsoft.com/office/drawing/2014/main" id="{7091D73E-C58C-421D-9699-51619465AE8F}"/>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4172482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D108A-48C4-796B-E882-5065D15207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E81CE1-A054-5470-E779-F597298A1D2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25701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9262B-2862-80E1-51F5-451F63C447E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93D744-B320-6363-A2D1-7B8BAC2F859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2830189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80</TotalTime>
  <Words>777</Words>
  <Application>Microsoft Office PowerPoint</Application>
  <PresentationFormat>Widescreen</PresentationFormat>
  <Paragraphs>48</Paragraphs>
  <Slides>24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Trebuchet MS</vt:lpstr>
      <vt:lpstr>Wingdings 3</vt:lpstr>
      <vt:lpstr>Facet</vt:lpstr>
      <vt:lpstr>Celebrating the Journey   of FCE and ACWW</vt:lpstr>
      <vt:lpstr>Lady Aberdeen</vt:lpstr>
      <vt:lpstr>Countess Margarete Keyserlingk, founding member of the Liaison Committee</vt:lpstr>
      <vt:lpstr>1929 International Conference of Rural Women</vt:lpstr>
      <vt:lpstr>Stockholm, Sweden, 2nd Triennial Conference</vt:lpstr>
      <vt:lpstr>We have a Constitution!</vt:lpstr>
      <vt:lpstr>And a Name!!</vt:lpstr>
      <vt:lpstr>The “Journey” to Washington DC</vt:lpstr>
      <vt:lpstr>Mrs. Ora (Guy) Roop</vt:lpstr>
      <vt:lpstr>Pennies for Friendship</vt:lpstr>
      <vt:lpstr>What fun classes our mothers had!!</vt:lpstr>
      <vt:lpstr>Who is ACWW</vt:lpstr>
      <vt:lpstr>ACWW’s Why</vt:lpstr>
      <vt:lpstr>Who does acww advocate for</vt:lpstr>
      <vt:lpstr>Climate smart Agriculture</vt:lpstr>
      <vt:lpstr>Education and community development </vt:lpstr>
      <vt:lpstr>Rural women’s health</vt:lpstr>
      <vt:lpstr>ACWW and Me</vt:lpstr>
      <vt:lpstr>PowerPoint Presentation</vt:lpstr>
      <vt:lpstr>PowerPoint Presentation</vt:lpstr>
      <vt:lpstr> You cannot raise your children the way you were raised because the world for which you were raised  no longer exists</vt:lpstr>
      <vt:lpstr>What will you do to WALK the DREAM?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Celebrate the Journey  FCE and ACWW</dc:title>
  <dc:creator>Bonnie Teeples</dc:creator>
  <cp:lastModifiedBy>Bonnie Teeples</cp:lastModifiedBy>
  <cp:revision>4</cp:revision>
  <dcterms:created xsi:type="dcterms:W3CDTF">2019-07-18T20:22:40Z</dcterms:created>
  <dcterms:modified xsi:type="dcterms:W3CDTF">2026-10-03T21:49:34Z</dcterms:modified>
</cp:coreProperties>
</file>