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90" r:id="rId13"/>
    <p:sldId id="267" r:id="rId14"/>
    <p:sldId id="269" r:id="rId15"/>
    <p:sldId id="268" r:id="rId16"/>
    <p:sldId id="270" r:id="rId17"/>
    <p:sldId id="279" r:id="rId18"/>
    <p:sldId id="271" r:id="rId19"/>
    <p:sldId id="272" r:id="rId20"/>
    <p:sldId id="273" r:id="rId21"/>
    <p:sldId id="277" r:id="rId22"/>
    <p:sldId id="280" r:id="rId23"/>
    <p:sldId id="281" r:id="rId24"/>
    <p:sldId id="282" r:id="rId25"/>
    <p:sldId id="283" r:id="rId26"/>
    <p:sldId id="284" r:id="rId27"/>
    <p:sldId id="285" r:id="rId28"/>
    <p:sldId id="286" r:id="rId29"/>
    <p:sldId id="287" r:id="rId30"/>
    <p:sldId id="288" r:id="rId31"/>
    <p:sldId id="28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0" autoAdjust="0"/>
    <p:restoredTop sz="94660"/>
  </p:normalViewPr>
  <p:slideViewPr>
    <p:cSldViewPr snapToGrid="0">
      <p:cViewPr varScale="1">
        <p:scale>
          <a:sx n="71" d="100"/>
          <a:sy n="71"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3/6/2024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988lifeline.org/" TargetMode="External"/><Relationship Id="rId2" Type="http://schemas.openxmlformats.org/officeDocument/2006/relationships/hyperlink" Target="tel:988" TargetMode="Externa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findtreatment.gov/" TargetMode="External"/><Relationship Id="rId2" Type="http://schemas.openxmlformats.org/officeDocument/2006/relationships/hyperlink" Target="https://www.samhsa.gov/find-support" TargetMode="External"/><Relationship Id="rId1" Type="http://schemas.openxmlformats.org/officeDocument/2006/relationships/slideLayout" Target="../slideLayouts/slideLayout2.xml"/><Relationship Id="rId4" Type="http://schemas.openxmlformats.org/officeDocument/2006/relationships/hyperlink" Target="tel:800-662-435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xhere.com/en/photo/1394792" TargetMode="External"/><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GDio-hS-M54?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lobalwellnessinstitute.org/industry-research/the-global-wellness-economy/" TargetMode="External"/><Relationship Id="rId2" Type="http://schemas.openxmlformats.org/officeDocument/2006/relationships/hyperlink" Target="https://globalwellnessinstitute.org/industry-research/defining-the-mental-wellness-economy-2020/"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ublicdomainpictures.net/view-image.php?image=5162&amp;picture=&amp;jazyk=JP" TargetMode="External"/><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samhsa.gov/trauma-viole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samhsa.gov/mental-health/self-harm" TargetMode="External"/><Relationship Id="rId3" Type="http://schemas.openxmlformats.org/officeDocument/2006/relationships/hyperlink" Target="https://www.samhsa.gov/mental-health/antisocial-personality-disorder" TargetMode="External"/><Relationship Id="rId7" Type="http://schemas.openxmlformats.org/officeDocument/2006/relationships/hyperlink" Target="https://www.samhsa.gov/mental-health/suicidal-behavior" TargetMode="External"/><Relationship Id="rId2" Type="http://schemas.openxmlformats.org/officeDocument/2006/relationships/hyperlink" Target="https://www.samhsa.gov/mental-health/anxiety-disorders" TargetMode="External"/><Relationship Id="rId1" Type="http://schemas.openxmlformats.org/officeDocument/2006/relationships/slideLayout" Target="../slideLayouts/slideLayout2.xml"/><Relationship Id="rId6" Type="http://schemas.openxmlformats.org/officeDocument/2006/relationships/hyperlink" Target="https://www.samhsa.gov/mental-health/seasonal-affective-disorder" TargetMode="External"/><Relationship Id="rId5" Type="http://schemas.openxmlformats.org/officeDocument/2006/relationships/hyperlink" Target="https://www.samhsa.gov/mental-health/post-traumatic-stress-disorder" TargetMode="External"/><Relationship Id="rId4" Type="http://schemas.openxmlformats.org/officeDocument/2006/relationships/hyperlink" Target="https://www.samhsa.gov/mental-health/depressio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th/photo/1622155" TargetMode="External"/><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C26D-EC64-B911-BE84-FEF943E913A0}"/>
              </a:ext>
            </a:extLst>
          </p:cNvPr>
          <p:cNvSpPr>
            <a:spLocks noGrp="1"/>
          </p:cNvSpPr>
          <p:nvPr>
            <p:ph type="ctrTitle"/>
          </p:nvPr>
        </p:nvSpPr>
        <p:spPr/>
        <p:txBody>
          <a:bodyPr>
            <a:normAutofit fontScale="90000"/>
          </a:bodyPr>
          <a:lstStyle/>
          <a:p>
            <a:pPr algn="ctr"/>
            <a:r>
              <a:rPr lang="en-US" sz="6000" dirty="0"/>
              <a:t>Mental Health &amp; Mental Wellness Series</a:t>
            </a:r>
            <a:r>
              <a:rPr lang="en-US" dirty="0"/>
              <a:t>		</a:t>
            </a:r>
          </a:p>
        </p:txBody>
      </p:sp>
      <p:sp>
        <p:nvSpPr>
          <p:cNvPr id="3" name="Subtitle 2">
            <a:extLst>
              <a:ext uri="{FF2B5EF4-FFF2-40B4-BE49-F238E27FC236}">
                <a16:creationId xmlns:a16="http://schemas.microsoft.com/office/drawing/2014/main" id="{0686AB8C-CFBA-A54C-F9F8-5A3EABA70311}"/>
              </a:ext>
            </a:extLst>
          </p:cNvPr>
          <p:cNvSpPr>
            <a:spLocks noGrp="1"/>
          </p:cNvSpPr>
          <p:nvPr>
            <p:ph type="subTitle" idx="1"/>
          </p:nvPr>
        </p:nvSpPr>
        <p:spPr/>
        <p:txBody>
          <a:bodyPr>
            <a:normAutofit/>
          </a:bodyPr>
          <a:lstStyle/>
          <a:p>
            <a:pPr algn="ctr"/>
            <a:r>
              <a:rPr lang="en-US" sz="3200" dirty="0" err="1"/>
              <a:t>i</a:t>
            </a:r>
            <a:r>
              <a:rPr lang="en-US" sz="3200" dirty="0"/>
              <a:t>.	Basic Fundamental idea</a:t>
            </a:r>
          </a:p>
        </p:txBody>
      </p:sp>
    </p:spTree>
    <p:extLst>
      <p:ext uri="{BB962C8B-B14F-4D97-AF65-F5344CB8AC3E}">
        <p14:creationId xmlns:p14="http://schemas.microsoft.com/office/powerpoint/2010/main" val="2703601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A4546-2148-2F4F-B183-38AD567E30EC}"/>
              </a:ext>
            </a:extLst>
          </p:cNvPr>
          <p:cNvSpPr>
            <a:spLocks noGrp="1"/>
          </p:cNvSpPr>
          <p:nvPr>
            <p:ph type="title"/>
          </p:nvPr>
        </p:nvSpPr>
        <p:spPr>
          <a:xfrm>
            <a:off x="685801" y="582706"/>
            <a:ext cx="10131425" cy="1456267"/>
          </a:xfrm>
        </p:spPr>
        <p:txBody>
          <a:bodyPr>
            <a:normAutofit/>
          </a:bodyPr>
          <a:lstStyle/>
          <a:p>
            <a:r>
              <a:rPr lang="en-US" sz="2400" b="0" i="0" dirty="0">
                <a:effectLst/>
                <a:latin typeface="Source Sans Pro" panose="020B0503030403020204" pitchFamily="34" charset="0"/>
              </a:rPr>
              <a:t>Today, there are new tools, evidence-based treatments, and social support systems that help people feel better and pursue their goals. Some of these tips, tools and strategies include:</a:t>
            </a:r>
            <a:endParaRPr lang="en-US" sz="2400" dirty="0"/>
          </a:p>
        </p:txBody>
      </p:sp>
      <p:sp>
        <p:nvSpPr>
          <p:cNvPr id="3" name="Content Placeholder 2">
            <a:extLst>
              <a:ext uri="{FF2B5EF4-FFF2-40B4-BE49-F238E27FC236}">
                <a16:creationId xmlns:a16="http://schemas.microsoft.com/office/drawing/2014/main" id="{267D5489-86A1-0ABB-1B71-008000EC38D1}"/>
              </a:ext>
            </a:extLst>
          </p:cNvPr>
          <p:cNvSpPr>
            <a:spLocks noGrp="1"/>
          </p:cNvSpPr>
          <p:nvPr>
            <p:ph idx="1"/>
          </p:nvPr>
        </p:nvSpPr>
        <p:spPr>
          <a:xfrm>
            <a:off x="685801" y="2142067"/>
            <a:ext cx="10131425" cy="4133227"/>
          </a:xfrm>
        </p:spPr>
        <p:txBody>
          <a:bodyPr>
            <a:normAutofit/>
          </a:bodyPr>
          <a:lstStyle/>
          <a:p>
            <a:r>
              <a:rPr lang="en-US" sz="2400" i="0" dirty="0">
                <a:effectLst/>
                <a:latin typeface="Source Sans Pro" panose="020B0503030403020204" pitchFamily="34" charset="0"/>
              </a:rPr>
              <a:t>Stick to a treatment plan. </a:t>
            </a:r>
          </a:p>
          <a:p>
            <a:r>
              <a:rPr lang="en-US" sz="2400" i="0" dirty="0">
                <a:effectLst/>
                <a:latin typeface="Source Sans Pro" panose="020B0503030403020204" pitchFamily="34" charset="0"/>
              </a:rPr>
              <a:t>Keep your primary care physician updated.</a:t>
            </a:r>
          </a:p>
          <a:p>
            <a:r>
              <a:rPr lang="en-US" sz="2400" i="0" dirty="0">
                <a:effectLst/>
                <a:latin typeface="Source Sans Pro" panose="020B0503030403020204" pitchFamily="34" charset="0"/>
              </a:rPr>
              <a:t>Learn about the condition.</a:t>
            </a:r>
          </a:p>
          <a:p>
            <a:r>
              <a:rPr lang="en-US" sz="2400" i="0" dirty="0">
                <a:effectLst/>
                <a:latin typeface="Source Sans Pro" panose="020B0503030403020204" pitchFamily="34" charset="0"/>
              </a:rPr>
              <a:t>Practice good self-care.</a:t>
            </a:r>
          </a:p>
          <a:p>
            <a:r>
              <a:rPr lang="en-US" sz="2400" i="0" dirty="0">
                <a:effectLst/>
                <a:latin typeface="Source Sans Pro" panose="020B0503030403020204" pitchFamily="34" charset="0"/>
              </a:rPr>
              <a:t>Reach out to family and friends. </a:t>
            </a:r>
          </a:p>
          <a:p>
            <a:r>
              <a:rPr lang="en-US" sz="2400" i="0" dirty="0">
                <a:effectLst/>
                <a:latin typeface="Source Sans Pro" panose="020B0503030403020204" pitchFamily="34" charset="0"/>
              </a:rPr>
              <a:t>Develop coping skills.</a:t>
            </a:r>
          </a:p>
          <a:p>
            <a:r>
              <a:rPr lang="en-US" sz="2400" i="0" dirty="0">
                <a:effectLst/>
                <a:latin typeface="Source Sans Pro" panose="020B0503030403020204" pitchFamily="34" charset="0"/>
              </a:rPr>
              <a:t>Get enough sleep. </a:t>
            </a:r>
          </a:p>
          <a:p>
            <a:endParaRPr lang="en-US" dirty="0"/>
          </a:p>
        </p:txBody>
      </p:sp>
    </p:spTree>
    <p:extLst>
      <p:ext uri="{BB962C8B-B14F-4D97-AF65-F5344CB8AC3E}">
        <p14:creationId xmlns:p14="http://schemas.microsoft.com/office/powerpoint/2010/main" val="167279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F2E3-BC2B-D20A-0D7A-B6626EDCC9B0}"/>
              </a:ext>
            </a:extLst>
          </p:cNvPr>
          <p:cNvSpPr>
            <a:spLocks noGrp="1"/>
          </p:cNvSpPr>
          <p:nvPr>
            <p:ph type="title"/>
          </p:nvPr>
        </p:nvSpPr>
        <p:spPr>
          <a:xfrm>
            <a:off x="1131792" y="1613904"/>
            <a:ext cx="9547412" cy="4370037"/>
          </a:xfrm>
        </p:spPr>
        <p:txBody>
          <a:bodyPr>
            <a:noAutofit/>
          </a:bodyPr>
          <a:lstStyle/>
          <a:p>
            <a:r>
              <a:rPr lang="en-US" sz="2400" b="1" i="0" u="sng" dirty="0">
                <a:effectLst/>
                <a:latin typeface="Source Sans Pro" panose="020B0503030403020204" pitchFamily="34" charset="0"/>
              </a:rPr>
              <a:t>Need Help?</a:t>
            </a:r>
            <a:br>
              <a:rPr lang="en-US" sz="2400" b="1" i="0" u="sng" dirty="0">
                <a:effectLst/>
                <a:latin typeface="Source Sans Pro" panose="020B0503030403020204" pitchFamily="34" charset="0"/>
              </a:rPr>
            </a:br>
            <a:br>
              <a:rPr lang="en-US" sz="2400" b="1" i="0" u="sng" dirty="0">
                <a:effectLst/>
                <a:latin typeface="Source Sans Pro" panose="020B0503030403020204" pitchFamily="34" charset="0"/>
              </a:rPr>
            </a:br>
            <a:r>
              <a:rPr lang="en-US" sz="2400" i="0" dirty="0">
                <a:effectLst/>
                <a:latin typeface="Source Sans Pro" panose="020B0503030403020204" pitchFamily="34" charset="0"/>
              </a:rPr>
              <a:t>Call </a:t>
            </a:r>
            <a:r>
              <a:rPr lang="en-US" sz="2400" i="0" dirty="0">
                <a:solidFill>
                  <a:srgbClr val="FF0000"/>
                </a:solidFill>
                <a:effectLst/>
                <a:latin typeface="Source Sans Pro" panose="020B0503030403020204" pitchFamily="34" charset="0"/>
              </a:rPr>
              <a:t>911</a:t>
            </a:r>
            <a:r>
              <a:rPr lang="en-US" sz="2400" i="0" dirty="0">
                <a:effectLst/>
                <a:latin typeface="Source Sans Pro" panose="020B0503030403020204" pitchFamily="34" charset="0"/>
              </a:rPr>
              <a:t> for emergency services.</a:t>
            </a:r>
            <a:br>
              <a:rPr lang="en-US" sz="2400" i="0" dirty="0">
                <a:effectLst/>
                <a:latin typeface="Source Sans Pro" panose="020B0503030403020204" pitchFamily="34" charset="0"/>
              </a:rPr>
            </a:br>
            <a:r>
              <a:rPr lang="en-US" sz="2400" i="0" dirty="0">
                <a:effectLst/>
                <a:latin typeface="Source Sans Pro" panose="020B0503030403020204" pitchFamily="34" charset="0"/>
              </a:rPr>
              <a:t>go to the nearest hospital, emergency room , or call your doctor.</a:t>
            </a:r>
            <a:br>
              <a:rPr lang="en-US" sz="2400" i="0" dirty="0">
                <a:effectLst/>
                <a:latin typeface="Source Sans Pro" panose="020B0503030403020204" pitchFamily="34" charset="0"/>
              </a:rPr>
            </a:br>
            <a:r>
              <a:rPr lang="en-US" sz="2400" b="0" i="0" dirty="0">
                <a:effectLst/>
                <a:latin typeface="Source Sans Pro" panose="020B0503030403020204" pitchFamily="34" charset="0"/>
              </a:rPr>
              <a:t>If you or someone you know is struggling or in crisis, help is available. Call or text </a:t>
            </a:r>
            <a:r>
              <a:rPr lang="en-US" sz="2400" b="0" i="0" u="sng" dirty="0">
                <a:solidFill>
                  <a:schemeClr val="accent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988</a:t>
            </a:r>
            <a:r>
              <a:rPr lang="en-US" sz="2400" b="0" i="0" dirty="0">
                <a:effectLst/>
                <a:latin typeface="Source Sans Pro" panose="020B0503030403020204" pitchFamily="34" charset="0"/>
              </a:rPr>
              <a:t> or chat</a:t>
            </a:r>
            <a:r>
              <a:rPr lang="en-US" sz="2400" b="0" i="0" dirty="0">
                <a:solidFill>
                  <a:schemeClr val="bg2">
                    <a:lumMod val="60000"/>
                    <a:lumOff val="40000"/>
                  </a:schemeClr>
                </a:solidFill>
                <a:effectLst/>
                <a:latin typeface="Source Sans Pro" panose="020B0503030403020204" pitchFamily="34" charset="0"/>
              </a:rPr>
              <a:t> </a:t>
            </a:r>
            <a:r>
              <a:rPr lang="en-US" sz="2400" b="0" i="0" u="sng" dirty="0">
                <a:solidFill>
                  <a:schemeClr val="accent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988lifeline.org</a:t>
            </a:r>
            <a:r>
              <a:rPr lang="en-US" sz="2400" b="0" i="0" dirty="0">
                <a:effectLst/>
                <a:latin typeface="Source Sans Pro" panose="020B0503030403020204" pitchFamily="34" charset="0"/>
              </a:rPr>
              <a:t>.</a:t>
            </a:r>
            <a:br>
              <a:rPr lang="en-US" sz="2400" b="0" i="0" u="sng" dirty="0">
                <a:solidFill>
                  <a:schemeClr val="bg2">
                    <a:lumMod val="40000"/>
                    <a:lumOff val="60000"/>
                  </a:schemeClr>
                </a:solidFill>
                <a:effectLst/>
                <a:latin typeface="Source Sans Pro" panose="020B0503030403020204" pitchFamily="34" charset="0"/>
              </a:rPr>
            </a:br>
            <a:r>
              <a:rPr lang="en-US" sz="2400" b="0" i="0" dirty="0">
                <a:effectLst/>
                <a:latin typeface="Source Sans Pro" panose="020B0503030403020204" pitchFamily="34" charset="0"/>
              </a:rPr>
              <a:t>veterans crisis line</a:t>
            </a:r>
            <a:r>
              <a:rPr lang="en-US" sz="2400" b="0" i="0" u="sng" dirty="0">
                <a:solidFill>
                  <a:schemeClr val="bg2">
                    <a:lumMod val="40000"/>
                    <a:lumOff val="60000"/>
                  </a:schemeClr>
                </a:solidFill>
                <a:effectLst/>
                <a:latin typeface="Source Sans Pro" panose="020B0503030403020204" pitchFamily="34" charset="0"/>
              </a:rPr>
              <a:t> </a:t>
            </a:r>
            <a:r>
              <a:rPr lang="en-US" sz="2400" b="0" i="0" u="sng" dirty="0">
                <a:solidFill>
                  <a:schemeClr val="accent1"/>
                </a:solidFill>
                <a:effectLst/>
                <a:latin typeface="Source Sans Pro" panose="020B0503030403020204" pitchFamily="34" charset="0"/>
              </a:rPr>
              <a:t>988+1</a:t>
            </a:r>
            <a:r>
              <a:rPr lang="en-US" sz="2400" b="0" i="0" u="sng" dirty="0">
                <a:solidFill>
                  <a:schemeClr val="bg2">
                    <a:lumMod val="40000"/>
                    <a:lumOff val="60000"/>
                  </a:schemeClr>
                </a:solidFill>
                <a:effectLst/>
                <a:latin typeface="Source Sans Pro" panose="020B0503030403020204" pitchFamily="34" charset="0"/>
              </a:rPr>
              <a:t> </a:t>
            </a:r>
            <a:r>
              <a:rPr lang="en-US" sz="2400" b="0" i="0" dirty="0">
                <a:effectLst/>
                <a:latin typeface="Source Sans Pro" panose="020B0503030403020204" pitchFamily="34" charset="0"/>
              </a:rPr>
              <a:t>or text</a:t>
            </a:r>
            <a:r>
              <a:rPr lang="en-US" sz="2400" b="0" i="0" u="sng" dirty="0">
                <a:solidFill>
                  <a:schemeClr val="bg2">
                    <a:lumMod val="40000"/>
                    <a:lumOff val="60000"/>
                  </a:schemeClr>
                </a:solidFill>
                <a:effectLst/>
                <a:latin typeface="Source Sans Pro" panose="020B0503030403020204" pitchFamily="34" charset="0"/>
              </a:rPr>
              <a:t> </a:t>
            </a:r>
            <a:r>
              <a:rPr lang="en-US" sz="2400" b="0" i="0" u="sng" dirty="0">
                <a:solidFill>
                  <a:schemeClr val="accent1"/>
                </a:solidFill>
                <a:effectLst/>
                <a:latin typeface="Source Sans Pro" panose="020B0503030403020204" pitchFamily="34" charset="0"/>
              </a:rPr>
              <a:t>838255</a:t>
            </a:r>
            <a:r>
              <a:rPr lang="en-US" sz="2400" b="0" i="0" dirty="0">
                <a:effectLst/>
                <a:latin typeface="Source Sans Pro" panose="020B0503030403020204" pitchFamily="34" charset="0"/>
              </a:rPr>
              <a:t>.</a:t>
            </a:r>
            <a:br>
              <a:rPr lang="en-US" sz="2400" b="0" i="0" dirty="0">
                <a:effectLst/>
                <a:latin typeface="Source Sans Pro" panose="020B0503030403020204" pitchFamily="34" charset="0"/>
              </a:rPr>
            </a:br>
            <a:r>
              <a:rPr lang="en-US" sz="2400" b="0" i="0" dirty="0">
                <a:effectLst/>
                <a:latin typeface="Source Sans Pro" panose="020B0503030403020204" pitchFamily="34" charset="0"/>
              </a:rPr>
              <a:t>call 24-hour national suicide prevention lifeline at 1-800-273-8255.</a:t>
            </a:r>
            <a:br>
              <a:rPr lang="en-US" sz="2400" b="0" i="0" dirty="0">
                <a:effectLst/>
                <a:latin typeface="Source Sans Pro" panose="020B0503030403020204" pitchFamily="34" charset="0"/>
              </a:rPr>
            </a:br>
            <a:r>
              <a:rPr lang="en-US" sz="2400" b="0" i="0" dirty="0">
                <a:effectLst/>
                <a:latin typeface="Source Sans Pro" panose="020B0503030403020204" pitchFamily="34" charset="0"/>
              </a:rPr>
              <a:t>cal</a:t>
            </a:r>
            <a:r>
              <a:rPr lang="en-US" sz="2400" dirty="0">
                <a:latin typeface="Source Sans Pro" panose="020B0503030403020204" pitchFamily="34" charset="0"/>
              </a:rPr>
              <a:t>l </a:t>
            </a:r>
            <a:r>
              <a:rPr lang="en-US" sz="2400" b="0" i="0" dirty="0">
                <a:effectLst/>
                <a:latin typeface="Source Sans Pro" panose="020B0503030403020204" pitchFamily="34" charset="0"/>
              </a:rPr>
              <a:t>national domestic violence hotline 1-800-799-7233 or text “start” to 88788.</a:t>
            </a:r>
            <a:br>
              <a:rPr lang="en-US" sz="2400" b="0" i="0" dirty="0">
                <a:effectLst/>
                <a:latin typeface="Source Sans Pro" panose="020B0503030403020204" pitchFamily="34" charset="0"/>
              </a:rPr>
            </a:br>
            <a:endParaRPr lang="en-US" sz="2400" u="sng" dirty="0"/>
          </a:p>
        </p:txBody>
      </p:sp>
      <p:pic>
        <p:nvPicPr>
          <p:cNvPr id="5" name="Content Placeholder 4" descr="Information">
            <a:extLst>
              <a:ext uri="{FF2B5EF4-FFF2-40B4-BE49-F238E27FC236}">
                <a16:creationId xmlns:a16="http://schemas.microsoft.com/office/drawing/2014/main" id="{09AE1D98-6CEA-E344-9010-D2C7CF0E4C9F}"/>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5127810" y="470390"/>
            <a:ext cx="1555377" cy="1237643"/>
          </a:xfrm>
        </p:spPr>
      </p:pic>
    </p:spTree>
    <p:extLst>
      <p:ext uri="{BB962C8B-B14F-4D97-AF65-F5344CB8AC3E}">
        <p14:creationId xmlns:p14="http://schemas.microsoft.com/office/powerpoint/2010/main" val="261772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64EB-3439-85B0-DBE1-FAB1C0BEFDFE}"/>
              </a:ext>
            </a:extLst>
          </p:cNvPr>
          <p:cNvSpPr>
            <a:spLocks noGrp="1"/>
          </p:cNvSpPr>
          <p:nvPr>
            <p:ph type="title"/>
          </p:nvPr>
        </p:nvSpPr>
        <p:spPr>
          <a:xfrm>
            <a:off x="685801" y="609601"/>
            <a:ext cx="10131425" cy="977152"/>
          </a:xfrm>
        </p:spPr>
        <p:txBody>
          <a:bodyPr>
            <a:normAutofit/>
          </a:bodyPr>
          <a:lstStyle/>
          <a:p>
            <a:r>
              <a:rPr lang="en-US" sz="2400" b="1" i="0" u="sng" dirty="0">
                <a:effectLst/>
                <a:latin typeface="Source Sans Pro" panose="020B0503030403020204" pitchFamily="34" charset="0"/>
              </a:rPr>
              <a:t>Need Help? Continued…</a:t>
            </a:r>
            <a:endParaRPr lang="en-US" sz="2400" dirty="0"/>
          </a:p>
        </p:txBody>
      </p:sp>
      <p:sp>
        <p:nvSpPr>
          <p:cNvPr id="3" name="Content Placeholder 2">
            <a:extLst>
              <a:ext uri="{FF2B5EF4-FFF2-40B4-BE49-F238E27FC236}">
                <a16:creationId xmlns:a16="http://schemas.microsoft.com/office/drawing/2014/main" id="{7FBEB18B-078A-B4FD-B82F-81186A0D2362}"/>
              </a:ext>
            </a:extLst>
          </p:cNvPr>
          <p:cNvSpPr>
            <a:spLocks noGrp="1"/>
          </p:cNvSpPr>
          <p:nvPr>
            <p:ph idx="1"/>
          </p:nvPr>
        </p:nvSpPr>
        <p:spPr>
          <a:xfrm>
            <a:off x="685801" y="1586753"/>
            <a:ext cx="10131425" cy="4204447"/>
          </a:xfrm>
        </p:spPr>
        <p:txBody>
          <a:bodyPr>
            <a:normAutofit/>
          </a:bodyPr>
          <a:lstStyle/>
          <a:p>
            <a:r>
              <a:rPr lang="en-US" sz="2400" b="0" i="0" dirty="0">
                <a:effectLst/>
                <a:latin typeface="Source Sans Pro" panose="020B0503030403020204" pitchFamily="34" charset="0"/>
              </a:rPr>
              <a:t>CALL NATIONAL HUMAN TRAFFICKING HOTLINE AT 1-888-373-7888 OR TEXT “HELP” OR “INFO” TO 233733.</a:t>
            </a:r>
            <a:br>
              <a:rPr lang="en-US" sz="2400" b="0" i="0" dirty="0">
                <a:effectLst/>
                <a:latin typeface="Source Sans Pro" panose="020B0503030403020204" pitchFamily="34" charset="0"/>
              </a:rPr>
            </a:br>
            <a:r>
              <a:rPr lang="en-US" sz="2400" b="0" i="0" dirty="0">
                <a:effectLst/>
                <a:latin typeface="Source Sans Pro" panose="020B0503030403020204" pitchFamily="34" charset="0"/>
              </a:rPr>
              <a:t>CALL THE STRONGHEARTS NATIVE </a:t>
            </a:r>
            <a:r>
              <a:rPr lang="en-US" sz="2400" b="0" i="0" dirty="0" err="1">
                <a:effectLst/>
                <a:latin typeface="Source Sans Pro" panose="020B0503030403020204" pitchFamily="34" charset="0"/>
              </a:rPr>
              <a:t>NATIVE</a:t>
            </a:r>
            <a:r>
              <a:rPr lang="en-US" sz="2400" b="0" i="0" dirty="0">
                <a:effectLst/>
                <a:latin typeface="Source Sans Pro" panose="020B0503030403020204" pitchFamily="34" charset="0"/>
              </a:rPr>
              <a:t> HELPLINE AT 1-844-762-8483.</a:t>
            </a:r>
            <a:br>
              <a:rPr lang="en-US" sz="2400" b="0" i="0" dirty="0">
                <a:effectLst/>
                <a:latin typeface="Source Sans Pro" panose="020B0503030403020204" pitchFamily="34" charset="0"/>
              </a:rPr>
            </a:br>
            <a:r>
              <a:rPr lang="en-US" sz="2400" b="0" i="0" dirty="0">
                <a:effectLst/>
                <a:latin typeface="Source Sans Pro" panose="020B0503030403020204" pitchFamily="34" charset="0"/>
              </a:rPr>
              <a:t>NATIVE CRISIS TEXT LINE- SIMPLY TEXT “NATIVE” TO 741741</a:t>
            </a:r>
            <a:br>
              <a:rPr lang="en-US" sz="2400" b="0" i="0" u="sng" dirty="0">
                <a:solidFill>
                  <a:schemeClr val="bg2">
                    <a:lumMod val="40000"/>
                    <a:lumOff val="60000"/>
                  </a:schemeClr>
                </a:solidFill>
                <a:effectLst/>
                <a:latin typeface="Source Sans Pro" panose="020B0503030403020204" pitchFamily="34" charset="0"/>
              </a:rPr>
            </a:br>
            <a:r>
              <a:rPr lang="en-US" sz="2400" b="0" i="0" dirty="0">
                <a:effectLst/>
                <a:latin typeface="Source Sans Pro" panose="020B0503030403020204" pitchFamily="34" charset="0"/>
              </a:rPr>
              <a:t>TO LEARN HOW TO GET SUPPORT FOR MENTAL HEALTH, DRUG, AND ALCOHOL ISSUES, VISIT </a:t>
            </a:r>
            <a:r>
              <a:rPr lang="en-US" sz="2400" b="0" i="0" u="sng" dirty="0">
                <a:solidFill>
                  <a:schemeClr val="accent1"/>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rPr>
              <a:t>FINDSUPPORT.GOV</a:t>
            </a:r>
            <a:r>
              <a:rPr lang="en-US" sz="2400" b="0" i="0" dirty="0">
                <a:effectLst/>
                <a:latin typeface="Source Sans Pro" panose="020B0503030403020204" pitchFamily="34" charset="0"/>
              </a:rPr>
              <a:t>.</a:t>
            </a:r>
            <a:br>
              <a:rPr lang="en-US" sz="2400" b="0" i="0" dirty="0">
                <a:effectLst/>
                <a:latin typeface="Source Sans Pro" panose="020B0503030403020204" pitchFamily="34" charset="0"/>
              </a:rPr>
            </a:br>
            <a:r>
              <a:rPr lang="en-US" sz="2400" b="0" i="0" dirty="0">
                <a:effectLst/>
                <a:latin typeface="Source Sans Pro" panose="020B0503030403020204" pitchFamily="34" charset="0"/>
              </a:rPr>
              <a:t>TO LOCATE TREATMENT FACILITIES OR PROVIDERS, VISIT </a:t>
            </a:r>
            <a:r>
              <a:rPr lang="en-US" sz="2400" b="0" i="0" u="sng" dirty="0">
                <a:solidFill>
                  <a:srgbClr val="1F419A"/>
                </a:solidFill>
                <a:effectLst/>
                <a:latin typeface="Source Sans Pro" panose="020B0503030403020204" pitchFamily="34" charset="0"/>
                <a:hlinkClick r:id="rId3"/>
              </a:rPr>
              <a:t>FINDTREATMENT.GOV</a:t>
            </a:r>
            <a:r>
              <a:rPr lang="en-US" sz="2400" b="0" i="0" dirty="0">
                <a:solidFill>
                  <a:srgbClr val="4A4A4A"/>
                </a:solidFill>
                <a:effectLst/>
                <a:latin typeface="Source Sans Pro" panose="020B0503030403020204" pitchFamily="34" charset="0"/>
              </a:rPr>
              <a:t> </a:t>
            </a:r>
            <a:r>
              <a:rPr lang="en-US" sz="2400" b="0" i="0" dirty="0">
                <a:effectLst/>
                <a:latin typeface="Source Sans Pro" panose="020B0503030403020204" pitchFamily="34" charset="0"/>
              </a:rPr>
              <a:t>OR</a:t>
            </a:r>
            <a:r>
              <a:rPr lang="en-US" sz="2400" b="0" i="0" dirty="0">
                <a:solidFill>
                  <a:srgbClr val="4A4A4A"/>
                </a:solidFill>
                <a:effectLst/>
                <a:latin typeface="Source Sans Pro" panose="020B0503030403020204" pitchFamily="34" charset="0"/>
              </a:rPr>
              <a:t> </a:t>
            </a:r>
            <a:r>
              <a:rPr lang="en-US" sz="2400" b="0" i="0" dirty="0">
                <a:effectLst/>
                <a:latin typeface="Source Sans Pro" panose="020B0503030403020204" pitchFamily="34" charset="0"/>
              </a:rPr>
              <a:t>CALL SAMHSA’S NATIONAL HELPLINE AT </a:t>
            </a:r>
            <a:r>
              <a:rPr lang="en-US" sz="2400" b="0" i="0" u="sng" dirty="0">
                <a:solidFill>
                  <a:srgbClr val="C573D2"/>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800-662-HELP (4357</a:t>
            </a:r>
            <a:r>
              <a:rPr lang="en-US" sz="2400" b="0" i="0" u="sng" dirty="0">
                <a:solidFill>
                  <a:schemeClr val="accent1"/>
                </a:solidFill>
                <a:effectLst/>
                <a:latin typeface="Source Sans Pro" panose="020B0503030403020204" pitchFamily="34" charset="0"/>
                <a:hlinkClick r:id="rId4">
                  <a:extLst>
                    <a:ext uri="{A12FA001-AC4F-418D-AE19-62706E023703}">
                      <ahyp:hlinkClr xmlns:ahyp="http://schemas.microsoft.com/office/drawing/2018/hyperlinkcolor" val="tx"/>
                    </a:ext>
                  </a:extLst>
                </a:hlinkClick>
              </a:rPr>
              <a:t>)</a:t>
            </a:r>
            <a:r>
              <a:rPr lang="en-US" sz="2400" b="0" i="0" u="sng" dirty="0">
                <a:effectLst/>
                <a:latin typeface="Source Sans Pro" panose="020B0503030403020204" pitchFamily="34" charset="0"/>
              </a:rPr>
              <a:t>.</a:t>
            </a:r>
            <a:endParaRPr lang="en-US" sz="2400" dirty="0"/>
          </a:p>
        </p:txBody>
      </p:sp>
    </p:spTree>
    <p:extLst>
      <p:ext uri="{BB962C8B-B14F-4D97-AF65-F5344CB8AC3E}">
        <p14:creationId xmlns:p14="http://schemas.microsoft.com/office/powerpoint/2010/main" val="2889659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32BA-8C1A-44DE-1349-7648E536A900}"/>
              </a:ext>
            </a:extLst>
          </p:cNvPr>
          <p:cNvSpPr>
            <a:spLocks noGrp="1"/>
          </p:cNvSpPr>
          <p:nvPr>
            <p:ph type="title"/>
          </p:nvPr>
        </p:nvSpPr>
        <p:spPr/>
        <p:txBody>
          <a:bodyPr/>
          <a:lstStyle/>
          <a:p>
            <a:pPr algn="ctr"/>
            <a:r>
              <a:rPr lang="en-US" dirty="0"/>
              <a:t>A Break in the Clouds</a:t>
            </a:r>
          </a:p>
        </p:txBody>
      </p:sp>
      <p:pic>
        <p:nvPicPr>
          <p:cNvPr id="6" name="Picture Placeholder 5">
            <a:extLst>
              <a:ext uri="{FF2B5EF4-FFF2-40B4-BE49-F238E27FC236}">
                <a16:creationId xmlns:a16="http://schemas.microsoft.com/office/drawing/2014/main" id="{E71420AA-664C-038E-D38E-94E9F870B97C}"/>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t="22796" b="22796"/>
          <a:stretch>
            <a:fillRect/>
          </a:stretch>
        </p:blipFill>
        <p:spPr/>
      </p:pic>
      <p:sp>
        <p:nvSpPr>
          <p:cNvPr id="4" name="Text Placeholder 3">
            <a:extLst>
              <a:ext uri="{FF2B5EF4-FFF2-40B4-BE49-F238E27FC236}">
                <a16:creationId xmlns:a16="http://schemas.microsoft.com/office/drawing/2014/main" id="{FCB331D6-159D-EDC8-29D8-48FDC432ED81}"/>
              </a:ext>
            </a:extLst>
          </p:cNvPr>
          <p:cNvSpPr>
            <a:spLocks noGrp="1"/>
          </p:cNvSpPr>
          <p:nvPr>
            <p:ph type="body" sz="half" idx="2"/>
          </p:nvPr>
        </p:nvSpPr>
        <p:spPr/>
        <p:txBody>
          <a:bodyPr/>
          <a:lstStyle/>
          <a:p>
            <a:r>
              <a:rPr lang="en-US" dirty="0"/>
              <a:t>Source: https://www.samhsa.gov/mental-health</a:t>
            </a:r>
          </a:p>
        </p:txBody>
      </p:sp>
    </p:spTree>
    <p:extLst>
      <p:ext uri="{BB962C8B-B14F-4D97-AF65-F5344CB8AC3E}">
        <p14:creationId xmlns:p14="http://schemas.microsoft.com/office/powerpoint/2010/main" val="193051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DAE8D-ED4A-595F-1783-151A8F48F995}"/>
              </a:ext>
            </a:extLst>
          </p:cNvPr>
          <p:cNvSpPr>
            <a:spLocks noGrp="1"/>
          </p:cNvSpPr>
          <p:nvPr>
            <p:ph type="title"/>
          </p:nvPr>
        </p:nvSpPr>
        <p:spPr>
          <a:xfrm>
            <a:off x="685801" y="609599"/>
            <a:ext cx="10131425" cy="640976"/>
          </a:xfrm>
        </p:spPr>
        <p:txBody>
          <a:bodyPr>
            <a:noAutofit/>
          </a:bodyPr>
          <a:lstStyle/>
          <a:p>
            <a:pPr algn="ctr"/>
            <a:r>
              <a:rPr lang="en-US" sz="1800" b="1" i="1" dirty="0"/>
              <a:t>Christine </a:t>
            </a:r>
            <a:r>
              <a:rPr lang="en-US" sz="1800" b="1" i="1" dirty="0" err="1"/>
              <a:t>Miserandino</a:t>
            </a:r>
            <a:endParaRPr lang="en-US" sz="1800" b="1" i="1" dirty="0"/>
          </a:p>
        </p:txBody>
      </p:sp>
      <p:pic>
        <p:nvPicPr>
          <p:cNvPr id="5" name="Content Placeholder 4">
            <a:extLst>
              <a:ext uri="{FF2B5EF4-FFF2-40B4-BE49-F238E27FC236}">
                <a16:creationId xmlns:a16="http://schemas.microsoft.com/office/drawing/2014/main" id="{6700BE43-D0EB-AB83-2F32-4F5345C07BE5}"/>
              </a:ext>
            </a:extLst>
          </p:cNvPr>
          <p:cNvPicPr>
            <a:picLocks noGrp="1" noChangeAspect="1"/>
          </p:cNvPicPr>
          <p:nvPr>
            <p:ph idx="1"/>
          </p:nvPr>
        </p:nvPicPr>
        <p:blipFill>
          <a:blip r:embed="rId2"/>
          <a:stretch>
            <a:fillRect/>
          </a:stretch>
        </p:blipFill>
        <p:spPr>
          <a:xfrm>
            <a:off x="2867119" y="2084294"/>
            <a:ext cx="5768788" cy="3375211"/>
          </a:xfrm>
        </p:spPr>
      </p:pic>
    </p:spTree>
    <p:extLst>
      <p:ext uri="{BB962C8B-B14F-4D97-AF65-F5344CB8AC3E}">
        <p14:creationId xmlns:p14="http://schemas.microsoft.com/office/powerpoint/2010/main" val="69809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8DF22-38A7-5A22-17F2-F6CE4FB383B0}"/>
              </a:ext>
            </a:extLst>
          </p:cNvPr>
          <p:cNvSpPr>
            <a:spLocks noGrp="1"/>
          </p:cNvSpPr>
          <p:nvPr>
            <p:ph type="title"/>
          </p:nvPr>
        </p:nvSpPr>
        <p:spPr/>
        <p:txBody>
          <a:bodyPr>
            <a:normAutofit/>
          </a:bodyPr>
          <a:lstStyle/>
          <a:p>
            <a:r>
              <a:rPr lang="en-US" sz="2200" dirty="0"/>
              <a:t>The Spoon theory is a creative way metaphor to explain to healthy family and friends what it’s like living with a limited amount of  physical  and/or mental energy,  that we each have a day available for tasks and activities and how it can become limited.</a:t>
            </a:r>
          </a:p>
        </p:txBody>
      </p:sp>
      <p:pic>
        <p:nvPicPr>
          <p:cNvPr id="6" name="Online Media 5" title="Explaining Spoon Theory to Someone With/Without a Chronic Illness">
            <a:hlinkClick r:id="" action="ppaction://media"/>
            <a:extLst>
              <a:ext uri="{FF2B5EF4-FFF2-40B4-BE49-F238E27FC236}">
                <a16:creationId xmlns:a16="http://schemas.microsoft.com/office/drawing/2014/main" id="{336DA354-5263-AF3B-487A-CCAB722D0DE6}"/>
              </a:ext>
            </a:extLst>
          </p:cNvPr>
          <p:cNvPicPr>
            <a:picLocks noGrp="1" noRot="1" noChangeAspect="1"/>
          </p:cNvPicPr>
          <p:nvPr>
            <p:ph idx="1"/>
            <a:videoFile r:link="rId1"/>
          </p:nvPr>
        </p:nvPicPr>
        <p:blipFill>
          <a:blip r:embed="rId3"/>
          <a:stretch>
            <a:fillRect/>
          </a:stretch>
        </p:blipFill>
        <p:spPr>
          <a:xfrm>
            <a:off x="2520950" y="2141538"/>
            <a:ext cx="6459538" cy="3649662"/>
          </a:xfrm>
          <a:prstGeom prst="rect">
            <a:avLst/>
          </a:prstGeom>
        </p:spPr>
      </p:pic>
    </p:spTree>
    <p:extLst>
      <p:ext uri="{BB962C8B-B14F-4D97-AF65-F5344CB8AC3E}">
        <p14:creationId xmlns:p14="http://schemas.microsoft.com/office/powerpoint/2010/main" val="25214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B1A3-D276-CB87-2A1A-D50F5BD10609}"/>
              </a:ext>
            </a:extLst>
          </p:cNvPr>
          <p:cNvSpPr>
            <a:spLocks noGrp="1"/>
          </p:cNvSpPr>
          <p:nvPr>
            <p:ph type="ctrTitle"/>
          </p:nvPr>
        </p:nvSpPr>
        <p:spPr/>
        <p:txBody>
          <a:bodyPr>
            <a:normAutofit/>
          </a:bodyPr>
          <a:lstStyle/>
          <a:p>
            <a:pPr algn="ctr"/>
            <a:r>
              <a:rPr lang="en-US" sz="5400" dirty="0"/>
              <a:t>Mental Wellness with global institute</a:t>
            </a:r>
          </a:p>
        </p:txBody>
      </p:sp>
      <p:sp>
        <p:nvSpPr>
          <p:cNvPr id="3" name="Subtitle 2">
            <a:extLst>
              <a:ext uri="{FF2B5EF4-FFF2-40B4-BE49-F238E27FC236}">
                <a16:creationId xmlns:a16="http://schemas.microsoft.com/office/drawing/2014/main" id="{4339814A-3FF9-5FBC-8C13-BC731AACF708}"/>
              </a:ext>
            </a:extLst>
          </p:cNvPr>
          <p:cNvSpPr>
            <a:spLocks noGrp="1"/>
          </p:cNvSpPr>
          <p:nvPr>
            <p:ph type="subTitle" idx="1"/>
          </p:nvPr>
        </p:nvSpPr>
        <p:spPr/>
        <p:txBody>
          <a:bodyPr/>
          <a:lstStyle/>
          <a:p>
            <a:pPr algn="ctr"/>
            <a:r>
              <a:rPr lang="en-US" sz="3200" dirty="0"/>
              <a:t>What is the wellness economy?</a:t>
            </a:r>
          </a:p>
          <a:p>
            <a:endParaRPr lang="en-US" dirty="0"/>
          </a:p>
        </p:txBody>
      </p:sp>
    </p:spTree>
    <p:extLst>
      <p:ext uri="{BB962C8B-B14F-4D97-AF65-F5344CB8AC3E}">
        <p14:creationId xmlns:p14="http://schemas.microsoft.com/office/powerpoint/2010/main" val="3139830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1034-5183-251A-1436-4F22EBA5E4F3}"/>
              </a:ext>
            </a:extLst>
          </p:cNvPr>
          <p:cNvSpPr>
            <a:spLocks noGrp="1"/>
          </p:cNvSpPr>
          <p:nvPr>
            <p:ph type="title"/>
          </p:nvPr>
        </p:nvSpPr>
        <p:spPr/>
        <p:txBody>
          <a:bodyPr/>
          <a:lstStyle/>
          <a:p>
            <a:r>
              <a:rPr lang="en-US" b="1" i="0" cap="all" dirty="0">
                <a:effectLst/>
                <a:latin typeface="inherit"/>
              </a:rPr>
              <a:t>MENTAL WELLNESS</a:t>
            </a:r>
            <a:r>
              <a:rPr lang="en-US" b="0" i="0" cap="all" dirty="0">
                <a:effectLst/>
                <a:latin typeface="Montserrat" panose="00000500000000000000" pitchFamily="2" charset="0"/>
              </a:rPr>
              <a:t> INITIATIVE</a:t>
            </a:r>
            <a:br>
              <a:rPr lang="en-US" b="0" i="0" cap="all" dirty="0">
                <a:solidFill>
                  <a:srgbClr val="484848"/>
                </a:solidFill>
                <a:effectLst/>
                <a:latin typeface="Montserrat" panose="00000500000000000000" pitchFamily="2" charset="0"/>
              </a:rPr>
            </a:br>
            <a:endParaRPr lang="en-US" dirty="0"/>
          </a:p>
        </p:txBody>
      </p:sp>
      <p:sp>
        <p:nvSpPr>
          <p:cNvPr id="3" name="Content Placeholder 2">
            <a:extLst>
              <a:ext uri="{FF2B5EF4-FFF2-40B4-BE49-F238E27FC236}">
                <a16:creationId xmlns:a16="http://schemas.microsoft.com/office/drawing/2014/main" id="{12701AC7-2D53-7698-9A79-818E22A2D5BC}"/>
              </a:ext>
            </a:extLst>
          </p:cNvPr>
          <p:cNvSpPr>
            <a:spLocks noGrp="1"/>
          </p:cNvSpPr>
          <p:nvPr>
            <p:ph idx="1"/>
          </p:nvPr>
        </p:nvSpPr>
        <p:spPr>
          <a:xfrm>
            <a:off x="685801" y="2142067"/>
            <a:ext cx="10131425" cy="4393204"/>
          </a:xfrm>
        </p:spPr>
        <p:txBody>
          <a:bodyPr>
            <a:normAutofit lnSpcReduction="10000"/>
          </a:bodyPr>
          <a:lstStyle/>
          <a:p>
            <a:pPr marL="0" indent="0" algn="l" fontAlgn="base">
              <a:buNone/>
            </a:pPr>
            <a:r>
              <a:rPr lang="en-US" sz="2400" b="0" i="0" dirty="0">
                <a:effectLst/>
                <a:latin typeface="Montserrat" panose="00000500000000000000" pitchFamily="2" charset="0"/>
              </a:rPr>
              <a:t>The Mental Wellness Initiative of the Global Wellness Institute aims to understand those pathways that help people stay well and thrive mentally as well as physically. The lens of mental wellness extends from the very inner aspects of individual experience through to the influence and condition of what is sometimes called the ‘social mind’ – i.e. the mental condition of the surrounding society and its effect on &amp;/or contribution to mental wellness.</a:t>
            </a:r>
          </a:p>
          <a:p>
            <a:pPr marL="0" indent="0" algn="l" fontAlgn="base">
              <a:buNone/>
            </a:pPr>
            <a:r>
              <a:rPr lang="en-US" sz="2400" b="0" i="0" dirty="0">
                <a:effectLst/>
                <a:latin typeface="Montserrat" panose="00000500000000000000" pitchFamily="2" charset="0"/>
              </a:rPr>
              <a:t>We believe in empowering and communicating mental wellbeing for people around the world. Through the exchange of knowledge, we can promote and support lifelong growth, happiness, creativity, inner peace, compassion and wisdom. </a:t>
            </a:r>
          </a:p>
          <a:p>
            <a:pPr marL="0" indent="0">
              <a:buNone/>
            </a:pPr>
            <a:endParaRPr lang="en-US" dirty="0"/>
          </a:p>
        </p:txBody>
      </p:sp>
    </p:spTree>
    <p:extLst>
      <p:ext uri="{BB962C8B-B14F-4D97-AF65-F5344CB8AC3E}">
        <p14:creationId xmlns:p14="http://schemas.microsoft.com/office/powerpoint/2010/main" val="717856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0366CC1-76D6-369D-B8B4-D844E5726A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0" y="881062"/>
            <a:ext cx="6667500" cy="509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587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924B-EB43-1D67-C6D4-BD1FC0624601}"/>
              </a:ext>
            </a:extLst>
          </p:cNvPr>
          <p:cNvSpPr>
            <a:spLocks noGrp="1"/>
          </p:cNvSpPr>
          <p:nvPr>
            <p:ph type="title"/>
          </p:nvPr>
        </p:nvSpPr>
        <p:spPr/>
        <p:txBody>
          <a:bodyPr/>
          <a:lstStyle/>
          <a:p>
            <a:r>
              <a:rPr lang="en-US" dirty="0"/>
              <a:t>Five key things to know about mental health</a:t>
            </a:r>
          </a:p>
        </p:txBody>
      </p:sp>
      <p:sp>
        <p:nvSpPr>
          <p:cNvPr id="3" name="Content Placeholder 2">
            <a:extLst>
              <a:ext uri="{FF2B5EF4-FFF2-40B4-BE49-F238E27FC236}">
                <a16:creationId xmlns:a16="http://schemas.microsoft.com/office/drawing/2014/main" id="{F4B528DC-FEBB-EFA9-F2A8-1273FC7E32AB}"/>
              </a:ext>
            </a:extLst>
          </p:cNvPr>
          <p:cNvSpPr>
            <a:spLocks noGrp="1"/>
          </p:cNvSpPr>
          <p:nvPr>
            <p:ph idx="1"/>
          </p:nvPr>
        </p:nvSpPr>
        <p:spPr>
          <a:xfrm>
            <a:off x="685801" y="2142067"/>
            <a:ext cx="10131425" cy="4106333"/>
          </a:xfrm>
        </p:spPr>
        <p:txBody>
          <a:bodyPr/>
          <a:lstStyle/>
          <a:p>
            <a:pPr algn="l" fontAlgn="base"/>
            <a:r>
              <a:rPr lang="en-US" sz="2400" b="1" i="0" dirty="0">
                <a:effectLst/>
                <a:latin typeface="inherit"/>
              </a:rPr>
              <a:t>1. Mental wellness is more than just the absence of mental illness.</a:t>
            </a:r>
            <a:endParaRPr lang="en-US" sz="2400" b="0" i="0" dirty="0">
              <a:effectLst/>
              <a:latin typeface="Montserrat" panose="00000500000000000000" pitchFamily="2" charset="0"/>
            </a:endParaRPr>
          </a:p>
          <a:p>
            <a:r>
              <a:rPr lang="en-US" sz="2400" b="1" i="0" dirty="0">
                <a:effectLst/>
                <a:latin typeface="inherit"/>
              </a:rPr>
              <a:t>2. Mental wellness is an active process of moving from languishing to resilience to flourishing.</a:t>
            </a:r>
            <a:endParaRPr lang="en-US" sz="2400" b="0" i="0" dirty="0">
              <a:effectLst/>
              <a:latin typeface="Montserrat" panose="00000500000000000000" pitchFamily="2" charset="0"/>
            </a:endParaRPr>
          </a:p>
          <a:p>
            <a:r>
              <a:rPr lang="en-US" sz="2400" b="1" i="0" dirty="0">
                <a:effectLst/>
                <a:latin typeface="inherit"/>
              </a:rPr>
              <a:t>3. Mental wellness helps to shift the perspective away from stigma to shared humanity.</a:t>
            </a:r>
            <a:endParaRPr lang="en-US" sz="2400" b="0" i="0" dirty="0">
              <a:effectLst/>
              <a:latin typeface="Montserrat" panose="00000500000000000000" pitchFamily="2" charset="0"/>
            </a:endParaRPr>
          </a:p>
          <a:p>
            <a:r>
              <a:rPr lang="en-US" sz="2400" b="1" i="0" dirty="0">
                <a:effectLst/>
                <a:latin typeface="inherit"/>
              </a:rPr>
              <a:t>4. Mental wellness grows out of a grassroots, consumer-driven movement.</a:t>
            </a:r>
            <a:endParaRPr lang="en-US" sz="2400" b="0" i="0" dirty="0">
              <a:effectLst/>
              <a:latin typeface="Montserrat" panose="00000500000000000000" pitchFamily="2" charset="0"/>
            </a:endParaRPr>
          </a:p>
          <a:p>
            <a:r>
              <a:rPr lang="en-US" sz="2400" b="1" i="0" dirty="0">
                <a:effectLst/>
                <a:latin typeface="inherit"/>
              </a:rPr>
              <a:t>5. Mental wellness is multi-dimensional, holistic and personal.</a:t>
            </a:r>
            <a:endParaRPr lang="en-US" sz="2400" b="0" i="0" dirty="0">
              <a:effectLst/>
              <a:latin typeface="Montserrat" panose="00000500000000000000" pitchFamily="2" charset="0"/>
            </a:endParaRPr>
          </a:p>
          <a:p>
            <a:pPr marL="0" indent="0">
              <a:buNone/>
            </a:pPr>
            <a:br>
              <a:rPr lang="en-US" dirty="0"/>
            </a:br>
            <a:endParaRPr lang="en-US" dirty="0"/>
          </a:p>
        </p:txBody>
      </p:sp>
    </p:spTree>
    <p:extLst>
      <p:ext uri="{BB962C8B-B14F-4D97-AF65-F5344CB8AC3E}">
        <p14:creationId xmlns:p14="http://schemas.microsoft.com/office/powerpoint/2010/main" val="220718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DFED-7732-3636-BDC6-F040E58219FA}"/>
              </a:ext>
            </a:extLst>
          </p:cNvPr>
          <p:cNvSpPr>
            <a:spLocks noGrp="1"/>
          </p:cNvSpPr>
          <p:nvPr>
            <p:ph type="title"/>
          </p:nvPr>
        </p:nvSpPr>
        <p:spPr>
          <a:xfrm>
            <a:off x="766484" y="685800"/>
            <a:ext cx="10131425" cy="1456267"/>
          </a:xfrm>
        </p:spPr>
        <p:txBody>
          <a:bodyPr>
            <a:normAutofit/>
          </a:bodyPr>
          <a:lstStyle/>
          <a:p>
            <a:r>
              <a:rPr lang="en-US" sz="4000" dirty="0"/>
              <a:t>What is Mental Health?</a:t>
            </a:r>
          </a:p>
        </p:txBody>
      </p:sp>
      <p:sp>
        <p:nvSpPr>
          <p:cNvPr id="3" name="Content Placeholder 2">
            <a:extLst>
              <a:ext uri="{FF2B5EF4-FFF2-40B4-BE49-F238E27FC236}">
                <a16:creationId xmlns:a16="http://schemas.microsoft.com/office/drawing/2014/main" id="{1C025297-F4FD-3C19-A393-3D59C07C870B}"/>
              </a:ext>
            </a:extLst>
          </p:cNvPr>
          <p:cNvSpPr>
            <a:spLocks noGrp="1"/>
          </p:cNvSpPr>
          <p:nvPr>
            <p:ph idx="1"/>
          </p:nvPr>
        </p:nvSpPr>
        <p:spPr/>
        <p:txBody>
          <a:bodyPr>
            <a:normAutofit/>
          </a:bodyPr>
          <a:lstStyle/>
          <a:p>
            <a:r>
              <a:rPr lang="en-US" sz="2800" b="0" i="0" dirty="0">
                <a:effectLst/>
                <a:latin typeface="Source Sans Pro" panose="020B0503030403020204" pitchFamily="34" charset="0"/>
              </a:rPr>
              <a:t>Mental health includes our emotional, psychological, and social well-being. It affects how we think, feel, and act, and helps determine how we handle stress, relate to others, and make choices. Mental health is important at every stage of life, it can affect you over the course of your life, from childhood and adolescence through adulthood, your thinking, mood, and behavior could be affected.</a:t>
            </a:r>
            <a:endParaRPr lang="en-US" sz="2800" dirty="0"/>
          </a:p>
        </p:txBody>
      </p:sp>
    </p:spTree>
    <p:extLst>
      <p:ext uri="{BB962C8B-B14F-4D97-AF65-F5344CB8AC3E}">
        <p14:creationId xmlns:p14="http://schemas.microsoft.com/office/powerpoint/2010/main" val="2579876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1F22-5E0D-641D-9676-5226CB17B61D}"/>
              </a:ext>
            </a:extLst>
          </p:cNvPr>
          <p:cNvSpPr>
            <a:spLocks noGrp="1"/>
          </p:cNvSpPr>
          <p:nvPr>
            <p:ph type="title"/>
          </p:nvPr>
        </p:nvSpPr>
        <p:spPr>
          <a:xfrm rot="10800000" flipV="1">
            <a:off x="1344705" y="232411"/>
            <a:ext cx="726141" cy="645458"/>
          </a:xfrm>
        </p:spPr>
        <p:txBody>
          <a:bodyPr>
            <a:noAutofit/>
          </a:bodyPr>
          <a:lstStyle/>
          <a:p>
            <a:pPr fontAlgn="base"/>
            <a:r>
              <a:rPr lang="en-US" sz="2000" dirty="0"/>
              <a:t>1-3</a:t>
            </a:r>
          </a:p>
        </p:txBody>
      </p:sp>
      <p:pic>
        <p:nvPicPr>
          <p:cNvPr id="5" name="Content Placeholder 4">
            <a:extLst>
              <a:ext uri="{FF2B5EF4-FFF2-40B4-BE49-F238E27FC236}">
                <a16:creationId xmlns:a16="http://schemas.microsoft.com/office/drawing/2014/main" id="{FF100237-8B9F-35A2-E817-94BF4D8E17B5}"/>
              </a:ext>
            </a:extLst>
          </p:cNvPr>
          <p:cNvPicPr>
            <a:picLocks noGrp="1" noChangeAspect="1"/>
          </p:cNvPicPr>
          <p:nvPr>
            <p:ph idx="1"/>
          </p:nvPr>
        </p:nvPicPr>
        <p:blipFill>
          <a:blip r:embed="rId2"/>
          <a:stretch>
            <a:fillRect/>
          </a:stretch>
        </p:blipFill>
        <p:spPr>
          <a:xfrm>
            <a:off x="2164976" y="985930"/>
            <a:ext cx="8122023" cy="5544235"/>
          </a:xfrm>
        </p:spPr>
      </p:pic>
    </p:spTree>
    <p:extLst>
      <p:ext uri="{BB962C8B-B14F-4D97-AF65-F5344CB8AC3E}">
        <p14:creationId xmlns:p14="http://schemas.microsoft.com/office/powerpoint/2010/main" val="3469028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8AF0768-6059-199C-F4F8-C56BA2A922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236" y="995082"/>
            <a:ext cx="7382436" cy="512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61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A47727D-8DBF-82FE-64E4-EB5401B3C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659" y="927848"/>
            <a:ext cx="7530353" cy="5015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179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A3A12-1473-C49A-93BD-9BFAF2ADC1C0}"/>
              </a:ext>
            </a:extLst>
          </p:cNvPr>
          <p:cNvSpPr>
            <a:spLocks noGrp="1"/>
          </p:cNvSpPr>
          <p:nvPr>
            <p:ph type="title"/>
          </p:nvPr>
        </p:nvSpPr>
        <p:spPr>
          <a:xfrm>
            <a:off x="685801" y="1413933"/>
            <a:ext cx="10131425" cy="1456267"/>
          </a:xfrm>
        </p:spPr>
        <p:txBody>
          <a:bodyPr>
            <a:normAutofit/>
          </a:bodyPr>
          <a:lstStyle/>
          <a:p>
            <a:r>
              <a:rPr lang="en-US" sz="2400" b="1" i="0" dirty="0">
                <a:effectLst/>
                <a:latin typeface="inherit"/>
              </a:rPr>
              <a:t>The Mental Wellness Economy</a:t>
            </a:r>
            <a:br>
              <a:rPr lang="en-US" sz="2400" b="0" i="0" dirty="0">
                <a:solidFill>
                  <a:srgbClr val="484848"/>
                </a:solidFill>
                <a:effectLst/>
                <a:latin typeface="Montserrat" panose="00000500000000000000" pitchFamily="2" charset="0"/>
              </a:rPr>
            </a:br>
            <a:endParaRPr lang="en-US" sz="2400" dirty="0"/>
          </a:p>
        </p:txBody>
      </p:sp>
      <p:sp>
        <p:nvSpPr>
          <p:cNvPr id="3" name="Content Placeholder 2">
            <a:extLst>
              <a:ext uri="{FF2B5EF4-FFF2-40B4-BE49-F238E27FC236}">
                <a16:creationId xmlns:a16="http://schemas.microsoft.com/office/drawing/2014/main" id="{ECC4364F-001C-2BAB-FF7B-257990F82A80}"/>
              </a:ext>
            </a:extLst>
          </p:cNvPr>
          <p:cNvSpPr>
            <a:spLocks noGrp="1"/>
          </p:cNvSpPr>
          <p:nvPr>
            <p:ph idx="1"/>
          </p:nvPr>
        </p:nvSpPr>
        <p:spPr>
          <a:xfrm>
            <a:off x="685801" y="2142067"/>
            <a:ext cx="10131425" cy="2456827"/>
          </a:xfrm>
        </p:spPr>
        <p:txBody>
          <a:bodyPr>
            <a:normAutofit/>
          </a:bodyPr>
          <a:lstStyle/>
          <a:p>
            <a:pPr marL="0" indent="0">
              <a:buNone/>
            </a:pPr>
            <a:r>
              <a:rPr lang="en-US" sz="2400" b="0" i="0" dirty="0">
                <a:effectLst/>
                <a:latin typeface="Montserrat" panose="00000500000000000000" pitchFamily="2" charset="0"/>
              </a:rPr>
              <a:t>GWI defines the mental wellness economy as consumer spending on </a:t>
            </a:r>
            <a:r>
              <a:rPr lang="en-US" sz="2400" b="1" i="0" dirty="0">
                <a:effectLst/>
                <a:latin typeface="Montserrat" panose="00000500000000000000" pitchFamily="2" charset="0"/>
              </a:rPr>
              <a:t>activities, products and services whose primary aim is to help us along the mental wellness pathways of </a:t>
            </a:r>
            <a:r>
              <a:rPr lang="en-US" sz="2400" b="1" i="1" dirty="0">
                <a:effectLst/>
                <a:latin typeface="inherit"/>
              </a:rPr>
              <a:t>growth and nourishment </a:t>
            </a:r>
            <a:r>
              <a:rPr lang="en-US" sz="2400" b="1" i="0" dirty="0">
                <a:effectLst/>
                <a:latin typeface="Montserrat" panose="00000500000000000000" pitchFamily="2" charset="0"/>
              </a:rPr>
              <a:t>and </a:t>
            </a:r>
            <a:r>
              <a:rPr lang="en-US" sz="2400" b="1" i="1" dirty="0">
                <a:effectLst/>
                <a:latin typeface="inherit"/>
              </a:rPr>
              <a:t>rest and rejuvenation</a:t>
            </a:r>
            <a:r>
              <a:rPr lang="en-US" sz="2400" b="0" i="0" dirty="0">
                <a:effectLst/>
                <a:latin typeface="Montserrat" panose="00000500000000000000" pitchFamily="2" charset="0"/>
              </a:rPr>
              <a:t>. </a:t>
            </a:r>
            <a:endParaRPr lang="en-US" sz="2400" dirty="0"/>
          </a:p>
        </p:txBody>
      </p:sp>
    </p:spTree>
    <p:extLst>
      <p:ext uri="{BB962C8B-B14F-4D97-AF65-F5344CB8AC3E}">
        <p14:creationId xmlns:p14="http://schemas.microsoft.com/office/powerpoint/2010/main" val="141356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B8372-DD30-6716-84FC-D07F15BCC38F}"/>
              </a:ext>
            </a:extLst>
          </p:cNvPr>
          <p:cNvSpPr>
            <a:spLocks noGrp="1"/>
          </p:cNvSpPr>
          <p:nvPr>
            <p:ph type="title"/>
          </p:nvPr>
        </p:nvSpPr>
        <p:spPr>
          <a:xfrm>
            <a:off x="685801" y="1013012"/>
            <a:ext cx="10131425" cy="1456267"/>
          </a:xfrm>
        </p:spPr>
        <p:txBody>
          <a:bodyPr>
            <a:normAutofit/>
          </a:bodyPr>
          <a:lstStyle/>
          <a:p>
            <a:r>
              <a:rPr lang="en-US" sz="2400" b="0" i="0" dirty="0">
                <a:effectLst/>
                <a:latin typeface="Montserrat" panose="00000500000000000000" pitchFamily="2" charset="0"/>
              </a:rPr>
              <a:t>It encompasses four subsectors:</a:t>
            </a:r>
            <a:endParaRPr lang="en-US" sz="2400" dirty="0"/>
          </a:p>
        </p:txBody>
      </p:sp>
      <p:sp>
        <p:nvSpPr>
          <p:cNvPr id="3" name="Content Placeholder 2">
            <a:extLst>
              <a:ext uri="{FF2B5EF4-FFF2-40B4-BE49-F238E27FC236}">
                <a16:creationId xmlns:a16="http://schemas.microsoft.com/office/drawing/2014/main" id="{0BA65B36-B847-34A1-D850-9CEAA360CE91}"/>
              </a:ext>
            </a:extLst>
          </p:cNvPr>
          <p:cNvSpPr>
            <a:spLocks noGrp="1"/>
          </p:cNvSpPr>
          <p:nvPr>
            <p:ph idx="1"/>
          </p:nvPr>
        </p:nvSpPr>
        <p:spPr>
          <a:xfrm>
            <a:off x="685801" y="2357220"/>
            <a:ext cx="10131425" cy="2994709"/>
          </a:xfrm>
        </p:spPr>
        <p:txBody>
          <a:bodyPr/>
          <a:lstStyle/>
          <a:p>
            <a:pPr algn="l" fontAlgn="base">
              <a:buFont typeface="Arial" panose="020B0604020202020204" pitchFamily="34" charset="0"/>
              <a:buChar char="•"/>
            </a:pPr>
            <a:r>
              <a:rPr lang="en-US" sz="2400" b="1" i="0" dirty="0">
                <a:effectLst/>
                <a:latin typeface="inherit"/>
              </a:rPr>
              <a:t>Self-improvement</a:t>
            </a:r>
            <a:endParaRPr lang="en-US" sz="2400" b="0" i="0" dirty="0">
              <a:effectLst/>
              <a:latin typeface="inherit"/>
            </a:endParaRPr>
          </a:p>
          <a:p>
            <a:pPr algn="l" fontAlgn="base">
              <a:buFont typeface="Arial" panose="020B0604020202020204" pitchFamily="34" charset="0"/>
              <a:buChar char="•"/>
            </a:pPr>
            <a:r>
              <a:rPr lang="en-US" sz="2400" b="1" i="0" dirty="0">
                <a:effectLst/>
                <a:latin typeface="inherit"/>
              </a:rPr>
              <a:t>Brain-boosting nutraceutical and botanicals</a:t>
            </a:r>
            <a:endParaRPr lang="en-US" sz="2400" b="0" i="0" dirty="0">
              <a:effectLst/>
              <a:latin typeface="inherit"/>
            </a:endParaRPr>
          </a:p>
          <a:p>
            <a:pPr algn="l" fontAlgn="base">
              <a:buFont typeface="Arial" panose="020B0604020202020204" pitchFamily="34" charset="0"/>
              <a:buChar char="•"/>
            </a:pPr>
            <a:r>
              <a:rPr lang="en-US" sz="2400" b="1" i="0" dirty="0">
                <a:effectLst/>
                <a:latin typeface="inherit"/>
              </a:rPr>
              <a:t>Meditation and mindfulness</a:t>
            </a:r>
            <a:endParaRPr lang="en-US" sz="2400" b="0" i="0" dirty="0">
              <a:effectLst/>
              <a:latin typeface="inherit"/>
            </a:endParaRPr>
          </a:p>
          <a:p>
            <a:pPr algn="l" fontAlgn="base">
              <a:buFont typeface="Arial" panose="020B0604020202020204" pitchFamily="34" charset="0"/>
              <a:buChar char="•"/>
            </a:pPr>
            <a:r>
              <a:rPr lang="en-US" sz="2400" b="1" i="0" dirty="0">
                <a:effectLst/>
                <a:latin typeface="inherit"/>
              </a:rPr>
              <a:t>Senses, spaces and sleep</a:t>
            </a:r>
            <a:endParaRPr lang="en-US" sz="2400" b="0" i="0" dirty="0">
              <a:effectLst/>
              <a:latin typeface="inherit"/>
            </a:endParaRPr>
          </a:p>
          <a:p>
            <a:pPr marL="0" indent="0">
              <a:buNone/>
            </a:pPr>
            <a:endParaRPr lang="en-US" dirty="0"/>
          </a:p>
        </p:txBody>
      </p:sp>
    </p:spTree>
    <p:extLst>
      <p:ext uri="{BB962C8B-B14F-4D97-AF65-F5344CB8AC3E}">
        <p14:creationId xmlns:p14="http://schemas.microsoft.com/office/powerpoint/2010/main" val="294839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E9D5F-605B-FC68-2332-0C0D296D8DBD}"/>
              </a:ext>
            </a:extLst>
          </p:cNvPr>
          <p:cNvSpPr txBox="1"/>
          <p:nvPr/>
        </p:nvSpPr>
        <p:spPr>
          <a:xfrm>
            <a:off x="1102659" y="1090187"/>
            <a:ext cx="9574306" cy="4524315"/>
          </a:xfrm>
          <a:prstGeom prst="rect">
            <a:avLst/>
          </a:prstGeom>
          <a:noFill/>
        </p:spPr>
        <p:txBody>
          <a:bodyPr wrap="square">
            <a:spAutoFit/>
          </a:bodyPr>
          <a:lstStyle/>
          <a:p>
            <a:r>
              <a:rPr lang="en-US" sz="2400" b="0" i="0" dirty="0">
                <a:effectLst/>
                <a:latin typeface="Montserrat" panose="00000500000000000000" pitchFamily="2" charset="0"/>
              </a:rPr>
              <a:t>GWI estimates that the global mental wellness industry was worth $120.8 billion in 2019 (</a:t>
            </a:r>
            <a:r>
              <a:rPr lang="en-US" sz="2400" b="0" i="0" dirty="0">
                <a:solidFill>
                  <a:schemeClr val="accent1">
                    <a:lumMod val="60000"/>
                    <a:lumOff val="40000"/>
                  </a:schemeClr>
                </a:solidFill>
                <a:effectLst/>
                <a:latin typeface="Montserrat" panose="00000500000000000000" pitchFamily="2" charset="0"/>
              </a:rPr>
              <a:t>see figure below</a:t>
            </a:r>
            <a:r>
              <a:rPr lang="en-US" sz="2400" b="0" i="0" dirty="0">
                <a:effectLst/>
                <a:latin typeface="Montserrat" panose="00000500000000000000" pitchFamily="2" charset="0"/>
              </a:rPr>
              <a:t>). This estimate represents consumer expenditures on the four subsectors that we have defined as part of the mental wellness industry; it focuses on proactive, wellness-focused, consumer- and private sector-driven activities (that is, things outside of the psychiatry, psychology and clinical/medical spheres). These figures are broad, global estimates that we aggregated based on a wide range of secondary data sources. [Note that the data presented here were extracted from GWI’s 2020 report, </a:t>
            </a:r>
            <a:r>
              <a:rPr lang="en-US" sz="2400" b="1" i="1" u="none" strike="noStrike" dirty="0">
                <a:solidFill>
                  <a:schemeClr val="accent1">
                    <a:lumMod val="60000"/>
                    <a:lumOff val="40000"/>
                  </a:schemeClr>
                </a:solidFill>
                <a:effectLst/>
                <a:latin typeface="inherit"/>
                <a:hlinkClick r:id="rId2">
                  <a:extLst>
                    <a:ext uri="{A12FA001-AC4F-418D-AE19-62706E023703}">
                      <ahyp:hlinkClr xmlns:ahyp="http://schemas.microsoft.com/office/drawing/2018/hyperlinkcolor" val="tx"/>
                    </a:ext>
                  </a:extLst>
                </a:hlinkClick>
              </a:rPr>
              <a:t>Defining the Mental Wellness Economy</a:t>
            </a:r>
            <a:r>
              <a:rPr lang="en-US" sz="2400" b="0" i="0" dirty="0">
                <a:effectLst/>
                <a:latin typeface="Montserrat" panose="00000500000000000000" pitchFamily="2" charset="0"/>
              </a:rPr>
              <a:t>. Updated mental wellness data can be found at: </a:t>
            </a:r>
            <a:r>
              <a:rPr lang="en-US" sz="2400" b="1" i="0" u="none" strike="noStrike" dirty="0">
                <a:solidFill>
                  <a:schemeClr val="accent1">
                    <a:lumMod val="60000"/>
                    <a:lumOff val="40000"/>
                  </a:schemeClr>
                </a:solidFill>
                <a:effectLst/>
                <a:latin typeface="inherit"/>
                <a:hlinkClick r:id="rId3">
                  <a:extLst>
                    <a:ext uri="{A12FA001-AC4F-418D-AE19-62706E023703}">
                      <ahyp:hlinkClr xmlns:ahyp="http://schemas.microsoft.com/office/drawing/2018/hyperlinkcolor" val="tx"/>
                    </a:ext>
                  </a:extLst>
                </a:hlinkClick>
              </a:rPr>
              <a:t>Wellness Economy Data Series</a:t>
            </a:r>
            <a:r>
              <a:rPr lang="en-US" sz="2400" b="0" i="0" dirty="0">
                <a:effectLst/>
                <a:latin typeface="Montserrat" panose="00000500000000000000" pitchFamily="2" charset="0"/>
              </a:rPr>
              <a:t>.]</a:t>
            </a:r>
            <a:endParaRPr lang="en-US" sz="2400" dirty="0"/>
          </a:p>
        </p:txBody>
      </p:sp>
    </p:spTree>
    <p:extLst>
      <p:ext uri="{BB962C8B-B14F-4D97-AF65-F5344CB8AC3E}">
        <p14:creationId xmlns:p14="http://schemas.microsoft.com/office/powerpoint/2010/main" val="1087567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DCB9084-C7D9-E78B-67F7-0CFC06548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635" y="1156447"/>
            <a:ext cx="8216153" cy="4814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345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AE554B5-81D8-37C5-2CE9-187898447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578" y="695714"/>
            <a:ext cx="7167281" cy="546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518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A385-42D8-950C-2B5B-D25C2AD69DC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A74623CB-0EA3-AE61-5C47-5A2DFCCC7588}"/>
              </a:ext>
            </a:extLst>
          </p:cNvPr>
          <p:cNvSpPr>
            <a:spLocks noGrp="1"/>
          </p:cNvSpPr>
          <p:nvPr>
            <p:ph idx="1"/>
          </p:nvPr>
        </p:nvSpPr>
        <p:spPr>
          <a:xfrm>
            <a:off x="685801" y="1819338"/>
            <a:ext cx="10131425" cy="4429062"/>
          </a:xfrm>
        </p:spPr>
        <p:txBody>
          <a:bodyPr>
            <a:normAutofit/>
          </a:bodyPr>
          <a:lstStyle/>
          <a:p>
            <a:pPr marL="0" indent="0">
              <a:buNone/>
            </a:pPr>
            <a:r>
              <a:rPr lang="en-US" sz="2400" b="0" i="0" dirty="0">
                <a:effectLst/>
                <a:latin typeface="Montserrat" panose="00000500000000000000" pitchFamily="2" charset="0"/>
              </a:rPr>
              <a:t> If the market was worth a record $4.9 trillion in 2019, and then shrank 11% to $4.4 trillion in the pandemic year of 2020, the research indicates that the wellness economy has seen recent, economy-defying momentum. It grew 27% since 2020 to reach $5.6 trillion, with 7 of the 11 wellness sectors now surpassing their 2019, pre-pandemic values. With consumers, the medical world, and governments now placing a much bigger value on prevention and wellness, the GWI forecasts that the wellness economy will grow at an impressive 8.6% annual pace through 2027, when the market will reach $8.5 trillion—nearly double its 2020 size.</a:t>
            </a:r>
            <a:endParaRPr lang="en-US" sz="2400" dirty="0"/>
          </a:p>
        </p:txBody>
      </p:sp>
    </p:spTree>
    <p:extLst>
      <p:ext uri="{BB962C8B-B14F-4D97-AF65-F5344CB8AC3E}">
        <p14:creationId xmlns:p14="http://schemas.microsoft.com/office/powerpoint/2010/main" val="2323557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70AC-C881-159C-69E9-3004FC5BADD5}"/>
              </a:ext>
            </a:extLst>
          </p:cNvPr>
          <p:cNvSpPr>
            <a:spLocks noGrp="1"/>
          </p:cNvSpPr>
          <p:nvPr>
            <p:ph type="title"/>
          </p:nvPr>
        </p:nvSpPr>
        <p:spPr>
          <a:xfrm>
            <a:off x="685800" y="5432611"/>
            <a:ext cx="10131425" cy="965698"/>
          </a:xfrm>
        </p:spPr>
        <p:txBody>
          <a:bodyPr>
            <a:normAutofit/>
          </a:bodyPr>
          <a:lstStyle/>
          <a:p>
            <a:r>
              <a:rPr lang="en-US" sz="1050" dirty="0" err="1"/>
              <a:t>Note:Numbers</a:t>
            </a:r>
            <a:r>
              <a:rPr lang="en-US" sz="1050" dirty="0"/>
              <a:t> </a:t>
            </a:r>
            <a:r>
              <a:rPr lang="en-US" sz="1050" dirty="0" err="1"/>
              <a:t>donot</a:t>
            </a:r>
            <a:r>
              <a:rPr lang="en-US" sz="1050" dirty="0"/>
              <a:t> sum to total due to </a:t>
            </a:r>
            <a:r>
              <a:rPr lang="en-US" sz="1050" dirty="0" err="1"/>
              <a:t>overla</a:t>
            </a:r>
            <a:r>
              <a:rPr lang="en-US" sz="1050" dirty="0"/>
              <a:t> in segments</a:t>
            </a:r>
            <a:br>
              <a:rPr lang="en-US" sz="1050" dirty="0"/>
            </a:br>
            <a:r>
              <a:rPr lang="en-US" sz="1050" dirty="0" err="1"/>
              <a:t>source:global</a:t>
            </a:r>
            <a:r>
              <a:rPr lang="en-US" sz="1050" dirty="0"/>
              <a:t> wellness institute</a:t>
            </a:r>
          </a:p>
        </p:txBody>
      </p:sp>
      <p:sp>
        <p:nvSpPr>
          <p:cNvPr id="3" name="Content Placeholder 2">
            <a:extLst>
              <a:ext uri="{FF2B5EF4-FFF2-40B4-BE49-F238E27FC236}">
                <a16:creationId xmlns:a16="http://schemas.microsoft.com/office/drawing/2014/main" id="{1301E668-B612-5A49-A2F8-6906D9260471}"/>
              </a:ext>
            </a:extLst>
          </p:cNvPr>
          <p:cNvSpPr>
            <a:spLocks noGrp="1"/>
          </p:cNvSpPr>
          <p:nvPr>
            <p:ph idx="1"/>
          </p:nvPr>
        </p:nvSpPr>
        <p:spPr>
          <a:xfrm>
            <a:off x="685800" y="635996"/>
            <a:ext cx="10131425" cy="3649133"/>
          </a:xfrm>
        </p:spPr>
        <p:txBody>
          <a:bodyPr>
            <a:normAutofit/>
          </a:bodyPr>
          <a:lstStyle/>
          <a:p>
            <a:pPr marL="0" indent="0">
              <a:buNone/>
            </a:pPr>
            <a:r>
              <a:rPr lang="en-US" sz="2400" b="0" i="0" dirty="0">
                <a:effectLst/>
                <a:latin typeface="Montserrat" panose="00000500000000000000" pitchFamily="2" charset="0"/>
              </a:rPr>
              <a:t>“We are surprised by the resiliency of the global wellness economy, and how quickly it has bounced back from the pandemic. It has exceeded our own expectations and forecasts,” said Katherine Johnston, GWI senior research fellow. “If the pandemic disrupted industry momentum in the short term, it has simultaneously created a dramatic shift in the long-term opportunities and trajectory for wellness.”</a:t>
            </a:r>
            <a:endParaRPr lang="en-US" sz="2400" dirty="0"/>
          </a:p>
        </p:txBody>
      </p:sp>
    </p:spTree>
    <p:extLst>
      <p:ext uri="{BB962C8B-B14F-4D97-AF65-F5344CB8AC3E}">
        <p14:creationId xmlns:p14="http://schemas.microsoft.com/office/powerpoint/2010/main" val="182590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1722-B8AF-B126-B6B2-887BAAD96655}"/>
              </a:ext>
            </a:extLst>
          </p:cNvPr>
          <p:cNvSpPr>
            <a:spLocks noGrp="1"/>
          </p:cNvSpPr>
          <p:nvPr>
            <p:ph type="title"/>
          </p:nvPr>
        </p:nvSpPr>
        <p:spPr>
          <a:xfrm>
            <a:off x="685800" y="914400"/>
            <a:ext cx="6164653" cy="1371600"/>
          </a:xfrm>
        </p:spPr>
        <p:txBody>
          <a:bodyPr>
            <a:normAutofit/>
          </a:bodyPr>
          <a:lstStyle/>
          <a:p>
            <a:r>
              <a:rPr lang="en-US" sz="3600" dirty="0"/>
              <a:t>What is a Mental Health Condition(s)?</a:t>
            </a:r>
          </a:p>
        </p:txBody>
      </p:sp>
      <p:pic>
        <p:nvPicPr>
          <p:cNvPr id="6" name="Picture Placeholder 5">
            <a:extLst>
              <a:ext uri="{FF2B5EF4-FFF2-40B4-BE49-F238E27FC236}">
                <a16:creationId xmlns:a16="http://schemas.microsoft.com/office/drawing/2014/main" id="{4E772AE1-77F3-534F-E5DA-D1E30A915F22}"/>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3086" r="23086"/>
          <a:stretch>
            <a:fillRect/>
          </a:stretch>
        </p:blipFill>
        <p:spPr/>
      </p:pic>
      <p:sp>
        <p:nvSpPr>
          <p:cNvPr id="4" name="Text Placeholder 3">
            <a:extLst>
              <a:ext uri="{FF2B5EF4-FFF2-40B4-BE49-F238E27FC236}">
                <a16:creationId xmlns:a16="http://schemas.microsoft.com/office/drawing/2014/main" id="{6216C262-6184-E771-32E3-A15A63AEBF63}"/>
              </a:ext>
            </a:extLst>
          </p:cNvPr>
          <p:cNvSpPr>
            <a:spLocks noGrp="1"/>
          </p:cNvSpPr>
          <p:nvPr>
            <p:ph type="body" sz="half" idx="2"/>
          </p:nvPr>
        </p:nvSpPr>
        <p:spPr>
          <a:xfrm>
            <a:off x="685800" y="2971799"/>
            <a:ext cx="5983941" cy="3523129"/>
          </a:xfrm>
        </p:spPr>
        <p:txBody>
          <a:bodyPr>
            <a:noAutofit/>
          </a:bodyPr>
          <a:lstStyle/>
          <a:p>
            <a:r>
              <a:rPr lang="en-US" sz="2800" dirty="0">
                <a:latin typeface="Source Sans Pro" panose="020B0503030403020204" pitchFamily="34" charset="0"/>
              </a:rPr>
              <a:t>Mental illnesses are disorders, ranging from mild to severe, that affect a person’s thinking, mood, and/or behavior. According to the National Institute of Mental Health, nearly one-in-five adults live with a mental illness.</a:t>
            </a:r>
            <a:endParaRPr lang="en-US" sz="2800" dirty="0"/>
          </a:p>
        </p:txBody>
      </p:sp>
    </p:spTree>
    <p:extLst>
      <p:ext uri="{BB962C8B-B14F-4D97-AF65-F5344CB8AC3E}">
        <p14:creationId xmlns:p14="http://schemas.microsoft.com/office/powerpoint/2010/main" val="1123427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87379D-2B52-496E-3E52-EB998C00D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352425"/>
            <a:ext cx="4752975" cy="61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617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lf Care - Why it Matters — Align Counseling &amp; Wellness">
            <a:extLst>
              <a:ext uri="{FF2B5EF4-FFF2-40B4-BE49-F238E27FC236}">
                <a16:creationId xmlns:a16="http://schemas.microsoft.com/office/drawing/2014/main" id="{9AF184CC-B38E-A94A-5E9D-2667C24594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921543"/>
            <a:ext cx="5943599" cy="523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31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AD9A-2E0E-7F79-DF25-EFAC3FB2A1BA}"/>
              </a:ext>
            </a:extLst>
          </p:cNvPr>
          <p:cNvSpPr>
            <a:spLocks noGrp="1"/>
          </p:cNvSpPr>
          <p:nvPr>
            <p:ph type="title"/>
          </p:nvPr>
        </p:nvSpPr>
        <p:spPr>
          <a:xfrm>
            <a:off x="645461" y="820271"/>
            <a:ext cx="10131425" cy="1456267"/>
          </a:xfrm>
        </p:spPr>
        <p:txBody>
          <a:bodyPr/>
          <a:lstStyle/>
          <a:p>
            <a:r>
              <a:rPr lang="en-US" dirty="0"/>
              <a:t>	</a:t>
            </a:r>
          </a:p>
        </p:txBody>
      </p:sp>
      <p:sp>
        <p:nvSpPr>
          <p:cNvPr id="3" name="Content Placeholder 2">
            <a:extLst>
              <a:ext uri="{FF2B5EF4-FFF2-40B4-BE49-F238E27FC236}">
                <a16:creationId xmlns:a16="http://schemas.microsoft.com/office/drawing/2014/main" id="{A787AEB4-005B-E269-823D-42F25C47A7C8}"/>
              </a:ext>
            </a:extLst>
          </p:cNvPr>
          <p:cNvSpPr>
            <a:spLocks noGrp="1"/>
          </p:cNvSpPr>
          <p:nvPr>
            <p:ph idx="1"/>
          </p:nvPr>
        </p:nvSpPr>
        <p:spPr>
          <a:xfrm>
            <a:off x="645461" y="1604433"/>
            <a:ext cx="10131425" cy="3649133"/>
          </a:xfrm>
        </p:spPr>
        <p:txBody>
          <a:bodyPr/>
          <a:lstStyle/>
          <a:p>
            <a:pPr algn="l">
              <a:buFont typeface="Arial" panose="020B0604020202020204" pitchFamily="34" charset="0"/>
              <a:buChar char="•"/>
            </a:pPr>
            <a:r>
              <a:rPr lang="en-US" sz="2800" b="0" i="0" dirty="0">
                <a:effectLst/>
                <a:latin typeface="Source Sans Pro" panose="020B0503030403020204" pitchFamily="34" charset="0"/>
              </a:rPr>
              <a:t>Biological factors, such as genes or brain chemistry</a:t>
            </a:r>
          </a:p>
          <a:p>
            <a:pPr algn="l">
              <a:buFont typeface="Arial" panose="020B0604020202020204" pitchFamily="34" charset="0"/>
              <a:buChar char="•"/>
            </a:pPr>
            <a:r>
              <a:rPr lang="en-US" sz="2800" b="0" i="0" dirty="0">
                <a:effectLst/>
                <a:latin typeface="Source Sans Pro" panose="020B0503030403020204" pitchFamily="34" charset="0"/>
              </a:rPr>
              <a:t>Life experiences, such as </a:t>
            </a:r>
            <a:r>
              <a:rPr lang="en-US" sz="2800" b="0" i="0" u="sng"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trauma</a:t>
            </a:r>
            <a:r>
              <a:rPr lang="en-US" sz="2800" b="0" i="0" dirty="0">
                <a:effectLst/>
                <a:latin typeface="Source Sans Pro" panose="020B0503030403020204" pitchFamily="34" charset="0"/>
              </a:rPr>
              <a:t> or abuse</a:t>
            </a:r>
          </a:p>
          <a:p>
            <a:pPr algn="l">
              <a:buFont typeface="Arial" panose="020B0604020202020204" pitchFamily="34" charset="0"/>
              <a:buChar char="•"/>
            </a:pPr>
            <a:r>
              <a:rPr lang="en-US" sz="2800" b="0" i="0" dirty="0">
                <a:effectLst/>
                <a:latin typeface="Source Sans Pro" panose="020B0503030403020204" pitchFamily="34" charset="0"/>
              </a:rPr>
              <a:t>Family history of mental health problems</a:t>
            </a:r>
          </a:p>
          <a:p>
            <a:pPr marL="0" indent="0">
              <a:buNone/>
            </a:pPr>
            <a:endParaRPr lang="en-US" dirty="0"/>
          </a:p>
        </p:txBody>
      </p:sp>
    </p:spTree>
    <p:extLst>
      <p:ext uri="{BB962C8B-B14F-4D97-AF65-F5344CB8AC3E}">
        <p14:creationId xmlns:p14="http://schemas.microsoft.com/office/powerpoint/2010/main" val="248520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4A65-10EF-0769-8F25-4D80C5C74055}"/>
              </a:ext>
            </a:extLst>
          </p:cNvPr>
          <p:cNvSpPr>
            <a:spLocks noGrp="1"/>
          </p:cNvSpPr>
          <p:nvPr>
            <p:ph type="title"/>
          </p:nvPr>
        </p:nvSpPr>
        <p:spPr>
          <a:xfrm>
            <a:off x="685801" y="609600"/>
            <a:ext cx="10131425" cy="519953"/>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109831D-9531-6F78-2BF1-BF7301FEE5CA}"/>
              </a:ext>
            </a:extLst>
          </p:cNvPr>
          <p:cNvSpPr>
            <a:spLocks noGrp="1"/>
          </p:cNvSpPr>
          <p:nvPr>
            <p:ph idx="1"/>
          </p:nvPr>
        </p:nvSpPr>
        <p:spPr>
          <a:xfrm>
            <a:off x="685801" y="1622114"/>
            <a:ext cx="10131425" cy="4231839"/>
          </a:xfrm>
        </p:spPr>
        <p:txBody>
          <a:bodyPr>
            <a:normAutofit fontScale="85000" lnSpcReduction="10000"/>
          </a:bodyPr>
          <a:lstStyle/>
          <a:p>
            <a:endParaRPr lang="en-US" b="0" i="0" u="sng" dirty="0">
              <a:solidFill>
                <a:srgbClr val="1F419A"/>
              </a:solidFill>
              <a:effectLst/>
              <a:latin typeface="Source Sans Pro" panose="020B0503030403020204" pitchFamily="34" charset="0"/>
              <a:hlinkClick r:id="rId2"/>
            </a:endParaRPr>
          </a:p>
          <a:p>
            <a:r>
              <a:rPr lang="en-US" sz="3000" b="0" i="0" u="none" strike="noStrike" dirty="0">
                <a:effectLst/>
                <a:latin typeface="Source Sans Pro" panose="020B0503030403020204" pitchFamily="34" charset="0"/>
                <a:hlinkClick r:id="rId3">
                  <a:extLst>
                    <a:ext uri="{A12FA001-AC4F-418D-AE19-62706E023703}">
                      <ahyp:hlinkClr xmlns:ahyp="http://schemas.microsoft.com/office/drawing/2018/hyperlinkcolor" val="tx"/>
                    </a:ext>
                  </a:extLst>
                </a:hlinkClick>
              </a:rPr>
              <a:t>Antisocial personality disorder</a:t>
            </a:r>
            <a:endParaRPr lang="en-US" sz="3000" b="0" i="0" u="sng" dirty="0">
              <a:solidFill>
                <a:srgbClr val="C573D2"/>
              </a:solidFill>
              <a:effectLst/>
              <a:latin typeface="Source Sans Pro" panose="020B0503030403020204" pitchFamily="34" charset="0"/>
              <a:hlinkClick r:id="rId2">
                <a:extLst>
                  <a:ext uri="{A12FA001-AC4F-418D-AE19-62706E023703}">
                    <ahyp:hlinkClr xmlns:ahyp="http://schemas.microsoft.com/office/drawing/2018/hyperlinkcolor" val="tx"/>
                  </a:ext>
                </a:extLst>
              </a:hlinkClick>
            </a:endParaRPr>
          </a:p>
          <a:p>
            <a:r>
              <a:rPr lang="en-US" sz="3000" b="0" i="0" u="sng" dirty="0">
                <a:effectLst/>
                <a:latin typeface="Source Sans Pro" panose="020B0503030403020204" pitchFamily="34" charset="0"/>
                <a:hlinkClick r:id="rId2">
                  <a:extLst>
                    <a:ext uri="{A12FA001-AC4F-418D-AE19-62706E023703}">
                      <ahyp:hlinkClr xmlns:ahyp="http://schemas.microsoft.com/office/drawing/2018/hyperlinkcolor" val="tx"/>
                    </a:ext>
                  </a:extLst>
                </a:hlinkClick>
              </a:rPr>
              <a:t>Anxiety disorders</a:t>
            </a:r>
            <a:r>
              <a:rPr lang="en-US" sz="3000" b="0" i="0" dirty="0">
                <a:effectLst/>
                <a:latin typeface="Source Sans Pro" panose="020B0503030403020204" pitchFamily="34" charset="0"/>
              </a:rPr>
              <a:t> (including generalized anxiety, panic disorders, obsessive-compulsive disorder (OCD), phobias, and social anxiety)</a:t>
            </a:r>
          </a:p>
          <a:p>
            <a:r>
              <a:rPr lang="en-US" sz="3000" b="0" i="0" u="sng" dirty="0">
                <a:effectLst/>
                <a:latin typeface="Source Sans Pro" panose="020B0503030403020204" pitchFamily="34" charset="0"/>
                <a:hlinkClick r:id="rId4">
                  <a:extLst>
                    <a:ext uri="{A12FA001-AC4F-418D-AE19-62706E023703}">
                      <ahyp:hlinkClr xmlns:ahyp="http://schemas.microsoft.com/office/drawing/2018/hyperlinkcolor" val="tx"/>
                    </a:ext>
                  </a:extLst>
                </a:hlinkClick>
              </a:rPr>
              <a:t>Depression</a:t>
            </a:r>
            <a:endParaRPr lang="en-US" sz="3000" b="0" i="0" dirty="0">
              <a:effectLst/>
              <a:latin typeface="Source Sans Pro" panose="020B0503030403020204" pitchFamily="34" charset="0"/>
            </a:endParaRPr>
          </a:p>
          <a:p>
            <a:r>
              <a:rPr lang="en-US" sz="3000" b="0" i="0" u="sng" dirty="0">
                <a:effectLst/>
                <a:latin typeface="Source Sans Pro" panose="020B0503030403020204" pitchFamily="34" charset="0"/>
                <a:hlinkClick r:id="rId5">
                  <a:extLst>
                    <a:ext uri="{A12FA001-AC4F-418D-AE19-62706E023703}">
                      <ahyp:hlinkClr xmlns:ahyp="http://schemas.microsoft.com/office/drawing/2018/hyperlinkcolor" val="tx"/>
                    </a:ext>
                  </a:extLst>
                </a:hlinkClick>
              </a:rPr>
              <a:t>Post-traumatic Stress Disorder (PTSD)</a:t>
            </a:r>
            <a:endParaRPr lang="en-US" sz="3000" b="0" i="0" dirty="0">
              <a:effectLst/>
              <a:latin typeface="Source Sans Pro" panose="020B0503030403020204" pitchFamily="34" charset="0"/>
            </a:endParaRPr>
          </a:p>
          <a:p>
            <a:r>
              <a:rPr lang="en-US" sz="3000" b="0" i="0" u="sng" dirty="0">
                <a:effectLst/>
                <a:latin typeface="Source Sans Pro" panose="020B0503030403020204" pitchFamily="34" charset="0"/>
                <a:hlinkClick r:id="rId6">
                  <a:extLst>
                    <a:ext uri="{A12FA001-AC4F-418D-AE19-62706E023703}">
                      <ahyp:hlinkClr xmlns:ahyp="http://schemas.microsoft.com/office/drawing/2018/hyperlinkcolor" val="tx"/>
                    </a:ext>
                  </a:extLst>
                </a:hlinkClick>
              </a:rPr>
              <a:t>Seasonal affective disorder (SAD)</a:t>
            </a:r>
            <a:endParaRPr lang="en-US" sz="3000" b="0" i="0" u="sng" dirty="0">
              <a:effectLst/>
              <a:latin typeface="Source Sans Pro" panose="020B0503030403020204" pitchFamily="34" charset="0"/>
            </a:endParaRPr>
          </a:p>
          <a:p>
            <a:r>
              <a:rPr lang="en-US" sz="3000" b="0" i="0" u="sng" dirty="0">
                <a:effectLst/>
                <a:latin typeface="Source Sans Pro" panose="020B0503030403020204" pitchFamily="34" charset="0"/>
                <a:hlinkClick r:id="rId7">
                  <a:extLst>
                    <a:ext uri="{A12FA001-AC4F-418D-AE19-62706E023703}">
                      <ahyp:hlinkClr xmlns:ahyp="http://schemas.microsoft.com/office/drawing/2018/hyperlinkcolor" val="tx"/>
                    </a:ext>
                  </a:extLst>
                </a:hlinkClick>
              </a:rPr>
              <a:t>Suicide and suicidal behavior</a:t>
            </a:r>
            <a:endParaRPr lang="en-US" sz="3000" b="0" i="0" dirty="0">
              <a:effectLst/>
              <a:latin typeface="Source Sans Pro" panose="020B0503030403020204" pitchFamily="34" charset="0"/>
            </a:endParaRPr>
          </a:p>
          <a:p>
            <a:r>
              <a:rPr lang="en-US" sz="3000" b="0" i="0" u="sng" dirty="0">
                <a:effectLst/>
                <a:latin typeface="Source Sans Pro" panose="020B0503030403020204" pitchFamily="34" charset="0"/>
                <a:hlinkClick r:id="rId8">
                  <a:extLst>
                    <a:ext uri="{A12FA001-AC4F-418D-AE19-62706E023703}">
                      <ahyp:hlinkClr xmlns:ahyp="http://schemas.microsoft.com/office/drawing/2018/hyperlinkcolor" val="tx"/>
                    </a:ext>
                  </a:extLst>
                </a:hlinkClick>
              </a:rPr>
              <a:t>Self-harm</a:t>
            </a:r>
            <a:endParaRPr lang="en-US" sz="3000" b="0" i="0" dirty="0">
              <a:effectLst/>
              <a:latin typeface="Source Sans Pro" panose="020B0503030403020204" pitchFamily="34" charset="0"/>
            </a:endParaRPr>
          </a:p>
          <a:p>
            <a:pPr marL="0" indent="0">
              <a:buNone/>
            </a:pPr>
            <a:endParaRPr lang="en-US" b="0" i="0" dirty="0">
              <a:solidFill>
                <a:srgbClr val="4A4A4A"/>
              </a:solidFill>
              <a:effectLst/>
              <a:latin typeface="Source Sans Pro" panose="020B0503030403020204" pitchFamily="34" charset="0"/>
            </a:endParaRPr>
          </a:p>
          <a:p>
            <a:endParaRPr lang="en-US" dirty="0"/>
          </a:p>
        </p:txBody>
      </p:sp>
    </p:spTree>
    <p:extLst>
      <p:ext uri="{BB962C8B-B14F-4D97-AF65-F5344CB8AC3E}">
        <p14:creationId xmlns:p14="http://schemas.microsoft.com/office/powerpoint/2010/main" val="419024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FB321-7533-1C8A-3ADA-9B27E0E5A5A5}"/>
              </a:ext>
            </a:extLst>
          </p:cNvPr>
          <p:cNvSpPr>
            <a:spLocks noGrp="1"/>
          </p:cNvSpPr>
          <p:nvPr>
            <p:ph type="title"/>
          </p:nvPr>
        </p:nvSpPr>
        <p:spPr>
          <a:xfrm>
            <a:off x="685800" y="726141"/>
            <a:ext cx="6164653" cy="1371600"/>
          </a:xfrm>
        </p:spPr>
        <p:txBody>
          <a:bodyPr>
            <a:normAutofit/>
          </a:bodyPr>
          <a:lstStyle/>
          <a:p>
            <a:r>
              <a:rPr lang="en-US" sz="3200" b="0" i="0" dirty="0">
                <a:effectLst/>
                <a:latin typeface="Source Sans Pro" panose="020B0503030403020204" pitchFamily="34" charset="0"/>
              </a:rPr>
              <a:t>A Serious Mental Illness (SMI):</a:t>
            </a:r>
            <a:endParaRPr lang="en-US" sz="3200" dirty="0"/>
          </a:p>
        </p:txBody>
      </p:sp>
      <p:pic>
        <p:nvPicPr>
          <p:cNvPr id="6" name="Picture Placeholder 5">
            <a:extLst>
              <a:ext uri="{FF2B5EF4-FFF2-40B4-BE49-F238E27FC236}">
                <a16:creationId xmlns:a16="http://schemas.microsoft.com/office/drawing/2014/main" id="{74C28FD8-A938-9137-71DC-8AA4010CB7DC}"/>
              </a:ext>
            </a:extLst>
          </p:cNvPr>
          <p:cNvPicPr>
            <a:picLocks noGrp="1" noChangeAspect="1"/>
          </p:cNvPicPr>
          <p:nvPr>
            <p:ph type="pic" idx="1"/>
          </p:nvPr>
        </p:nvPicPr>
        <p:blipFill>
          <a:blip r:embed="rId2">
            <a:extLst>
              <a:ext uri="{837473B0-CC2E-450A-ABE3-18F120FF3D39}">
                <a1611:picAttrSrcUrl xmlns:a1611="http://schemas.microsoft.com/office/drawing/2016/11/main" r:id="rId3"/>
              </a:ext>
            </a:extLst>
          </a:blip>
          <a:srcRect l="22273" r="22273"/>
          <a:stretch>
            <a:fillRect/>
          </a:stretch>
        </p:blipFill>
        <p:spPr/>
      </p:pic>
      <p:sp>
        <p:nvSpPr>
          <p:cNvPr id="4" name="Text Placeholder 3">
            <a:extLst>
              <a:ext uri="{FF2B5EF4-FFF2-40B4-BE49-F238E27FC236}">
                <a16:creationId xmlns:a16="http://schemas.microsoft.com/office/drawing/2014/main" id="{888741A3-A41E-D42D-5B42-098131DE7ACF}"/>
              </a:ext>
            </a:extLst>
          </p:cNvPr>
          <p:cNvSpPr>
            <a:spLocks noGrp="1"/>
          </p:cNvSpPr>
          <p:nvPr>
            <p:ph type="body" sz="half" idx="2"/>
          </p:nvPr>
        </p:nvSpPr>
        <p:spPr>
          <a:xfrm>
            <a:off x="685800" y="2971799"/>
            <a:ext cx="6164653" cy="3012141"/>
          </a:xfrm>
        </p:spPr>
        <p:txBody>
          <a:bodyPr>
            <a:noAutofit/>
          </a:bodyPr>
          <a:lstStyle/>
          <a:p>
            <a:r>
              <a:rPr lang="en-US" sz="2800" b="0" i="0" dirty="0">
                <a:effectLst/>
                <a:latin typeface="Source Sans Pro" panose="020B0503030403020204" pitchFamily="34" charset="0"/>
              </a:rPr>
              <a:t> is a mental illness that interferes with a person’s life and ability to function. Despite common misperceptions, having an SMI is not a choice, a weakness, or a character flaw. It is not something that just “passes” or can be “snapped out of” with willpower.</a:t>
            </a:r>
            <a:endParaRPr lang="en-US" sz="2800" dirty="0"/>
          </a:p>
        </p:txBody>
      </p:sp>
    </p:spTree>
    <p:extLst>
      <p:ext uri="{BB962C8B-B14F-4D97-AF65-F5344CB8AC3E}">
        <p14:creationId xmlns:p14="http://schemas.microsoft.com/office/powerpoint/2010/main" val="356212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E1267-6566-67C1-BC82-2BEEEB55F848}"/>
              </a:ext>
            </a:extLst>
          </p:cNvPr>
          <p:cNvSpPr>
            <a:spLocks noGrp="1"/>
          </p:cNvSpPr>
          <p:nvPr>
            <p:ph type="title"/>
          </p:nvPr>
        </p:nvSpPr>
        <p:spPr>
          <a:xfrm>
            <a:off x="685801" y="389965"/>
            <a:ext cx="10131425" cy="1456267"/>
          </a:xfrm>
        </p:spPr>
        <p:txBody>
          <a:bodyPr/>
          <a:lstStyle/>
          <a:p>
            <a:r>
              <a:rPr lang="en-US" b="1" i="0" dirty="0">
                <a:effectLst/>
                <a:latin typeface="Source Sans Pro" panose="020B0503030403020204" pitchFamily="34" charset="0"/>
              </a:rPr>
              <a:t>Early Warning Signs &amp; Symptoms</a:t>
            </a:r>
            <a:endParaRPr lang="en-US" dirty="0"/>
          </a:p>
        </p:txBody>
      </p:sp>
      <p:sp>
        <p:nvSpPr>
          <p:cNvPr id="3" name="Content Placeholder 2">
            <a:extLst>
              <a:ext uri="{FF2B5EF4-FFF2-40B4-BE49-F238E27FC236}">
                <a16:creationId xmlns:a16="http://schemas.microsoft.com/office/drawing/2014/main" id="{8B165E31-6D01-60A2-D1AB-95E5744E396C}"/>
              </a:ext>
            </a:extLst>
          </p:cNvPr>
          <p:cNvSpPr>
            <a:spLocks noGrp="1"/>
          </p:cNvSpPr>
          <p:nvPr>
            <p:ph idx="1"/>
          </p:nvPr>
        </p:nvSpPr>
        <p:spPr>
          <a:xfrm>
            <a:off x="685801" y="1796429"/>
            <a:ext cx="10131425" cy="4510242"/>
          </a:xfrm>
        </p:spPr>
        <p:txBody>
          <a:bodyPr>
            <a:normAutofit/>
          </a:bodyPr>
          <a:lstStyle/>
          <a:p>
            <a:pPr marL="0" indent="0">
              <a:buNone/>
            </a:pPr>
            <a:r>
              <a:rPr lang="en-US" sz="2400" b="0" i="0" dirty="0">
                <a:effectLst/>
                <a:latin typeface="Source Sans Pro" panose="020B0503030403020204" pitchFamily="34" charset="0"/>
              </a:rPr>
              <a:t>Experiencing one or more of the following feelings or behaviors can be an early warning sign of a problem:</a:t>
            </a:r>
          </a:p>
          <a:p>
            <a:pPr marL="0" indent="0">
              <a:buNone/>
            </a:pPr>
            <a:endParaRPr lang="en-US" sz="2400" b="0" i="0" dirty="0">
              <a:effectLst/>
              <a:latin typeface="Source Sans Pro" panose="020B0503030403020204" pitchFamily="34" charset="0"/>
            </a:endParaRPr>
          </a:p>
          <a:p>
            <a:pPr algn="l">
              <a:buFont typeface="Arial" panose="020B0604020202020204" pitchFamily="34" charset="0"/>
              <a:buChar char="•"/>
            </a:pPr>
            <a:r>
              <a:rPr lang="en-US" sz="2400" b="0" i="0" dirty="0">
                <a:effectLst/>
                <a:latin typeface="Source Sans Pro" panose="020B0503030403020204" pitchFamily="34" charset="0"/>
              </a:rPr>
              <a:t>Eating or sleeping too much or too little</a:t>
            </a:r>
          </a:p>
          <a:p>
            <a:pPr algn="l">
              <a:buFont typeface="Arial" panose="020B0604020202020204" pitchFamily="34" charset="0"/>
              <a:buChar char="•"/>
            </a:pPr>
            <a:r>
              <a:rPr lang="en-US" sz="2400" b="0" i="0" dirty="0">
                <a:effectLst/>
                <a:latin typeface="Source Sans Pro" panose="020B0503030403020204" pitchFamily="34" charset="0"/>
              </a:rPr>
              <a:t>Pulling away from people and usual activities</a:t>
            </a:r>
          </a:p>
          <a:p>
            <a:pPr>
              <a:buFont typeface="Arial" panose="020B0604020202020204" pitchFamily="34" charset="0"/>
              <a:buChar char="•"/>
            </a:pPr>
            <a:r>
              <a:rPr lang="en-US" sz="2400" b="0" i="0" dirty="0">
                <a:effectLst/>
                <a:latin typeface="Source Sans Pro" panose="020B0503030403020204" pitchFamily="34" charset="0"/>
              </a:rPr>
              <a:t>Feeling numb or like nothing matters</a:t>
            </a:r>
          </a:p>
          <a:p>
            <a:r>
              <a:rPr lang="en-US" sz="2400" b="0" i="0" dirty="0">
                <a:effectLst/>
                <a:latin typeface="Source Sans Pro" panose="020B0503030403020204" pitchFamily="34" charset="0"/>
              </a:rPr>
              <a:t>Feeling helpless or hopeless</a:t>
            </a:r>
          </a:p>
          <a:p>
            <a:r>
              <a:rPr lang="en-US" sz="2400" b="0" i="0" dirty="0">
                <a:effectLst/>
                <a:latin typeface="Source Sans Pro" panose="020B0503030403020204" pitchFamily="34" charset="0"/>
              </a:rPr>
              <a:t>Feeling unusually confused, forgetful, on edge, angry, upset, worried, or scared</a:t>
            </a:r>
          </a:p>
          <a:p>
            <a:endParaRPr lang="en-US" sz="2000" b="0" i="0" dirty="0">
              <a:solidFill>
                <a:srgbClr val="4A4A4A"/>
              </a:solidFill>
              <a:effectLst/>
              <a:latin typeface="Source Sans Pro" panose="020B0503030403020204" pitchFamily="34" charset="0"/>
            </a:endParaRPr>
          </a:p>
        </p:txBody>
      </p:sp>
    </p:spTree>
    <p:extLst>
      <p:ext uri="{BB962C8B-B14F-4D97-AF65-F5344CB8AC3E}">
        <p14:creationId xmlns:p14="http://schemas.microsoft.com/office/powerpoint/2010/main" val="151848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2AC9C-DA46-9075-0898-C910C5A18140}"/>
              </a:ext>
            </a:extLst>
          </p:cNvPr>
          <p:cNvSpPr>
            <a:spLocks noGrp="1"/>
          </p:cNvSpPr>
          <p:nvPr>
            <p:ph type="title"/>
          </p:nvPr>
        </p:nvSpPr>
        <p:spPr>
          <a:xfrm>
            <a:off x="753036" y="286871"/>
            <a:ext cx="10131425" cy="1456267"/>
          </a:xfrm>
        </p:spPr>
        <p:txBody>
          <a:bodyPr>
            <a:normAutofit/>
          </a:bodyPr>
          <a:lstStyle/>
          <a:p>
            <a:r>
              <a:rPr lang="en-US" sz="2800" b="1" dirty="0"/>
              <a:t>Continued…</a:t>
            </a:r>
          </a:p>
        </p:txBody>
      </p:sp>
      <p:sp>
        <p:nvSpPr>
          <p:cNvPr id="3" name="Content Placeholder 2">
            <a:extLst>
              <a:ext uri="{FF2B5EF4-FFF2-40B4-BE49-F238E27FC236}">
                <a16:creationId xmlns:a16="http://schemas.microsoft.com/office/drawing/2014/main" id="{A43DF687-12A9-1B47-2B61-2FDEC3AD3CA2}"/>
              </a:ext>
            </a:extLst>
          </p:cNvPr>
          <p:cNvSpPr>
            <a:spLocks noGrp="1"/>
          </p:cNvSpPr>
          <p:nvPr>
            <p:ph idx="1"/>
          </p:nvPr>
        </p:nvSpPr>
        <p:spPr>
          <a:xfrm>
            <a:off x="847166" y="1506071"/>
            <a:ext cx="10131425" cy="4948517"/>
          </a:xfrm>
        </p:spPr>
        <p:txBody>
          <a:bodyPr>
            <a:noAutofit/>
          </a:bodyPr>
          <a:lstStyle/>
          <a:p>
            <a:r>
              <a:rPr lang="en-US" sz="2400" b="0" i="0" dirty="0">
                <a:effectLst/>
                <a:latin typeface="Source Sans Pro" panose="020B0503030403020204" pitchFamily="34" charset="0"/>
              </a:rPr>
              <a:t>Yelling or fighting with family and friends</a:t>
            </a:r>
          </a:p>
          <a:p>
            <a:pPr algn="l">
              <a:buFont typeface="Arial" panose="020B0604020202020204" pitchFamily="34" charset="0"/>
              <a:buChar char="•"/>
            </a:pPr>
            <a:r>
              <a:rPr lang="en-US" sz="2400" b="0" i="0" dirty="0">
                <a:effectLst/>
                <a:latin typeface="Source Sans Pro" panose="020B0503030403020204" pitchFamily="34" charset="0"/>
              </a:rPr>
              <a:t>Having persistent thoughts and memories you can't get out of your head</a:t>
            </a:r>
          </a:p>
          <a:p>
            <a:pPr algn="l">
              <a:buFont typeface="Arial" panose="020B0604020202020204" pitchFamily="34" charset="0"/>
              <a:buChar char="•"/>
            </a:pPr>
            <a:r>
              <a:rPr lang="en-US" sz="2400" b="0" i="0" dirty="0">
                <a:effectLst/>
                <a:latin typeface="Source Sans Pro" panose="020B0503030403020204" pitchFamily="34" charset="0"/>
              </a:rPr>
              <a:t>Hearing voices or believing things that are not true</a:t>
            </a:r>
          </a:p>
          <a:p>
            <a:pPr algn="l">
              <a:buFont typeface="Arial" panose="020B0604020202020204" pitchFamily="34" charset="0"/>
              <a:buChar char="•"/>
            </a:pPr>
            <a:r>
              <a:rPr lang="en-US" sz="2400" b="0" i="0" dirty="0">
                <a:effectLst/>
                <a:latin typeface="Source Sans Pro" panose="020B0503030403020204" pitchFamily="34" charset="0"/>
              </a:rPr>
              <a:t>Thinking of harming yourself or others</a:t>
            </a:r>
          </a:p>
          <a:p>
            <a:pPr algn="l">
              <a:buFont typeface="Arial" panose="020B0604020202020204" pitchFamily="34" charset="0"/>
              <a:buChar char="•"/>
            </a:pPr>
            <a:r>
              <a:rPr lang="en-US" sz="2400" b="0" i="0" dirty="0">
                <a:effectLst/>
                <a:latin typeface="Source Sans Pro" panose="020B0503030403020204" pitchFamily="34" charset="0"/>
              </a:rPr>
              <a:t>Inability to perform daily tasks like taking care of your kids or getting to work or school</a:t>
            </a:r>
          </a:p>
          <a:p>
            <a:pPr marL="0" indent="0" algn="l">
              <a:buNone/>
            </a:pPr>
            <a:endParaRPr lang="en-US" sz="2400" dirty="0">
              <a:latin typeface="Source Sans Pro" panose="020B0503030403020204" pitchFamily="34" charset="0"/>
            </a:endParaRPr>
          </a:p>
        </p:txBody>
      </p:sp>
    </p:spTree>
    <p:extLst>
      <p:ext uri="{BB962C8B-B14F-4D97-AF65-F5344CB8AC3E}">
        <p14:creationId xmlns:p14="http://schemas.microsoft.com/office/powerpoint/2010/main" val="420807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2797-FC22-5ADB-CE5B-2DDF19168752}"/>
              </a:ext>
            </a:extLst>
          </p:cNvPr>
          <p:cNvSpPr>
            <a:spLocks noGrp="1"/>
          </p:cNvSpPr>
          <p:nvPr>
            <p:ph type="title"/>
          </p:nvPr>
        </p:nvSpPr>
        <p:spPr/>
        <p:txBody>
          <a:bodyPr>
            <a:normAutofit fontScale="90000"/>
          </a:bodyPr>
          <a:lstStyle/>
          <a:p>
            <a:r>
              <a:rPr lang="en-US" b="1" i="0" dirty="0">
                <a:effectLst/>
                <a:latin typeface="Source Sans Pro" panose="020B0503030403020204" pitchFamily="34" charset="0"/>
              </a:rPr>
              <a:t>Tips for Living Well with a Mental Health Condition</a:t>
            </a:r>
            <a:br>
              <a:rPr lang="en-US" b="1" i="0" dirty="0">
                <a:solidFill>
                  <a:srgbClr val="1E384B"/>
                </a:solidFill>
                <a:effectLst/>
                <a:latin typeface="Source Sans Pro" panose="020B0503030403020204" pitchFamily="34" charset="0"/>
              </a:rPr>
            </a:br>
            <a:endParaRPr lang="en-US" dirty="0"/>
          </a:p>
        </p:txBody>
      </p:sp>
      <p:sp>
        <p:nvSpPr>
          <p:cNvPr id="3" name="Content Placeholder 2">
            <a:extLst>
              <a:ext uri="{FF2B5EF4-FFF2-40B4-BE49-F238E27FC236}">
                <a16:creationId xmlns:a16="http://schemas.microsoft.com/office/drawing/2014/main" id="{EA83DDA2-DCE1-61E4-5100-166647C67E4F}"/>
              </a:ext>
            </a:extLst>
          </p:cNvPr>
          <p:cNvSpPr>
            <a:spLocks noGrp="1"/>
          </p:cNvSpPr>
          <p:nvPr>
            <p:ph idx="1"/>
          </p:nvPr>
        </p:nvSpPr>
        <p:spPr/>
        <p:txBody>
          <a:bodyPr/>
          <a:lstStyle/>
          <a:p>
            <a:pPr marL="0" indent="0" algn="l">
              <a:buNone/>
            </a:pPr>
            <a:r>
              <a:rPr lang="en-US" sz="2800" b="0" i="0" dirty="0">
                <a:effectLst/>
                <a:latin typeface="Source Sans Pro" panose="020B0503030403020204" pitchFamily="34" charset="0"/>
              </a:rPr>
              <a:t>Having a mental health condition can make it a struggle to work, keep up with school, stick to a regular schedule, have healthy relationships, socialize, maintain hygiene, and more.</a:t>
            </a:r>
          </a:p>
          <a:p>
            <a:pPr marL="0" indent="0" algn="l">
              <a:buNone/>
            </a:pPr>
            <a:r>
              <a:rPr lang="en-US" sz="2800" b="0" i="0" dirty="0">
                <a:effectLst/>
                <a:latin typeface="Source Sans Pro" panose="020B0503030403020204" pitchFamily="34" charset="0"/>
              </a:rPr>
              <a:t>However, with early and consistent treatment—often a combination of medication and psychotherapy—it is possible to manage these conditions, overcome challenges, and lead a meaningful, productive life.</a:t>
            </a:r>
          </a:p>
          <a:p>
            <a:endParaRPr lang="en-US" dirty="0"/>
          </a:p>
        </p:txBody>
      </p:sp>
    </p:spTree>
    <p:extLst>
      <p:ext uri="{BB962C8B-B14F-4D97-AF65-F5344CB8AC3E}">
        <p14:creationId xmlns:p14="http://schemas.microsoft.com/office/powerpoint/2010/main" val="558358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{6EBF6314-D212-4234-99A5-A27134525477}tf03457452</Template>
  <TotalTime>905</TotalTime>
  <Words>1406</Words>
  <Application>Microsoft Office PowerPoint</Application>
  <PresentationFormat>Widescreen</PresentationFormat>
  <Paragraphs>77</Paragraphs>
  <Slides>31</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inherit</vt:lpstr>
      <vt:lpstr>Montserrat</vt:lpstr>
      <vt:lpstr>Source Sans Pro</vt:lpstr>
      <vt:lpstr>Celestial</vt:lpstr>
      <vt:lpstr>Mental Health &amp; Mental Wellness Series  </vt:lpstr>
      <vt:lpstr>What is Mental Health?</vt:lpstr>
      <vt:lpstr>What is a Mental Health Condition(s)?</vt:lpstr>
      <vt:lpstr> </vt:lpstr>
      <vt:lpstr>PowerPoint Presentation</vt:lpstr>
      <vt:lpstr>A Serious Mental Illness (SMI):</vt:lpstr>
      <vt:lpstr>Early Warning Signs &amp; Symptoms</vt:lpstr>
      <vt:lpstr>Continued…</vt:lpstr>
      <vt:lpstr>Tips for Living Well with a Mental Health Condition </vt:lpstr>
      <vt:lpstr>Today, there are new tools, evidence-based treatments, and social support systems that help people feel better and pursue their goals. Some of these tips, tools and strategies include:</vt:lpstr>
      <vt:lpstr>Need Help?  Call 911 for emergency services. go to the nearest hospital, emergency room , or call your doctor. If you or someone you know is struggling or in crisis, help is available. Call or text 988 or chat 988lifeline.org. veterans crisis line 988+1 or text 838255. call 24-hour national suicide prevention lifeline at 1-800-273-8255. call national domestic violence hotline 1-800-799-7233 or text “start” to 88788. </vt:lpstr>
      <vt:lpstr>Need Help? Continued…</vt:lpstr>
      <vt:lpstr>A Break in the Clouds</vt:lpstr>
      <vt:lpstr>Christine Miserandino</vt:lpstr>
      <vt:lpstr>The Spoon theory is a creative way metaphor to explain to healthy family and friends what it’s like living with a limited amount of  physical  and/or mental energy,  that we each have a day available for tasks and activities and how it can become limited.</vt:lpstr>
      <vt:lpstr>Mental Wellness with global institute</vt:lpstr>
      <vt:lpstr>MENTAL WELLNESS INITIATIVE </vt:lpstr>
      <vt:lpstr>PowerPoint Presentation</vt:lpstr>
      <vt:lpstr>Five key things to know about mental health</vt:lpstr>
      <vt:lpstr>1-3</vt:lpstr>
      <vt:lpstr>PowerPoint Presentation</vt:lpstr>
      <vt:lpstr>PowerPoint Presentation</vt:lpstr>
      <vt:lpstr>The Mental Wellness Economy </vt:lpstr>
      <vt:lpstr>It encompasses four subsectors:</vt:lpstr>
      <vt:lpstr>PowerPoint Presentation</vt:lpstr>
      <vt:lpstr>PowerPoint Presentation</vt:lpstr>
      <vt:lpstr>PowerPoint Presentation</vt:lpstr>
      <vt:lpstr>Conclusion</vt:lpstr>
      <vt:lpstr>Note:Numbers donot sum to total due to overla in segments source:global wellness institute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&amp; Mental Wellness Series  </dc:title>
  <dc:creator>Toni Frank</dc:creator>
  <cp:lastModifiedBy>Toni Frank</cp:lastModifiedBy>
  <cp:revision>15</cp:revision>
  <dcterms:created xsi:type="dcterms:W3CDTF">2024-01-09T21:39:15Z</dcterms:created>
  <dcterms:modified xsi:type="dcterms:W3CDTF">2024-03-06T19:26:40Z</dcterms:modified>
</cp:coreProperties>
</file>