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258" r:id="rId4"/>
    <p:sldId id="359" r:id="rId5"/>
    <p:sldId id="401" r:id="rId6"/>
    <p:sldId id="360" r:id="rId7"/>
    <p:sldId id="402" r:id="rId8"/>
    <p:sldId id="364" r:id="rId9"/>
    <p:sldId id="407" r:id="rId10"/>
    <p:sldId id="365" r:id="rId11"/>
    <p:sldId id="403" r:id="rId12"/>
    <p:sldId id="366" r:id="rId13"/>
    <p:sldId id="363" r:id="rId14"/>
    <p:sldId id="362" r:id="rId15"/>
    <p:sldId id="361" r:id="rId16"/>
    <p:sldId id="371" r:id="rId17"/>
    <p:sldId id="370" r:id="rId18"/>
    <p:sldId id="369" r:id="rId19"/>
    <p:sldId id="368" r:id="rId20"/>
    <p:sldId id="367" r:id="rId21"/>
    <p:sldId id="372" r:id="rId22"/>
    <p:sldId id="374" r:id="rId23"/>
    <p:sldId id="375" r:id="rId24"/>
    <p:sldId id="376" r:id="rId25"/>
    <p:sldId id="383" r:id="rId26"/>
    <p:sldId id="382" r:id="rId27"/>
    <p:sldId id="381" r:id="rId28"/>
    <p:sldId id="380" r:id="rId29"/>
    <p:sldId id="378" r:id="rId30"/>
    <p:sldId id="390" r:id="rId31"/>
    <p:sldId id="408" r:id="rId32"/>
    <p:sldId id="389" r:id="rId33"/>
    <p:sldId id="388" r:id="rId34"/>
    <p:sldId id="387" r:id="rId35"/>
    <p:sldId id="386" r:id="rId36"/>
    <p:sldId id="405" r:id="rId37"/>
    <p:sldId id="385" r:id="rId38"/>
    <p:sldId id="411" r:id="rId39"/>
    <p:sldId id="384" r:id="rId40"/>
    <p:sldId id="395" r:id="rId41"/>
    <p:sldId id="394" r:id="rId42"/>
    <p:sldId id="393" r:id="rId43"/>
    <p:sldId id="392" r:id="rId44"/>
    <p:sldId id="400" r:id="rId45"/>
    <p:sldId id="399" r:id="rId46"/>
    <p:sldId id="398" r:id="rId47"/>
    <p:sldId id="406" r:id="rId48"/>
    <p:sldId id="397" r:id="rId49"/>
    <p:sldId id="404" r:id="rId50"/>
    <p:sldId id="396" r:id="rId51"/>
    <p:sldId id="409" r:id="rId52"/>
    <p:sldId id="410" r:id="rId53"/>
    <p:sldId id="35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B740CB-BCDC-4682-897E-1ECCDDB49296}" v="8" dt="2026-07-20T14:19:53.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50" autoAdjust="0"/>
    <p:restoredTop sz="94660"/>
  </p:normalViewPr>
  <p:slideViewPr>
    <p:cSldViewPr snapToGrid="0">
      <p:cViewPr varScale="1">
        <p:scale>
          <a:sx n="64" d="100"/>
          <a:sy n="64" d="100"/>
        </p:scale>
        <p:origin x="11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Teeples" userId="d10d1ca6b42c3bca" providerId="LiveId" clId="{78CFE640-7FE3-4684-97C4-F392FFF90DBE}"/>
    <pc:docChg chg="undo custSel addSld delSld modSld sldOrd modMainMaster">
      <pc:chgData name="Scott Teeples" userId="d10d1ca6b42c3bca" providerId="LiveId" clId="{78CFE640-7FE3-4684-97C4-F392FFF90DBE}" dt="2026-07-20T14:19:53.120" v="2227" actId="20577"/>
      <pc:docMkLst>
        <pc:docMk/>
      </pc:docMkLst>
      <pc:sldChg chg="addSp delSp modSp mod setBg">
        <pc:chgData name="Scott Teeples" userId="d10d1ca6b42c3bca" providerId="LiveId" clId="{78CFE640-7FE3-4684-97C4-F392FFF90DBE}" dt="2026-07-19T11:54:43.421" v="2219" actId="20577"/>
        <pc:sldMkLst>
          <pc:docMk/>
          <pc:sldMk cId="456936685" sldId="256"/>
        </pc:sldMkLst>
        <pc:spChg chg="add mod">
          <ac:chgData name="Scott Teeples" userId="d10d1ca6b42c3bca" providerId="LiveId" clId="{78CFE640-7FE3-4684-97C4-F392FFF90DBE}" dt="2026-07-19T11:54:43.421" v="2219" actId="20577"/>
          <ac:spMkLst>
            <pc:docMk/>
            <pc:sldMk cId="456936685" sldId="256"/>
            <ac:spMk id="7" creationId="{6C8034B9-0708-3F33-3A54-5C7169EB9DF4}"/>
          </ac:spMkLst>
        </pc:spChg>
      </pc:sldChg>
      <pc:sldChg chg="modSp">
        <pc:chgData name="Scott Teeples" userId="d10d1ca6b42c3bca" providerId="LiveId" clId="{78CFE640-7FE3-4684-97C4-F392FFF90DBE}" dt="2026-07-20T14:19:53.120" v="2227" actId="20577"/>
        <pc:sldMkLst>
          <pc:docMk/>
          <pc:sldMk cId="3592415722" sldId="257"/>
        </pc:sldMkLst>
        <pc:spChg chg="mod">
          <ac:chgData name="Scott Teeples" userId="d10d1ca6b42c3bca" providerId="LiveId" clId="{78CFE640-7FE3-4684-97C4-F392FFF90DBE}" dt="2026-07-20T14:19:53.120" v="2227" actId="20577"/>
          <ac:spMkLst>
            <pc:docMk/>
            <pc:sldMk cId="3592415722" sldId="257"/>
            <ac:spMk id="3" creationId="{43E3EA2B-7710-B436-1FDE-0DB1F839901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FFA0C8-24F1-420D-8BBA-CEC02D94453C}" type="datetimeFigureOut">
              <a:rPr lang="en-US" smtClean="0"/>
              <a:t>7/20/2026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07025-3F73-4021-8CEB-F1FB094F83B9}" type="slidenum">
              <a:rPr lang="en-US" smtClean="0"/>
              <a:t>‹#›</a:t>
            </a:fld>
            <a:endParaRPr lang="en-US"/>
          </a:p>
        </p:txBody>
      </p:sp>
    </p:spTree>
    <p:extLst>
      <p:ext uri="{BB962C8B-B14F-4D97-AF65-F5344CB8AC3E}">
        <p14:creationId xmlns:p14="http://schemas.microsoft.com/office/powerpoint/2010/main" val="48871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807025-3F73-4021-8CEB-F1FB094F83B9}" type="slidenum">
              <a:rPr lang="en-US" smtClean="0"/>
              <a:t>44</a:t>
            </a:fld>
            <a:endParaRPr lang="en-US"/>
          </a:p>
        </p:txBody>
      </p:sp>
    </p:spTree>
    <p:extLst>
      <p:ext uri="{BB962C8B-B14F-4D97-AF65-F5344CB8AC3E}">
        <p14:creationId xmlns:p14="http://schemas.microsoft.com/office/powerpoint/2010/main" val="2014445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6913-4CD5-9904-8517-3D78651798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A89A3E-4CF6-33E3-ABF9-C00B655069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A1040C-04C0-818C-DB60-1FE5E233632B}"/>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5" name="Footer Placeholder 4">
            <a:extLst>
              <a:ext uri="{FF2B5EF4-FFF2-40B4-BE49-F238E27FC236}">
                <a16:creationId xmlns:a16="http://schemas.microsoft.com/office/drawing/2014/main" id="{277462FF-25D0-EAA3-E1AD-63190ED1E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D9702-75B2-F65F-1779-F3FAD6D0C18D}"/>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2418485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10BB-D7DD-B4E5-0A59-182F01A226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DD2289-7A00-07C8-68B5-47704D608F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C99D86-59FC-E148-39FE-93C1B246D58C}"/>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5" name="Footer Placeholder 4">
            <a:extLst>
              <a:ext uri="{FF2B5EF4-FFF2-40B4-BE49-F238E27FC236}">
                <a16:creationId xmlns:a16="http://schemas.microsoft.com/office/drawing/2014/main" id="{9DABE9A1-08C1-CFD0-AF48-172EBCF944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2FFE87-E64E-2D26-A826-931637E3EFD0}"/>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1816673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BD2DC-A648-15AB-E23B-9C8B16C8C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4545BD-BC4D-667D-07B7-A0C4C4D092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0E436B-BF4E-1914-9CE6-A2C9CD827631}"/>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5" name="Footer Placeholder 4">
            <a:extLst>
              <a:ext uri="{FF2B5EF4-FFF2-40B4-BE49-F238E27FC236}">
                <a16:creationId xmlns:a16="http://schemas.microsoft.com/office/drawing/2014/main" id="{74EC3914-B1A1-D184-7858-C065E9FA88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6C186-AB0F-0FE9-0016-6CABC28C9C08}"/>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887710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D65EE-46B2-D284-9ECE-F2A9A4602E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9DAC83-5D56-F564-656B-243A1AFD23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184FC-BEBB-AAD3-6CC2-417260DB35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72AACD-3CE2-22B4-8FCC-68D876892227}"/>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6" name="Footer Placeholder 5">
            <a:extLst>
              <a:ext uri="{FF2B5EF4-FFF2-40B4-BE49-F238E27FC236}">
                <a16:creationId xmlns:a16="http://schemas.microsoft.com/office/drawing/2014/main" id="{E069B8D2-8257-E53E-C0DB-D09E82013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168459-6B1E-349A-96C1-51A9EC6E54A2}"/>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209903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FD1D-4404-3A2B-08AF-690F21F5B9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4E9833-F0B4-3808-F12E-3F5CBDA901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2BA8AF-B544-7915-8F50-8C0FE3B83C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B34B7C-6C9E-FE9D-34B0-B0DB634CD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C8F1FC-54DC-6FEE-86AB-AA40390731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CDDA2F-34D7-615B-A514-9B3B040A28C8}"/>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8" name="Footer Placeholder 7">
            <a:extLst>
              <a:ext uri="{FF2B5EF4-FFF2-40B4-BE49-F238E27FC236}">
                <a16:creationId xmlns:a16="http://schemas.microsoft.com/office/drawing/2014/main" id="{EA3FE008-D08D-69A3-6D8D-0B2A17AF6E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1D21AA-6ADF-2F4E-32CC-CC98CBE113A7}"/>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298279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2D3E7-546A-315C-82C1-16AFDE658F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7E8D3-C49B-1791-DBD3-BB95D795D830}"/>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4" name="Footer Placeholder 3">
            <a:extLst>
              <a:ext uri="{FF2B5EF4-FFF2-40B4-BE49-F238E27FC236}">
                <a16:creationId xmlns:a16="http://schemas.microsoft.com/office/drawing/2014/main" id="{B7BF0610-08CA-723E-6BDD-FC4993C89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4BC321-11C0-66DA-7324-0F88538A27A5}"/>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135055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4AE0E8-A528-FA71-EAE4-7D98B36101B8}"/>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3" name="Footer Placeholder 2">
            <a:extLst>
              <a:ext uri="{FF2B5EF4-FFF2-40B4-BE49-F238E27FC236}">
                <a16:creationId xmlns:a16="http://schemas.microsoft.com/office/drawing/2014/main" id="{48D0EDC7-8C5D-A79A-24B2-7D6273FC3D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F50D91-241F-6A5D-DAF3-A055B6BE71D8}"/>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92934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6443C-9636-81A4-4A4F-CE6C867322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9D0EDB-80B6-008E-9919-B5E44467B4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EE5A81-CDEB-4356-62DE-2E29E0DDE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A06A44-F87F-D29B-C1E8-6A10B4422939}"/>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6" name="Footer Placeholder 5">
            <a:extLst>
              <a:ext uri="{FF2B5EF4-FFF2-40B4-BE49-F238E27FC236}">
                <a16:creationId xmlns:a16="http://schemas.microsoft.com/office/drawing/2014/main" id="{BED37E40-F850-DA21-F9B2-4D33ECD638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1BF3A6-A216-E9E2-0A06-7849E4B0CDAA}"/>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57051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0FA-E137-655F-B57E-264DA58A9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5E45E5-D9A6-0CCC-057F-2F4457F826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DA732E-1B43-D572-A2DF-345D866542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6390F3-9963-C85A-15E5-30313F0F47CB}"/>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6" name="Footer Placeholder 5">
            <a:extLst>
              <a:ext uri="{FF2B5EF4-FFF2-40B4-BE49-F238E27FC236}">
                <a16:creationId xmlns:a16="http://schemas.microsoft.com/office/drawing/2014/main" id="{7BF01174-4B9C-FE4A-C9C7-859424B6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3ED186-4E3E-C8DF-C994-33854028993D}"/>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81093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8072-95EB-E529-9788-8F67D7F38F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1011BF-432A-6B14-F594-5CB6ECE930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CD66B6-5695-D812-D1E0-3D7B7793106C}"/>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5" name="Footer Placeholder 4">
            <a:extLst>
              <a:ext uri="{FF2B5EF4-FFF2-40B4-BE49-F238E27FC236}">
                <a16:creationId xmlns:a16="http://schemas.microsoft.com/office/drawing/2014/main" id="{228CE249-B327-AFD1-ACF1-8FA11B79F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20B06B-A484-F234-6938-22840E4D57C6}"/>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228619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1B2B9B-F6CA-5F65-9501-B71C982528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0331C9-A7BD-EA55-D4D1-02873AB31A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A228A-9FE0-A5EE-E3F9-2B02C937B651}"/>
              </a:ext>
            </a:extLst>
          </p:cNvPr>
          <p:cNvSpPr>
            <a:spLocks noGrp="1"/>
          </p:cNvSpPr>
          <p:nvPr>
            <p:ph type="dt" sz="half" idx="10"/>
          </p:nvPr>
        </p:nvSpPr>
        <p:spPr/>
        <p:txBody>
          <a:bodyPr/>
          <a:lstStyle/>
          <a:p>
            <a:fld id="{30E242B4-8A0E-416F-985B-A5E6380477AA}" type="datetimeFigureOut">
              <a:rPr lang="en-US" smtClean="0"/>
              <a:t>7/20/2026</a:t>
            </a:fld>
            <a:endParaRPr lang="en-US"/>
          </a:p>
        </p:txBody>
      </p:sp>
      <p:sp>
        <p:nvSpPr>
          <p:cNvPr id="5" name="Footer Placeholder 4">
            <a:extLst>
              <a:ext uri="{FF2B5EF4-FFF2-40B4-BE49-F238E27FC236}">
                <a16:creationId xmlns:a16="http://schemas.microsoft.com/office/drawing/2014/main" id="{8C3CD6CA-8784-D343-7B89-38B8B78F14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437B1-6079-5198-548C-D30BAE942530}"/>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819185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5DDA8-F21A-C146-8FCB-66A5130F70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79BE52-638B-48A6-0824-73A68A7624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D9FBEE-FFEA-6C99-BE98-CA9D76F8D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E242B4-8A0E-416F-985B-A5E6380477AA}" type="datetimeFigureOut">
              <a:rPr lang="en-US" smtClean="0"/>
              <a:t>7/20/2026</a:t>
            </a:fld>
            <a:endParaRPr lang="en-US"/>
          </a:p>
        </p:txBody>
      </p:sp>
      <p:sp>
        <p:nvSpPr>
          <p:cNvPr id="5" name="Footer Placeholder 4">
            <a:extLst>
              <a:ext uri="{FF2B5EF4-FFF2-40B4-BE49-F238E27FC236}">
                <a16:creationId xmlns:a16="http://schemas.microsoft.com/office/drawing/2014/main" id="{6F15800A-D523-0AA0-665B-96F2908A7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B1F1B5-C7F4-A95C-FB16-C062081C1D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E1B97B-CAEE-450D-BAF8-8304F4D2B4E9}" type="slidenum">
              <a:rPr lang="en-US" smtClean="0"/>
              <a:t>‹#›</a:t>
            </a:fld>
            <a:endParaRPr lang="en-US"/>
          </a:p>
        </p:txBody>
      </p:sp>
    </p:spTree>
    <p:extLst>
      <p:ext uri="{BB962C8B-B14F-4D97-AF65-F5344CB8AC3E}">
        <p14:creationId xmlns:p14="http://schemas.microsoft.com/office/powerpoint/2010/main" val="2500756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hyperlink" Target="http://www.oregon-fce.org/" TargetMode="External"/><Relationship Id="rId4" Type="http://schemas.openxmlformats.org/officeDocument/2006/relationships/hyperlink" Target="mailto:sfteeples@outlook.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5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FILES\PFILES\MSOFFICE\MEDIA\CNTCD1\Animated\j0283642.gif">
            <a:extLst>
              <a:ext uri="{FF2B5EF4-FFF2-40B4-BE49-F238E27FC236}">
                <a16:creationId xmlns:a16="http://schemas.microsoft.com/office/drawing/2014/main" id="{36C5C7B3-70E9-E2AB-7332-56994EAB9BD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60601" y="4023585"/>
            <a:ext cx="766133" cy="8755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0C40CECB-C5A3-9C7B-A595-757FE9CA78A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a:extLst>
              <a:ext uri="{FF2B5EF4-FFF2-40B4-BE49-F238E27FC236}">
                <a16:creationId xmlns:a16="http://schemas.microsoft.com/office/drawing/2014/main" id="{10AE7CE0-DFD4-0EA7-96D0-EF8AA05A123F}"/>
              </a:ext>
            </a:extLst>
          </p:cNvPr>
          <p:cNvSpPr>
            <a:spLocks noChangeArrowheads="1"/>
          </p:cNvSpPr>
          <p:nvPr/>
        </p:nvSpPr>
        <p:spPr bwMode="auto">
          <a:xfrm>
            <a:off x="4312621" y="435514"/>
            <a:ext cx="6986029"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447800" algn="l"/>
              </a:tabLst>
              <a:defRPr>
                <a:solidFill>
                  <a:schemeClr val="tx1"/>
                </a:solidFill>
                <a:latin typeface="Arial" panose="020B0604020202020204" pitchFamily="34" charset="0"/>
              </a:defRPr>
            </a:lvl1pPr>
            <a:lvl2pPr eaLnBrk="0" fontAlgn="base" hangingPunct="0">
              <a:spcBef>
                <a:spcPct val="0"/>
              </a:spcBef>
              <a:spcAft>
                <a:spcPct val="0"/>
              </a:spcAft>
              <a:tabLst>
                <a:tab pos="1447800" algn="l"/>
              </a:tabLst>
              <a:defRPr>
                <a:solidFill>
                  <a:schemeClr val="tx1"/>
                </a:solidFill>
                <a:latin typeface="Arial" panose="020B0604020202020204" pitchFamily="34" charset="0"/>
              </a:defRPr>
            </a:lvl2pPr>
            <a:lvl3pPr eaLnBrk="0" fontAlgn="base" hangingPunct="0">
              <a:spcBef>
                <a:spcPct val="0"/>
              </a:spcBef>
              <a:spcAft>
                <a:spcPct val="0"/>
              </a:spcAft>
              <a:tabLst>
                <a:tab pos="1447800" algn="l"/>
              </a:tabLst>
              <a:defRPr>
                <a:solidFill>
                  <a:schemeClr val="tx1"/>
                </a:solidFill>
                <a:latin typeface="Arial" panose="020B0604020202020204" pitchFamily="34" charset="0"/>
              </a:defRPr>
            </a:lvl3pPr>
            <a:lvl4pPr eaLnBrk="0" fontAlgn="base" hangingPunct="0">
              <a:spcBef>
                <a:spcPct val="0"/>
              </a:spcBef>
              <a:spcAft>
                <a:spcPct val="0"/>
              </a:spcAft>
              <a:tabLst>
                <a:tab pos="1447800" algn="l"/>
              </a:tabLst>
              <a:defRPr>
                <a:solidFill>
                  <a:schemeClr val="tx1"/>
                </a:solidFill>
                <a:latin typeface="Arial" panose="020B0604020202020204" pitchFamily="34" charset="0"/>
              </a:defRPr>
            </a:lvl4pPr>
            <a:lvl5pPr eaLnBrk="0" fontAlgn="base" hangingPunct="0">
              <a:spcBef>
                <a:spcPct val="0"/>
              </a:spcBef>
              <a:spcAft>
                <a:spcPct val="0"/>
              </a:spcAft>
              <a:tabLst>
                <a:tab pos="1447800" algn="l"/>
              </a:tabLst>
              <a:defRPr>
                <a:solidFill>
                  <a:schemeClr val="tx1"/>
                </a:solidFill>
                <a:latin typeface="Arial" panose="020B0604020202020204" pitchFamily="34" charset="0"/>
              </a:defRPr>
            </a:lvl5pPr>
            <a:lvl6pPr eaLnBrk="0" fontAlgn="base" hangingPunct="0">
              <a:spcBef>
                <a:spcPct val="0"/>
              </a:spcBef>
              <a:spcAft>
                <a:spcPct val="0"/>
              </a:spcAft>
              <a:tabLst>
                <a:tab pos="1447800" algn="l"/>
              </a:tabLst>
              <a:defRPr>
                <a:solidFill>
                  <a:schemeClr val="tx1"/>
                </a:solidFill>
                <a:latin typeface="Arial" panose="020B0604020202020204" pitchFamily="34" charset="0"/>
              </a:defRPr>
            </a:lvl6pPr>
            <a:lvl7pPr eaLnBrk="0" fontAlgn="base" hangingPunct="0">
              <a:spcBef>
                <a:spcPct val="0"/>
              </a:spcBef>
              <a:spcAft>
                <a:spcPct val="0"/>
              </a:spcAft>
              <a:tabLst>
                <a:tab pos="1447800" algn="l"/>
              </a:tabLst>
              <a:defRPr>
                <a:solidFill>
                  <a:schemeClr val="tx1"/>
                </a:solidFill>
                <a:latin typeface="Arial" panose="020B0604020202020204" pitchFamily="34" charset="0"/>
              </a:defRPr>
            </a:lvl7pPr>
            <a:lvl8pPr eaLnBrk="0" fontAlgn="base" hangingPunct="0">
              <a:spcBef>
                <a:spcPct val="0"/>
              </a:spcBef>
              <a:spcAft>
                <a:spcPct val="0"/>
              </a:spcAft>
              <a:tabLst>
                <a:tab pos="1447800" algn="l"/>
              </a:tabLst>
              <a:defRPr>
                <a:solidFill>
                  <a:schemeClr val="tx1"/>
                </a:solidFill>
                <a:latin typeface="Arial" panose="020B0604020202020204" pitchFamily="34" charset="0"/>
              </a:defRPr>
            </a:lvl8pPr>
            <a:lvl9pPr eaLnBrk="0" fontAlgn="base" hangingPunct="0">
              <a:spcBef>
                <a:spcPct val="0"/>
              </a:spcBef>
              <a:spcAft>
                <a:spcPct val="0"/>
              </a:spcAft>
              <a:tabLst>
                <a:tab pos="14478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447800" algn="l"/>
              </a:tabLst>
            </a:pPr>
            <a:r>
              <a:rPr kumimoji="0" lang="en-US" altLang="en-US" sz="44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Calibri" panose="020F0502020204030204" pitchFamily="34" charset="0"/>
              </a:rPr>
              <a:t>“</a:t>
            </a:r>
            <a:r>
              <a:rPr lang="en-US" altLang="en-US" sz="4400" b="1" dirty="0">
                <a:latin typeface="Calibri" panose="020F0502020204030204" pitchFamily="34" charset="0"/>
                <a:ea typeface="Aptos" panose="020B0004020202020204" pitchFamily="34" charset="0"/>
                <a:cs typeface="Calibri" panose="020F0502020204030204" pitchFamily="34" charset="0"/>
              </a:rPr>
              <a:t>Artificial Intelligence, the Good, the Bad and the Ugly</a:t>
            </a:r>
            <a:r>
              <a:rPr kumimoji="0" lang="en-US" altLang="en-US" sz="44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Calibri" panose="020F0502020204030204" pitchFamily="34" charset="0"/>
              </a:rPr>
              <a:t>”</a:t>
            </a:r>
            <a:endParaRPr lang="en-US" altLang="en-US" sz="4400"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47800" algn="l"/>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US" altLang="en-US" sz="1100" b="0" i="0" u="none" strike="noStrike" cap="none" normalizeH="0" baseline="0" dirty="0">
              <a:ln>
                <a:noFill/>
              </a:ln>
              <a:solidFill>
                <a:schemeClr val="tx1"/>
              </a:solidFill>
              <a:effectLst/>
            </a:endParaRPr>
          </a:p>
        </p:txBody>
      </p:sp>
      <p:pic>
        <p:nvPicPr>
          <p:cNvPr id="2" name="Picture 1" descr="215,600+ Artificial Intelligence Stock Illustrations ...">
            <a:extLst>
              <a:ext uri="{FF2B5EF4-FFF2-40B4-BE49-F238E27FC236}">
                <a16:creationId xmlns:a16="http://schemas.microsoft.com/office/drawing/2014/main" id="{977DCB94-7369-9AB0-8E57-7C334A3EEF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3350" y="228600"/>
            <a:ext cx="2564921" cy="1946414"/>
          </a:xfrm>
          <a:prstGeom prst="rect">
            <a:avLst/>
          </a:prstGeom>
          <a:noFill/>
          <a:ln>
            <a:noFill/>
          </a:ln>
        </p:spPr>
      </p:pic>
      <p:sp>
        <p:nvSpPr>
          <p:cNvPr id="3" name="TextBox 2">
            <a:extLst>
              <a:ext uri="{FF2B5EF4-FFF2-40B4-BE49-F238E27FC236}">
                <a16:creationId xmlns:a16="http://schemas.microsoft.com/office/drawing/2014/main" id="{11EC38DB-08AA-A18C-A9D5-21D7FE244370}"/>
              </a:ext>
            </a:extLst>
          </p:cNvPr>
          <p:cNvSpPr txBox="1"/>
          <p:nvPr/>
        </p:nvSpPr>
        <p:spPr>
          <a:xfrm>
            <a:off x="316302" y="1642098"/>
            <a:ext cx="11559396" cy="48936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Designed for and presented at the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2026 Oregon Association for Family and Community Education (FCE) State Conference</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Developed and written by: </a:t>
            </a:r>
            <a:r>
              <a:rPr kumimoji="0" lang="en-US" sz="2400" b="1"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Scott Teeples – FCL Certified Leader Trainer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Oregon Association for Family and Community Education – FCE Member; 2018-2026 Oregon FCE President; Past Oregon FCE Secretary; Past National FCE Board Member</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Assisted by </a:t>
            </a:r>
            <a:r>
              <a:rPr kumimoji="0" lang="en-US" sz="2400" b="1"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Bonnie Teeples – FCL Certified Leader Trainer</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Oregon Association for Family and Community Education – FCE Member, 2026-2029 National FCE President; Past ACWW-USA Area President; Past National FCE President; Oregon FCE Secretary.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US" sz="1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Note: PowerPoint of this lesson is available. Please contact Scott Teeples 541-891-6456 – email </a:t>
            </a:r>
            <a:r>
              <a:rPr kumimoji="0" lang="en-US" sz="1400" b="1" i="0" u="sng" strike="noStrike" kern="100" cap="none" spc="0" normalizeH="0" baseline="0" noProof="0" dirty="0">
                <a:ln>
                  <a:noFill/>
                </a:ln>
                <a:solidFill>
                  <a:srgbClr val="467886"/>
                </a:solidFill>
                <a:effectLst/>
                <a:uLnTx/>
                <a:uFillTx/>
                <a:latin typeface="Calibri" panose="020F0502020204030204" pitchFamily="34" charset="0"/>
                <a:ea typeface="Aptos" panose="020B0004020202020204" pitchFamily="34" charset="0"/>
                <a:cs typeface="Times New Roman" panose="02020603050405020304" pitchFamily="18" charset="0"/>
                <a:hlinkClick r:id="rId4"/>
              </a:rPr>
              <a:t>sfteeples@outlook.com</a:t>
            </a:r>
            <a:r>
              <a:rPr kumimoji="0" lang="en-US" sz="14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 Also see </a:t>
            </a:r>
            <a:r>
              <a:rPr kumimoji="0" lang="en-US" sz="1400" b="1" i="0" u="sng" strike="noStrike" kern="100" cap="none" spc="0" normalizeH="0" baseline="0" noProof="0" dirty="0">
                <a:ln>
                  <a:noFill/>
                </a:ln>
                <a:solidFill>
                  <a:srgbClr val="467886"/>
                </a:solidFill>
                <a:effectLst/>
                <a:uLnTx/>
                <a:uFillTx/>
                <a:latin typeface="Calibri" panose="020F0502020204030204" pitchFamily="34" charset="0"/>
                <a:ea typeface="Aptos" panose="020B0004020202020204" pitchFamily="34" charset="0"/>
                <a:cs typeface="Times New Roman" panose="02020603050405020304" pitchFamily="18" charset="0"/>
                <a:hlinkClick r:id="rId5"/>
              </a:rPr>
              <a:t>www.oregon-fce.org</a:t>
            </a:r>
            <a:endParaRPr kumimoji="0" lang="en-US" sz="1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C8034B9-0708-3F33-3A54-5C7169EB9DF4}"/>
              </a:ext>
            </a:extLst>
          </p:cNvPr>
          <p:cNvSpPr txBox="1"/>
          <p:nvPr/>
        </p:nvSpPr>
        <p:spPr>
          <a:xfrm>
            <a:off x="10151902" y="5714731"/>
            <a:ext cx="2293495" cy="369332"/>
          </a:xfrm>
          <a:prstGeom prst="rect">
            <a:avLst/>
          </a:prstGeom>
          <a:noFill/>
        </p:spPr>
        <p:txBody>
          <a:bodyPr wrap="square" rtlCol="0">
            <a:spAutoFit/>
          </a:bodyPr>
          <a:lstStyle/>
          <a:p>
            <a:r>
              <a:rPr lang="en-US" dirty="0"/>
              <a:t>Revised 7-19-26</a:t>
            </a:r>
          </a:p>
        </p:txBody>
      </p:sp>
    </p:spTree>
    <p:extLst>
      <p:ext uri="{BB962C8B-B14F-4D97-AF65-F5344CB8AC3E}">
        <p14:creationId xmlns:p14="http://schemas.microsoft.com/office/powerpoint/2010/main" val="45693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3EA2B-7710-B436-1FDE-0DB1F8399017}"/>
              </a:ext>
            </a:extLst>
          </p:cNvPr>
          <p:cNvSpPr>
            <a:spLocks noGrp="1"/>
          </p:cNvSpPr>
          <p:nvPr>
            <p:ph idx="1"/>
          </p:nvPr>
        </p:nvSpPr>
        <p:spPr>
          <a:xfrm>
            <a:off x="202019" y="589547"/>
            <a:ext cx="8286374" cy="5587416"/>
          </a:xfrm>
        </p:spPr>
        <p:txBody>
          <a:bodyPr/>
          <a:lstStyle/>
          <a:p>
            <a:pPr marL="0" marR="0">
              <a:buNone/>
            </a:pPr>
            <a:r>
              <a:rPr lang="en-US" sz="3600" b="1" u="sng"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Goals and Objectives</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36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Participants will gain an understanding of what Artificial Intelligence is.  Some of the history of Artificial Intelligence, and what are some of the</a:t>
            </a:r>
            <a:r>
              <a:rPr lang="en-US" sz="3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good </a:t>
            </a:r>
            <a:r>
              <a:rPr lang="en-US" sz="36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things it offers, the </a:t>
            </a:r>
            <a:r>
              <a:rPr lang="en-US" sz="3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bad</a:t>
            </a:r>
            <a:r>
              <a:rPr lang="en-US" sz="36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things about it, and what are some of the </a:t>
            </a:r>
            <a:r>
              <a:rPr lang="en-US" sz="36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ugly</a:t>
            </a:r>
            <a:r>
              <a:rPr lang="en-US" sz="36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things about it. </a:t>
            </a:r>
          </a:p>
          <a:p>
            <a:pPr marL="342900" marR="0" lvl="0" indent="-342900">
              <a:buFont typeface="Symbol" panose="05050102010706020507" pitchFamily="18" charset="2"/>
              <a:buChar char=""/>
            </a:pPr>
            <a:endParaRPr lang="en-US" sz="3600" kern="100" dirty="0">
              <a:solidFill>
                <a:srgbClr val="000000"/>
              </a:solidFill>
              <a:latin typeface="Calibri" panose="020F050202020403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endParaRPr lang="en-US" sz="3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3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en-US" sz="3600" kern="100" dirty="0">
                <a:solidFill>
                  <a:srgbClr val="000000"/>
                </a:solidFill>
                <a:latin typeface="Calibri" panose="020F0502020204030204" pitchFamily="34" charset="0"/>
                <a:ea typeface="Aptos" panose="020B0004020202020204" pitchFamily="34" charset="0"/>
                <a:cs typeface="Times New Roman" panose="02020603050405020304" pitchFamily="18" charset="0"/>
              </a:rPr>
              <a:t>Hand</a:t>
            </a:r>
            <a:r>
              <a:rPr lang="en-US" sz="3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out and discuss HO #3)</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2" name="Picture 1" descr="Artificial Intelligence Vector Icon 31086504 Vector Art at Vecteezy">
            <a:extLst>
              <a:ext uri="{FF2B5EF4-FFF2-40B4-BE49-F238E27FC236}">
                <a16:creationId xmlns:a16="http://schemas.microsoft.com/office/drawing/2014/main" id="{8CB9BF5A-3BE3-3EE5-3FA1-926976406B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6191" y="1380227"/>
            <a:ext cx="3439302" cy="3620538"/>
          </a:xfrm>
          <a:prstGeom prst="rect">
            <a:avLst/>
          </a:prstGeom>
          <a:noFill/>
          <a:ln>
            <a:noFill/>
          </a:ln>
        </p:spPr>
      </p:pic>
    </p:spTree>
    <p:extLst>
      <p:ext uri="{BB962C8B-B14F-4D97-AF65-F5344CB8AC3E}">
        <p14:creationId xmlns:p14="http://schemas.microsoft.com/office/powerpoint/2010/main" val="359241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FD30-0966-7486-FFCF-F09762F1BD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56B2B-519C-558E-BB5E-7F041FE0A44B}"/>
              </a:ext>
            </a:extLst>
          </p:cNvPr>
          <p:cNvSpPr>
            <a:spLocks noGrp="1"/>
          </p:cNvSpPr>
          <p:nvPr>
            <p:ph idx="1"/>
          </p:nvPr>
        </p:nvSpPr>
        <p:spPr>
          <a:xfrm>
            <a:off x="202018" y="589547"/>
            <a:ext cx="11697213" cy="5967664"/>
          </a:xfrm>
        </p:spPr>
        <p:txBody>
          <a:bodyPr>
            <a:normAutofit/>
          </a:bodyPr>
          <a:lstStyle/>
          <a:p>
            <a:pPr marL="0" marR="0" algn="ctr">
              <a:buNone/>
            </a:pPr>
            <a:r>
              <a:rPr lang="en-US" sz="6000" b="1" kern="100" dirty="0">
                <a:effectLst/>
                <a:latin typeface="Calibri" panose="020F0502020204030204" pitchFamily="34" charset="0"/>
                <a:ea typeface="Aptos" panose="020B0004020202020204" pitchFamily="34" charset="0"/>
                <a:cs typeface="Times New Roman" panose="02020603050405020304" pitchFamily="18" charset="0"/>
              </a:rPr>
              <a:t>“Artificial Intelligence (AI)”</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b="1" i="1" kern="100" dirty="0">
                <a:effectLst/>
                <a:latin typeface="Calibri" panose="020F0502020204030204" pitchFamily="34" charset="0"/>
                <a:ea typeface="Aptos" panose="020B0004020202020204" pitchFamily="34" charset="0"/>
                <a:cs typeface="Times New Roman" panose="02020603050405020304" pitchFamily="18" charset="0"/>
              </a:rPr>
              <a:t>The Good, The Bad, and The Ugly.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3600" dirty="0">
                <a:effectLst/>
                <a:latin typeface="Calibri" panose="020F0502020204030204" pitchFamily="34" charset="0"/>
                <a:ea typeface="Aptos" panose="020B0004020202020204" pitchFamily="34" charset="0"/>
              </a:rPr>
              <a:t>Don’t be fooled by rumors and misinformation about</a:t>
            </a:r>
            <a:r>
              <a:rPr lang="en-US" sz="3600" dirty="0">
                <a:latin typeface="Calibri" panose="020F0502020204030204" pitchFamily="34" charset="0"/>
                <a:ea typeface="Aptos" panose="020B0004020202020204" pitchFamily="34" charset="0"/>
              </a:rPr>
              <a:t> </a:t>
            </a:r>
            <a:r>
              <a:rPr lang="en-US" sz="3600" dirty="0">
                <a:effectLst/>
                <a:latin typeface="Calibri" panose="020F0502020204030204" pitchFamily="34" charset="0"/>
                <a:ea typeface="Aptos" panose="020B0004020202020204" pitchFamily="34" charset="0"/>
              </a:rPr>
              <a:t>Artificial </a:t>
            </a:r>
            <a:r>
              <a:rPr lang="en-US" sz="3600" dirty="0">
                <a:latin typeface="Calibri" panose="020F0502020204030204" pitchFamily="34" charset="0"/>
                <a:ea typeface="Aptos" panose="020B0004020202020204" pitchFamily="34" charset="0"/>
              </a:rPr>
              <a:t>I</a:t>
            </a:r>
            <a:r>
              <a:rPr lang="en-US" sz="3600" dirty="0">
                <a:effectLst/>
                <a:latin typeface="Calibri" panose="020F0502020204030204" pitchFamily="34" charset="0"/>
                <a:ea typeface="Aptos" panose="020B0004020202020204" pitchFamily="34" charset="0"/>
              </a:rPr>
              <a:t>ntelligence. Get the facts, and the myths about it. And test your knowledge of common beliefs about artificial intelligence. </a:t>
            </a:r>
            <a:endParaRPr lang="en-US" sz="3600" dirty="0">
              <a:effectLst/>
              <a:latin typeface="Calibri" panose="020F0502020204030204" pitchFamily="34" charset="0"/>
              <a:ea typeface="Arial" panose="020B0604020202020204" pitchFamily="34" charset="0"/>
              <a:cs typeface="Times New Roman" panose="02020603050405020304" pitchFamily="18" charset="0"/>
            </a:endParaRPr>
          </a:p>
          <a:p>
            <a:pPr marL="0" marR="373380">
              <a:lnSpc>
                <a:spcPct val="104000"/>
              </a:lnSpc>
              <a:spcBef>
                <a:spcPts val="305"/>
              </a:spcBef>
              <a:spcAft>
                <a:spcPts val="800"/>
              </a:spcAft>
              <a:buNone/>
            </a:pPr>
            <a:r>
              <a:rPr lang="en-US" sz="3600" dirty="0">
                <a:effectLst/>
                <a:latin typeface="Calibri" panose="020F0502020204030204" pitchFamily="34" charset="0"/>
                <a:ea typeface="Arial" panose="020B0604020202020204" pitchFamily="34" charset="0"/>
                <a:cs typeface="Times New Roman" panose="02020603050405020304" pitchFamily="18" charset="0"/>
              </a:rPr>
              <a:t>Before we begin let’s look at </a:t>
            </a:r>
            <a:r>
              <a:rPr lang="en-US" sz="3600" dirty="0">
                <a:effectLst/>
                <a:highlight>
                  <a:srgbClr val="FFFF00"/>
                </a:highlight>
                <a:latin typeface="Calibri" panose="020F0502020204030204" pitchFamily="34" charset="0"/>
                <a:ea typeface="Arial" panose="020B0604020202020204" pitchFamily="34" charset="0"/>
                <a:cs typeface="Times New Roman" panose="02020603050405020304" pitchFamily="18" charset="0"/>
              </a:rPr>
              <a:t>4 things </a:t>
            </a:r>
            <a:r>
              <a:rPr lang="en-US" sz="3600" dirty="0">
                <a:effectLst/>
                <a:latin typeface="Calibri" panose="020F0502020204030204" pitchFamily="34" charset="0"/>
                <a:ea typeface="Arial" panose="020B0604020202020204" pitchFamily="34" charset="0"/>
                <a:cs typeface="Times New Roman" panose="02020603050405020304" pitchFamily="18" charset="0"/>
              </a:rPr>
              <a:t>that have changed our lives and each of them can be good, bad, or ugly. </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a:buNone/>
            </a:pPr>
            <a:endParaRPr lang="en-US" dirty="0"/>
          </a:p>
        </p:txBody>
      </p:sp>
      <p:pic>
        <p:nvPicPr>
          <p:cNvPr id="6" name="Picture 5">
            <a:extLst>
              <a:ext uri="{FF2B5EF4-FFF2-40B4-BE49-F238E27FC236}">
                <a16:creationId xmlns:a16="http://schemas.microsoft.com/office/drawing/2014/main" id="{E6C70C5D-2FDE-6BBE-9289-8560C443A3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9" y="956711"/>
            <a:ext cx="1370516" cy="1461636"/>
          </a:xfrm>
          <a:prstGeom prst="rect">
            <a:avLst/>
          </a:prstGeom>
        </p:spPr>
      </p:pic>
      <p:pic>
        <p:nvPicPr>
          <p:cNvPr id="26626" name="Picture 2" descr="Good Bad Ugly: Over 220 Royalty-Free Licensable Stock ...">
            <a:extLst>
              <a:ext uri="{FF2B5EF4-FFF2-40B4-BE49-F238E27FC236}">
                <a16:creationId xmlns:a16="http://schemas.microsoft.com/office/drawing/2014/main" id="{43FB7892-A160-9A9E-EFE5-7DB791FDB6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1579" y="1152024"/>
            <a:ext cx="143827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99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97FDF-4D95-1044-ADD0-7123C0A436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31F04D-15DD-17CB-7229-A68F6A857C95}"/>
              </a:ext>
            </a:extLst>
          </p:cNvPr>
          <p:cNvSpPr>
            <a:spLocks noGrp="1"/>
          </p:cNvSpPr>
          <p:nvPr>
            <p:ph idx="1"/>
          </p:nvPr>
        </p:nvSpPr>
        <p:spPr>
          <a:xfrm>
            <a:off x="247393" y="394319"/>
            <a:ext cx="8689573" cy="6006481"/>
          </a:xfrm>
        </p:spPr>
        <p:txBody>
          <a:bodyPr>
            <a:noAutofit/>
          </a:bodyPr>
          <a:lstStyle/>
          <a:p>
            <a:pPr marL="0" lvl="0" indent="0">
              <a:buNone/>
            </a:pPr>
            <a:r>
              <a:rPr lang="en-US" sz="4000" b="1" dirty="0"/>
              <a:t>1</a:t>
            </a:r>
            <a:r>
              <a:rPr lang="en-US" sz="3600" b="1" dirty="0"/>
              <a:t>. The internet:</a:t>
            </a:r>
            <a:endParaRPr lang="en-US" sz="3600" dirty="0"/>
          </a:p>
          <a:p>
            <a:pPr lvl="1"/>
            <a:r>
              <a:rPr lang="en-US" sz="3600" dirty="0"/>
              <a:t>The internet became available for public use in the early 1990s.  </a:t>
            </a:r>
          </a:p>
          <a:p>
            <a:pPr lvl="1"/>
            <a:r>
              <a:rPr lang="en-US" sz="3600" dirty="0"/>
              <a:t>Many feared this new technology because it was something new and they didn’t fully understand it.  Many were concerned about this </a:t>
            </a:r>
            <a:r>
              <a:rPr lang="en-US" sz="3600" b="1" dirty="0"/>
              <a:t>“evil internet” </a:t>
            </a:r>
            <a:r>
              <a:rPr lang="en-US" sz="3600" dirty="0"/>
              <a:t>and were afraid of it and were very concerned with the mysteries of it and all of the bad things it could bring.</a:t>
            </a:r>
          </a:p>
        </p:txBody>
      </p:sp>
      <p:pic>
        <p:nvPicPr>
          <p:cNvPr id="2" name="Picture 1">
            <a:extLst>
              <a:ext uri="{FF2B5EF4-FFF2-40B4-BE49-F238E27FC236}">
                <a16:creationId xmlns:a16="http://schemas.microsoft.com/office/drawing/2014/main" id="{FD1F6799-9A89-0A63-C8BF-E1D38126769B}"/>
              </a:ext>
            </a:extLst>
          </p:cNvPr>
          <p:cNvPicPr>
            <a:picLocks noChangeAspect="1"/>
          </p:cNvPicPr>
          <p:nvPr/>
        </p:nvPicPr>
        <p:blipFill>
          <a:blip r:embed="rId2"/>
          <a:stretch>
            <a:fillRect/>
          </a:stretch>
        </p:blipFill>
        <p:spPr>
          <a:xfrm>
            <a:off x="3815994" y="5666727"/>
            <a:ext cx="1005927" cy="536494"/>
          </a:xfrm>
          <a:prstGeom prst="rect">
            <a:avLst/>
          </a:prstGeom>
        </p:spPr>
      </p:pic>
      <p:pic>
        <p:nvPicPr>
          <p:cNvPr id="1026" name="Picture 2" descr="internet global network symbol clipart Stock Vector | Adobe ...">
            <a:extLst>
              <a:ext uri="{FF2B5EF4-FFF2-40B4-BE49-F238E27FC236}">
                <a16:creationId xmlns:a16="http://schemas.microsoft.com/office/drawing/2014/main" id="{369F7664-380C-8834-68B8-55C45F20E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9112" y="655607"/>
            <a:ext cx="3495495" cy="335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56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AD693-C85D-02E0-A6A0-F89948C5CDA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C81CFC-5CD9-3728-3049-2BD165A29370}"/>
              </a:ext>
            </a:extLst>
          </p:cNvPr>
          <p:cNvSpPr>
            <a:spLocks noGrp="1"/>
          </p:cNvSpPr>
          <p:nvPr>
            <p:ph idx="1"/>
          </p:nvPr>
        </p:nvSpPr>
        <p:spPr>
          <a:xfrm>
            <a:off x="247393" y="394319"/>
            <a:ext cx="11697213" cy="6006481"/>
          </a:xfrm>
        </p:spPr>
        <p:txBody>
          <a:bodyPr>
            <a:noAutofit/>
          </a:bodyPr>
          <a:lstStyle/>
          <a:p>
            <a:pPr marL="0" lvl="0" indent="0">
              <a:buNone/>
            </a:pPr>
            <a:r>
              <a:rPr lang="en-US" sz="3600" b="1" dirty="0"/>
              <a:t>1. The internet: (cont.)</a:t>
            </a:r>
            <a:endParaRPr lang="en-US" sz="3600" dirty="0"/>
          </a:p>
          <a:p>
            <a:pPr lvl="1"/>
            <a:r>
              <a:rPr lang="en-US" sz="3600" dirty="0"/>
              <a:t>Many were excited about this new technology and realized the great and wonderful things that it could do.  It could make the world a smaller place and open huge doors of information for everyone in all parts of the world.</a:t>
            </a:r>
          </a:p>
          <a:p>
            <a:pPr lvl="1"/>
            <a:r>
              <a:rPr lang="en-US" sz="3600" dirty="0"/>
              <a:t>The truth is that it also has some great things, some bad things and some ugly things.  It has characteristics like fire itself. </a:t>
            </a:r>
          </a:p>
          <a:p>
            <a:pPr lvl="1"/>
            <a:r>
              <a:rPr lang="en-US" sz="3600" dirty="0"/>
              <a:t>Can you image your life, or the world without </a:t>
            </a:r>
            <a:r>
              <a:rPr lang="en-US" sz="3600"/>
              <a:t>the internet????</a:t>
            </a:r>
            <a:endParaRPr lang="en-US" sz="3600" dirty="0"/>
          </a:p>
        </p:txBody>
      </p:sp>
    </p:spTree>
    <p:extLst>
      <p:ext uri="{BB962C8B-B14F-4D97-AF65-F5344CB8AC3E}">
        <p14:creationId xmlns:p14="http://schemas.microsoft.com/office/powerpoint/2010/main" val="138156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E4BAC-10A6-BEB5-DA21-205FB4D1EE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170AF8-E3F8-5F73-0770-3F12FD700DAB}"/>
              </a:ext>
            </a:extLst>
          </p:cNvPr>
          <p:cNvSpPr>
            <a:spLocks noGrp="1"/>
          </p:cNvSpPr>
          <p:nvPr>
            <p:ph idx="1"/>
          </p:nvPr>
        </p:nvSpPr>
        <p:spPr>
          <a:xfrm>
            <a:off x="247393" y="394319"/>
            <a:ext cx="8361769" cy="6006481"/>
          </a:xfrm>
        </p:spPr>
        <p:txBody>
          <a:bodyPr>
            <a:noAutofit/>
          </a:bodyPr>
          <a:lstStyle/>
          <a:p>
            <a:pPr marL="0" lvl="0" indent="0">
              <a:buNone/>
            </a:pPr>
            <a:r>
              <a:rPr lang="en-US" sz="3600" b="1" dirty="0"/>
              <a:t>2. Electronic calculators:</a:t>
            </a:r>
            <a:endParaRPr lang="en-US" sz="3600" dirty="0"/>
          </a:p>
          <a:p>
            <a:pPr lvl="1"/>
            <a:r>
              <a:rPr lang="en-US" sz="3600" dirty="0"/>
              <a:t>Electronic calculators came into existence in the 1970s.  They greatly increased our ability to do mathematical equations very easily and quickly.  </a:t>
            </a:r>
          </a:p>
          <a:p>
            <a:pPr lvl="1"/>
            <a:r>
              <a:rPr lang="en-US" sz="3600" dirty="0"/>
              <a:t>They were much better than doing them by hand or even with a slide rule.  </a:t>
            </a:r>
          </a:p>
          <a:p>
            <a:pPr lvl="0"/>
            <a:endParaRPr lang="en-US" sz="1800" dirty="0"/>
          </a:p>
        </p:txBody>
      </p:sp>
      <p:pic>
        <p:nvPicPr>
          <p:cNvPr id="2" name="Picture 1">
            <a:extLst>
              <a:ext uri="{FF2B5EF4-FFF2-40B4-BE49-F238E27FC236}">
                <a16:creationId xmlns:a16="http://schemas.microsoft.com/office/drawing/2014/main" id="{82F39303-97F8-0F12-97EA-97E31699A942}"/>
              </a:ext>
            </a:extLst>
          </p:cNvPr>
          <p:cNvPicPr>
            <a:picLocks noChangeAspect="1"/>
          </p:cNvPicPr>
          <p:nvPr/>
        </p:nvPicPr>
        <p:blipFill>
          <a:blip r:embed="rId2"/>
          <a:stretch>
            <a:fillRect/>
          </a:stretch>
        </p:blipFill>
        <p:spPr>
          <a:xfrm>
            <a:off x="1451955" y="5599263"/>
            <a:ext cx="1005927" cy="536494"/>
          </a:xfrm>
          <a:prstGeom prst="rect">
            <a:avLst/>
          </a:prstGeom>
        </p:spPr>
      </p:pic>
      <p:pic>
        <p:nvPicPr>
          <p:cNvPr id="2050" name="Picture 2">
            <a:extLst>
              <a:ext uri="{FF2B5EF4-FFF2-40B4-BE49-F238E27FC236}">
                <a16:creationId xmlns:a16="http://schemas.microsoft.com/office/drawing/2014/main" id="{34799BD5-1CE2-02EC-23EE-39BE6330B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2887" y="836763"/>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FC4EB4E-C770-318D-54C7-B296815FCF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4915" y="4495910"/>
            <a:ext cx="2505075"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4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A6D18-FD23-6E3E-E1B3-6177A3DF2F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6A47B8-F723-87BE-2280-0B5B72DD18B8}"/>
              </a:ext>
            </a:extLst>
          </p:cNvPr>
          <p:cNvSpPr>
            <a:spLocks noGrp="1"/>
          </p:cNvSpPr>
          <p:nvPr>
            <p:ph idx="1"/>
          </p:nvPr>
        </p:nvSpPr>
        <p:spPr>
          <a:xfrm>
            <a:off x="247393" y="394319"/>
            <a:ext cx="8862101" cy="6006481"/>
          </a:xfrm>
        </p:spPr>
        <p:txBody>
          <a:bodyPr>
            <a:noAutofit/>
          </a:bodyPr>
          <a:lstStyle/>
          <a:p>
            <a:pPr marL="0" lvl="0" indent="0">
              <a:buNone/>
            </a:pPr>
            <a:r>
              <a:rPr lang="en-US" sz="4000" b="1" dirty="0"/>
              <a:t>2</a:t>
            </a:r>
            <a:r>
              <a:rPr lang="en-US" sz="3600" b="1" dirty="0"/>
              <a:t>. Electronic calculators:</a:t>
            </a:r>
            <a:endParaRPr lang="en-US" sz="3600" dirty="0"/>
          </a:p>
          <a:p>
            <a:pPr lvl="1"/>
            <a:r>
              <a:rPr lang="en-US" sz="3600" dirty="0"/>
              <a:t>Many math teachers would not allow them to be used because they considered them as </a:t>
            </a:r>
            <a:r>
              <a:rPr lang="en-US" sz="3600" dirty="0">
                <a:highlight>
                  <a:srgbClr val="FFFF00"/>
                </a:highlight>
              </a:rPr>
              <a:t>“cheating.”  </a:t>
            </a:r>
            <a:r>
              <a:rPr lang="en-US" sz="3600" dirty="0"/>
              <a:t>Often, they would say “</a:t>
            </a:r>
            <a:r>
              <a:rPr lang="en-US" sz="3600" b="1" dirty="0"/>
              <a:t>Are you always going to have a calculator in your pocket?”  </a:t>
            </a:r>
            <a:r>
              <a:rPr lang="en-US" sz="3600" dirty="0"/>
              <a:t>Now almost everyone has an electronic calculator on their phones. </a:t>
            </a:r>
          </a:p>
          <a:p>
            <a:pPr lvl="1"/>
            <a:r>
              <a:rPr lang="en-US" sz="3600" dirty="0"/>
              <a:t>Electronic calculators are now used in every classroom and in all our lives.  They are a tool that has helped us immensely  in our lives. </a:t>
            </a:r>
          </a:p>
          <a:p>
            <a:pPr lvl="0"/>
            <a:endParaRPr lang="en-US" sz="1800" dirty="0"/>
          </a:p>
        </p:txBody>
      </p:sp>
      <p:pic>
        <p:nvPicPr>
          <p:cNvPr id="3074" name="Picture 2" descr="the man who tried to hide the bad going Vector Man trying to hide the descending diagram Adult stock vector">
            <a:extLst>
              <a:ext uri="{FF2B5EF4-FFF2-40B4-BE49-F238E27FC236}">
                <a16:creationId xmlns:a16="http://schemas.microsoft.com/office/drawing/2014/main" id="{1B5CDA6E-529B-0CCC-7D57-6E1C93A92D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9494" y="394319"/>
            <a:ext cx="2891467" cy="2900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4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3B8A9-B81A-1273-C540-C0F747BC43E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A1E215-F144-2E48-CD65-7A9D64F9C375}"/>
              </a:ext>
            </a:extLst>
          </p:cNvPr>
          <p:cNvSpPr>
            <a:spLocks noGrp="1"/>
          </p:cNvSpPr>
          <p:nvPr>
            <p:ph idx="1"/>
          </p:nvPr>
        </p:nvSpPr>
        <p:spPr>
          <a:xfrm>
            <a:off x="418525" y="172528"/>
            <a:ext cx="11054607" cy="7218065"/>
          </a:xfrm>
        </p:spPr>
        <p:txBody>
          <a:bodyPr>
            <a:noAutofit/>
          </a:bodyPr>
          <a:lstStyle/>
          <a:p>
            <a:pPr marL="0" lvl="0" indent="0">
              <a:buNone/>
            </a:pPr>
            <a:r>
              <a:rPr lang="en-US" sz="3600" b="1" dirty="0"/>
              <a:t>3. Fire: </a:t>
            </a:r>
            <a:endParaRPr lang="en-US" sz="3600" dirty="0"/>
          </a:p>
          <a:p>
            <a:pPr lvl="1"/>
            <a:r>
              <a:rPr lang="en-US" sz="3600" dirty="0"/>
              <a:t>Fire is something we use every day of our lives.  It has been, is, and will be a great tool in all our lives.</a:t>
            </a:r>
          </a:p>
          <a:p>
            <a:pPr lvl="0"/>
            <a:endParaRPr lang="en-US" sz="1800" dirty="0"/>
          </a:p>
        </p:txBody>
      </p:sp>
      <p:pic>
        <p:nvPicPr>
          <p:cNvPr id="4098" name="Picture 2" descr="Fire Clipart Images – Browse 247,529 Stock Photos, Vectors ...">
            <a:extLst>
              <a:ext uri="{FF2B5EF4-FFF2-40B4-BE49-F238E27FC236}">
                <a16:creationId xmlns:a16="http://schemas.microsoft.com/office/drawing/2014/main" id="{00689F39-C244-01E2-5C8C-534396C87C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6087" y="1855470"/>
            <a:ext cx="6559826" cy="45367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6653CB4-7071-C37C-F5C7-2EF82D0EC1CD}"/>
              </a:ext>
            </a:extLst>
          </p:cNvPr>
          <p:cNvPicPr>
            <a:picLocks noChangeAspect="1"/>
          </p:cNvPicPr>
          <p:nvPr/>
        </p:nvPicPr>
        <p:blipFill>
          <a:blip r:embed="rId3"/>
          <a:stretch>
            <a:fillRect/>
          </a:stretch>
        </p:blipFill>
        <p:spPr>
          <a:xfrm>
            <a:off x="1363270" y="2192354"/>
            <a:ext cx="1005927" cy="536494"/>
          </a:xfrm>
          <a:prstGeom prst="rect">
            <a:avLst/>
          </a:prstGeom>
        </p:spPr>
      </p:pic>
    </p:spTree>
    <p:extLst>
      <p:ext uri="{BB962C8B-B14F-4D97-AF65-F5344CB8AC3E}">
        <p14:creationId xmlns:p14="http://schemas.microsoft.com/office/powerpoint/2010/main" val="420868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E73DB-0D3D-75E7-62D5-932A9BBA0F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43846-207D-3289-3BAB-F5C54CA25E53}"/>
              </a:ext>
            </a:extLst>
          </p:cNvPr>
          <p:cNvSpPr>
            <a:spLocks noGrp="1"/>
          </p:cNvSpPr>
          <p:nvPr>
            <p:ph idx="1"/>
          </p:nvPr>
        </p:nvSpPr>
        <p:spPr>
          <a:xfrm>
            <a:off x="247393" y="394319"/>
            <a:ext cx="11622553" cy="6274728"/>
          </a:xfrm>
        </p:spPr>
        <p:txBody>
          <a:bodyPr>
            <a:noAutofit/>
          </a:bodyPr>
          <a:lstStyle/>
          <a:p>
            <a:pPr marL="0" lvl="0" indent="0">
              <a:buNone/>
            </a:pPr>
            <a:r>
              <a:rPr lang="en-US" sz="3600" b="1" dirty="0"/>
              <a:t>3. Fire: (cont.)</a:t>
            </a:r>
            <a:endParaRPr lang="en-US" sz="3600" dirty="0"/>
          </a:p>
          <a:p>
            <a:pPr lvl="1"/>
            <a:r>
              <a:rPr lang="en-US" sz="3600" dirty="0"/>
              <a:t>We must always remember that fire can also have its good, bad, and ugly.  The same fire that heats our homes, cooks our food, and can give a feeling of comfort, is the same fire that can destroy our homes, our property, and possibly cause the death of many.  We must learn to use it properly and safely. </a:t>
            </a:r>
          </a:p>
          <a:p>
            <a:pPr lvl="0"/>
            <a:endParaRPr lang="en-US" sz="1800" dirty="0"/>
          </a:p>
        </p:txBody>
      </p:sp>
      <p:pic>
        <p:nvPicPr>
          <p:cNvPr id="5122" name="Picture 2" descr="200+ Free Heating Clipart Images">
            <a:extLst>
              <a:ext uri="{FF2B5EF4-FFF2-40B4-BE49-F238E27FC236}">
                <a16:creationId xmlns:a16="http://schemas.microsoft.com/office/drawing/2014/main" id="{66B19B66-293C-413B-C964-1001882FB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690" y="4486813"/>
            <a:ext cx="1995577" cy="187085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ooking PNG, Vector, PSD, and Clipart With Transparent ...">
            <a:extLst>
              <a:ext uri="{FF2B5EF4-FFF2-40B4-BE49-F238E27FC236}">
                <a16:creationId xmlns:a16="http://schemas.microsoft.com/office/drawing/2014/main" id="{013EC0E8-B339-6F36-01C6-686696C91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275" y="4363168"/>
            <a:ext cx="2595760" cy="183814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urning House Vector Art, Icons, and Graphics for Free Download">
            <a:extLst>
              <a:ext uri="{FF2B5EF4-FFF2-40B4-BE49-F238E27FC236}">
                <a16:creationId xmlns:a16="http://schemas.microsoft.com/office/drawing/2014/main" id="{04802C74-9EBC-8432-AB5F-F2516899C9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3366" y="3905700"/>
            <a:ext cx="5041241" cy="276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023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85C28-362B-7B59-FD21-2EAD67D64E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293F5-19F7-E655-6575-7F11B413513B}"/>
              </a:ext>
            </a:extLst>
          </p:cNvPr>
          <p:cNvSpPr>
            <a:spLocks noGrp="1"/>
          </p:cNvSpPr>
          <p:nvPr>
            <p:ph idx="1"/>
          </p:nvPr>
        </p:nvSpPr>
        <p:spPr>
          <a:xfrm>
            <a:off x="247394" y="394319"/>
            <a:ext cx="7257588" cy="6006481"/>
          </a:xfrm>
        </p:spPr>
        <p:txBody>
          <a:bodyPr>
            <a:noAutofit/>
          </a:bodyPr>
          <a:lstStyle/>
          <a:p>
            <a:pPr marL="0" lvl="0" indent="0">
              <a:buNone/>
            </a:pPr>
            <a:r>
              <a:rPr lang="en-US" sz="3600" b="1" dirty="0"/>
              <a:t>4. Artificial Intelligence</a:t>
            </a:r>
            <a:endParaRPr lang="en-US" sz="3600" dirty="0"/>
          </a:p>
          <a:p>
            <a:pPr lvl="2"/>
            <a:r>
              <a:rPr lang="en-US" sz="3600" dirty="0"/>
              <a:t>Artificial Intelligence is the subject for today’s presentation.  It is new to all of us. Whether we realize it or not, it is used every day of our lives.  It, like fire or the internet, can be good, bad or ugly.  </a:t>
            </a:r>
          </a:p>
          <a:p>
            <a:pPr lvl="0"/>
            <a:endParaRPr lang="en-US" sz="1800" dirty="0"/>
          </a:p>
        </p:txBody>
      </p:sp>
      <p:pic>
        <p:nvPicPr>
          <p:cNvPr id="6146" name="Picture 2" descr="Ai clipart Images - Free Download on Freepik">
            <a:extLst>
              <a:ext uri="{FF2B5EF4-FFF2-40B4-BE49-F238E27FC236}">
                <a16:creationId xmlns:a16="http://schemas.microsoft.com/office/drawing/2014/main" id="{605E122E-F76C-F500-002B-25632D3CA0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9049" y="811191"/>
            <a:ext cx="3416060" cy="5765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07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80B09-5314-634D-41FF-84FE275D02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E0836F-5E4B-1548-C1E3-A8F1430F104B}"/>
              </a:ext>
            </a:extLst>
          </p:cNvPr>
          <p:cNvSpPr>
            <a:spLocks noGrp="1"/>
          </p:cNvSpPr>
          <p:nvPr>
            <p:ph idx="1"/>
          </p:nvPr>
        </p:nvSpPr>
        <p:spPr>
          <a:xfrm>
            <a:off x="247393" y="394319"/>
            <a:ext cx="11697213" cy="6006481"/>
          </a:xfrm>
        </p:spPr>
        <p:txBody>
          <a:bodyPr>
            <a:noAutofit/>
          </a:bodyPr>
          <a:lstStyle/>
          <a:p>
            <a:pPr marL="0" indent="0">
              <a:buNone/>
            </a:pPr>
            <a:r>
              <a:rPr lang="en-US" sz="3600" b="1" dirty="0"/>
              <a:t>What is Artificial Intelligence (AI)?</a:t>
            </a:r>
            <a:endParaRPr lang="en-US" sz="3600" dirty="0"/>
          </a:p>
          <a:p>
            <a:r>
              <a:rPr lang="en-US" sz="3600" dirty="0"/>
              <a:t>AI, or artificial intelligence, is a field of computer science focused on creating systems that can perform tasks that typically require human intelligence, such as learning, reasoning, problem-solving, and decision-making. </a:t>
            </a:r>
          </a:p>
          <a:p>
            <a:r>
              <a:rPr lang="en-US" sz="3600" dirty="0"/>
              <a:t>AI systems work by analyzing large datasets to recognize patterns and make predictions, allowing them to adapt to new inputs and improve their performance over time without being explicitly programmed for every task. </a:t>
            </a:r>
          </a:p>
          <a:p>
            <a:pPr lvl="0"/>
            <a:endParaRPr lang="en-US" sz="1800" dirty="0"/>
          </a:p>
        </p:txBody>
      </p:sp>
      <p:pic>
        <p:nvPicPr>
          <p:cNvPr id="2" name="Picture 1">
            <a:extLst>
              <a:ext uri="{FF2B5EF4-FFF2-40B4-BE49-F238E27FC236}">
                <a16:creationId xmlns:a16="http://schemas.microsoft.com/office/drawing/2014/main" id="{618B209D-4838-57E2-1769-F3F8FF13F268}"/>
              </a:ext>
            </a:extLst>
          </p:cNvPr>
          <p:cNvPicPr>
            <a:picLocks noChangeAspect="1"/>
          </p:cNvPicPr>
          <p:nvPr/>
        </p:nvPicPr>
        <p:blipFill>
          <a:blip r:embed="rId2"/>
          <a:stretch>
            <a:fillRect/>
          </a:stretch>
        </p:blipFill>
        <p:spPr>
          <a:xfrm>
            <a:off x="1028301" y="5321670"/>
            <a:ext cx="1005927" cy="536494"/>
          </a:xfrm>
          <a:prstGeom prst="rect">
            <a:avLst/>
          </a:prstGeom>
        </p:spPr>
      </p:pic>
    </p:spTree>
    <p:extLst>
      <p:ext uri="{BB962C8B-B14F-4D97-AF65-F5344CB8AC3E}">
        <p14:creationId xmlns:p14="http://schemas.microsoft.com/office/powerpoint/2010/main" val="272191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A9401-A14B-31B6-0A1A-7DDC944C1D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FDDB58-0B1E-D5A3-F030-40A8D8413B24}"/>
              </a:ext>
            </a:extLst>
          </p:cNvPr>
          <p:cNvSpPr>
            <a:spLocks noGrp="1"/>
          </p:cNvSpPr>
          <p:nvPr>
            <p:ph idx="1"/>
          </p:nvPr>
        </p:nvSpPr>
        <p:spPr>
          <a:xfrm>
            <a:off x="247393" y="394319"/>
            <a:ext cx="7447369" cy="6006481"/>
          </a:xfrm>
        </p:spPr>
        <p:txBody>
          <a:bodyPr>
            <a:noAutofit/>
          </a:bodyPr>
          <a:lstStyle/>
          <a:p>
            <a:pPr marL="0" indent="0">
              <a:buNone/>
            </a:pPr>
            <a:r>
              <a:rPr lang="en-US" sz="3600" b="1" dirty="0"/>
              <a:t>What is Artificial Intelligence (AI)?     (cont.)</a:t>
            </a:r>
            <a:endParaRPr lang="en-US" sz="3600" dirty="0"/>
          </a:p>
          <a:p>
            <a:r>
              <a:rPr lang="en-US" sz="3600" dirty="0"/>
              <a:t>Artificial intelligence (AI) is technology that enables computers and machines to simulate human learning, comprehension, problem solving, decision making, creativity and autonomy.  </a:t>
            </a:r>
          </a:p>
          <a:p>
            <a:pPr lvl="0"/>
            <a:endParaRPr lang="en-US" sz="1800" dirty="0"/>
          </a:p>
        </p:txBody>
      </p:sp>
      <p:pic>
        <p:nvPicPr>
          <p:cNvPr id="7170" name="Picture 2" descr="Thinking brain Images - Free Download on Freepik">
            <a:extLst>
              <a:ext uri="{FF2B5EF4-FFF2-40B4-BE49-F238E27FC236}">
                <a16:creationId xmlns:a16="http://schemas.microsoft.com/office/drawing/2014/main" id="{7FABD787-4559-746B-66BB-8252CD977B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4762" y="1240406"/>
            <a:ext cx="4249845" cy="353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422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936C4-A0E6-80E3-B043-BD4531F367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FD024D-7B95-96E8-C883-34466ADBB5B9}"/>
              </a:ext>
            </a:extLst>
          </p:cNvPr>
          <p:cNvSpPr>
            <a:spLocks noGrp="1"/>
          </p:cNvSpPr>
          <p:nvPr>
            <p:ph idx="1"/>
          </p:nvPr>
        </p:nvSpPr>
        <p:spPr>
          <a:xfrm>
            <a:off x="247394" y="425759"/>
            <a:ext cx="9442038" cy="6006481"/>
          </a:xfrm>
        </p:spPr>
        <p:txBody>
          <a:bodyPr>
            <a:noAutofit/>
          </a:bodyPr>
          <a:lstStyle/>
          <a:p>
            <a:pPr marL="0" indent="0">
              <a:buNone/>
            </a:pPr>
            <a:r>
              <a:rPr lang="en-US" sz="3600" b="1" dirty="0"/>
              <a:t>What exactly does AI do?</a:t>
            </a:r>
            <a:endParaRPr lang="en-US" sz="3600" dirty="0"/>
          </a:p>
          <a:p>
            <a:r>
              <a:rPr lang="en-US" sz="3600" dirty="0"/>
              <a:t>AI enables machines to perform tasks that typically require human intelligence, such as learning, problem-solving, and decision-making, by processing vast amounts of data. It does this through a variety of methods, including recognizing patterns, understanding and responding to language, and generating creative content. </a:t>
            </a:r>
          </a:p>
          <a:p>
            <a:r>
              <a:rPr lang="en-US" sz="3600" dirty="0"/>
              <a:t>AI is used for everything from recommending products and translating languages to self-driving cars and medical diagnostics. </a:t>
            </a:r>
          </a:p>
          <a:p>
            <a:pPr lvl="0"/>
            <a:endParaRPr lang="en-US" sz="1800" dirty="0"/>
          </a:p>
        </p:txBody>
      </p:sp>
      <p:pic>
        <p:nvPicPr>
          <p:cNvPr id="2" name="Picture 1">
            <a:extLst>
              <a:ext uri="{FF2B5EF4-FFF2-40B4-BE49-F238E27FC236}">
                <a16:creationId xmlns:a16="http://schemas.microsoft.com/office/drawing/2014/main" id="{DA152F8A-D905-A93A-FF3B-62348AC0D863}"/>
              </a:ext>
            </a:extLst>
          </p:cNvPr>
          <p:cNvPicPr>
            <a:picLocks noChangeAspect="1"/>
          </p:cNvPicPr>
          <p:nvPr/>
        </p:nvPicPr>
        <p:blipFill>
          <a:blip r:embed="rId2"/>
          <a:stretch>
            <a:fillRect/>
          </a:stretch>
        </p:blipFill>
        <p:spPr>
          <a:xfrm>
            <a:off x="8532885" y="6163993"/>
            <a:ext cx="1005927" cy="536494"/>
          </a:xfrm>
          <a:prstGeom prst="rect">
            <a:avLst/>
          </a:prstGeom>
        </p:spPr>
      </p:pic>
      <p:pic>
        <p:nvPicPr>
          <p:cNvPr id="8194" name="Picture 2" descr="Introduction to Problem Solving Skills | CCMIT">
            <a:extLst>
              <a:ext uri="{FF2B5EF4-FFF2-40B4-BE49-F238E27FC236}">
                <a16:creationId xmlns:a16="http://schemas.microsoft.com/office/drawing/2014/main" id="{8E56B3CB-6A99-9643-5458-1BD80DFAA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8288" y="1699272"/>
            <a:ext cx="2576318" cy="237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9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BF5DE-C52D-93F0-ABC2-E57ED1167E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B4F06-5571-DF55-4E6E-E0EF96C25C4A}"/>
              </a:ext>
            </a:extLst>
          </p:cNvPr>
          <p:cNvSpPr>
            <a:spLocks noGrp="1"/>
          </p:cNvSpPr>
          <p:nvPr>
            <p:ph idx="1"/>
          </p:nvPr>
        </p:nvSpPr>
        <p:spPr>
          <a:xfrm>
            <a:off x="247393" y="394319"/>
            <a:ext cx="11697213" cy="6006481"/>
          </a:xfrm>
        </p:spPr>
        <p:txBody>
          <a:bodyPr>
            <a:noAutofit/>
          </a:bodyPr>
          <a:lstStyle/>
          <a:p>
            <a:r>
              <a:rPr lang="en-US" sz="4000" dirty="0"/>
              <a:t>T</a:t>
            </a:r>
            <a:r>
              <a:rPr lang="en-US" sz="3600" dirty="0"/>
              <a:t>he four main types of AI are </a:t>
            </a:r>
            <a:r>
              <a:rPr lang="en-US" sz="3600" b="1" dirty="0"/>
              <a:t>Reactive Machines</a:t>
            </a:r>
            <a:r>
              <a:rPr lang="en-US" sz="3600" dirty="0"/>
              <a:t>, </a:t>
            </a:r>
            <a:r>
              <a:rPr lang="en-US" sz="3600" b="1" dirty="0"/>
              <a:t>Limited Memory</a:t>
            </a:r>
            <a:r>
              <a:rPr lang="en-US" sz="3600" dirty="0"/>
              <a:t>, </a:t>
            </a:r>
            <a:r>
              <a:rPr lang="en-US" sz="3600" b="1" dirty="0"/>
              <a:t>Theory of Mind</a:t>
            </a:r>
            <a:r>
              <a:rPr lang="en-US" sz="3600" dirty="0"/>
              <a:t>, and</a:t>
            </a:r>
            <a:r>
              <a:rPr lang="en-US" sz="3600" b="1" dirty="0"/>
              <a:t> Self-Awareness</a:t>
            </a:r>
            <a:r>
              <a:rPr lang="en-US" sz="3600" dirty="0"/>
              <a:t>. Reactive machines and limited memory AI currently exist, while theory of mind and self-aware AI are still theoretical concepts. </a:t>
            </a:r>
          </a:p>
          <a:p>
            <a:r>
              <a:rPr lang="en-US" sz="3600" dirty="0"/>
              <a:t>These types represent a range of complexities, from simple task-based systems to hypothetical future AIs with human-like consciousness.</a:t>
            </a:r>
          </a:p>
        </p:txBody>
      </p:sp>
      <p:pic>
        <p:nvPicPr>
          <p:cNvPr id="2" name="Picture 1">
            <a:extLst>
              <a:ext uri="{FF2B5EF4-FFF2-40B4-BE49-F238E27FC236}">
                <a16:creationId xmlns:a16="http://schemas.microsoft.com/office/drawing/2014/main" id="{ED0857F3-C50B-E6C0-91E2-44411449511E}"/>
              </a:ext>
            </a:extLst>
          </p:cNvPr>
          <p:cNvPicPr>
            <a:picLocks noChangeAspect="1"/>
          </p:cNvPicPr>
          <p:nvPr/>
        </p:nvPicPr>
        <p:blipFill>
          <a:blip r:embed="rId2"/>
          <a:stretch>
            <a:fillRect/>
          </a:stretch>
        </p:blipFill>
        <p:spPr>
          <a:xfrm>
            <a:off x="7525353" y="4182983"/>
            <a:ext cx="1005927" cy="536494"/>
          </a:xfrm>
          <a:prstGeom prst="rect">
            <a:avLst/>
          </a:prstGeom>
        </p:spPr>
      </p:pic>
    </p:spTree>
    <p:extLst>
      <p:ext uri="{BB962C8B-B14F-4D97-AF65-F5344CB8AC3E}">
        <p14:creationId xmlns:p14="http://schemas.microsoft.com/office/powerpoint/2010/main" val="206827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F7B0-B5B2-AB6D-9D47-6D568E869D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575CF2-7C4F-52EE-CD9D-CC1B0C24EA95}"/>
              </a:ext>
            </a:extLst>
          </p:cNvPr>
          <p:cNvSpPr>
            <a:spLocks noGrp="1"/>
          </p:cNvSpPr>
          <p:nvPr>
            <p:ph idx="1"/>
          </p:nvPr>
        </p:nvSpPr>
        <p:spPr>
          <a:xfrm>
            <a:off x="247393" y="394319"/>
            <a:ext cx="11697213" cy="6006481"/>
          </a:xfrm>
        </p:spPr>
        <p:txBody>
          <a:bodyPr>
            <a:noAutofit/>
          </a:bodyPr>
          <a:lstStyle/>
          <a:p>
            <a:pPr marL="0" indent="0">
              <a:buNone/>
            </a:pPr>
            <a:r>
              <a:rPr lang="en-US" sz="3600" b="1" dirty="0"/>
              <a:t>1. Reactive Machines</a:t>
            </a:r>
            <a:endParaRPr lang="en-US" sz="3600" dirty="0"/>
          </a:p>
          <a:p>
            <a:r>
              <a:rPr lang="en-US" sz="3600" b="1" dirty="0"/>
              <a:t>Description: </a:t>
            </a:r>
            <a:r>
              <a:rPr lang="en-US" sz="3600" dirty="0"/>
              <a:t>These are the most basic AI systems. They lack memory and cannot use past experiences to inform current decisions. </a:t>
            </a:r>
          </a:p>
          <a:p>
            <a:r>
              <a:rPr lang="en-US" sz="3600" b="1" dirty="0"/>
              <a:t>Function: </a:t>
            </a:r>
            <a:r>
              <a:rPr lang="en-US" sz="3600" dirty="0"/>
              <a:t>They perceive the world directly and act on what they see, performing specific tasks without any memory of past events. </a:t>
            </a:r>
          </a:p>
          <a:p>
            <a:r>
              <a:rPr lang="en-US" sz="3600" b="1" dirty="0"/>
              <a:t>Example: </a:t>
            </a:r>
            <a:r>
              <a:rPr lang="en-US" sz="3600" dirty="0"/>
              <a:t>IBM's Deep Blue, the chess-playing computer that beat Garry Kasparov, is a classic example. </a:t>
            </a:r>
          </a:p>
          <a:p>
            <a:pPr lvl="0"/>
            <a:endParaRPr lang="en-US" sz="1800" dirty="0"/>
          </a:p>
        </p:txBody>
      </p:sp>
      <p:pic>
        <p:nvPicPr>
          <p:cNvPr id="2" name="Picture 1">
            <a:extLst>
              <a:ext uri="{FF2B5EF4-FFF2-40B4-BE49-F238E27FC236}">
                <a16:creationId xmlns:a16="http://schemas.microsoft.com/office/drawing/2014/main" id="{B5E845AC-75F2-B2F8-4078-F4401BB596BC}"/>
              </a:ext>
            </a:extLst>
          </p:cNvPr>
          <p:cNvPicPr>
            <a:picLocks noChangeAspect="1"/>
          </p:cNvPicPr>
          <p:nvPr/>
        </p:nvPicPr>
        <p:blipFill>
          <a:blip r:embed="rId2"/>
          <a:stretch>
            <a:fillRect/>
          </a:stretch>
        </p:blipFill>
        <p:spPr>
          <a:xfrm>
            <a:off x="9233383" y="5373428"/>
            <a:ext cx="1005927" cy="536494"/>
          </a:xfrm>
          <a:prstGeom prst="rect">
            <a:avLst/>
          </a:prstGeom>
        </p:spPr>
      </p:pic>
    </p:spTree>
    <p:extLst>
      <p:ext uri="{BB962C8B-B14F-4D97-AF65-F5344CB8AC3E}">
        <p14:creationId xmlns:p14="http://schemas.microsoft.com/office/powerpoint/2010/main" val="30296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DAB87-5360-9FF9-7278-C740C2B8F8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00DD78-8269-A7C3-35F3-2EDE5B9AD88A}"/>
              </a:ext>
            </a:extLst>
          </p:cNvPr>
          <p:cNvSpPr>
            <a:spLocks noGrp="1"/>
          </p:cNvSpPr>
          <p:nvPr>
            <p:ph idx="1"/>
          </p:nvPr>
        </p:nvSpPr>
        <p:spPr>
          <a:xfrm>
            <a:off x="247393" y="394319"/>
            <a:ext cx="11697213" cy="6006481"/>
          </a:xfrm>
        </p:spPr>
        <p:txBody>
          <a:bodyPr>
            <a:noAutofit/>
          </a:bodyPr>
          <a:lstStyle/>
          <a:p>
            <a:pPr marL="0" indent="0">
              <a:buNone/>
            </a:pPr>
            <a:r>
              <a:rPr lang="en-US" sz="3600" b="1" dirty="0"/>
              <a:t>2. Limited Memory</a:t>
            </a:r>
            <a:endParaRPr lang="en-US" sz="3600" dirty="0"/>
          </a:p>
          <a:p>
            <a:r>
              <a:rPr lang="en-US" sz="3600" b="1" dirty="0"/>
              <a:t>Description:</a:t>
            </a:r>
            <a:r>
              <a:rPr lang="en-US" sz="3600" dirty="0"/>
              <a:t> This is the type of AI that is currently in widespread use. </a:t>
            </a:r>
          </a:p>
          <a:p>
            <a:r>
              <a:rPr lang="en-US" sz="3600" b="1" dirty="0"/>
              <a:t>Function:</a:t>
            </a:r>
            <a:r>
              <a:rPr lang="en-US" sz="3600" dirty="0"/>
              <a:t> These systems can look into the past by storing and using data from previous experiences to make better decisions. </a:t>
            </a:r>
          </a:p>
          <a:p>
            <a:r>
              <a:rPr lang="en-US" sz="3600" b="1" dirty="0"/>
              <a:t>Example:</a:t>
            </a:r>
            <a:r>
              <a:rPr lang="en-US" sz="3600" dirty="0"/>
              <a:t> Self-driving cars use limited memory to observe the speed and direction of other cars, which helps them navigate safely. </a:t>
            </a:r>
          </a:p>
        </p:txBody>
      </p:sp>
      <p:pic>
        <p:nvPicPr>
          <p:cNvPr id="2" name="Picture 1">
            <a:extLst>
              <a:ext uri="{FF2B5EF4-FFF2-40B4-BE49-F238E27FC236}">
                <a16:creationId xmlns:a16="http://schemas.microsoft.com/office/drawing/2014/main" id="{F2CE6D8B-0501-2490-371C-D3F8911ED8DA}"/>
              </a:ext>
            </a:extLst>
          </p:cNvPr>
          <p:cNvPicPr>
            <a:picLocks noChangeAspect="1"/>
          </p:cNvPicPr>
          <p:nvPr/>
        </p:nvPicPr>
        <p:blipFill>
          <a:blip r:embed="rId2"/>
          <a:stretch>
            <a:fillRect/>
          </a:stretch>
        </p:blipFill>
        <p:spPr>
          <a:xfrm>
            <a:off x="6534072" y="4833142"/>
            <a:ext cx="1005927" cy="536494"/>
          </a:xfrm>
          <a:prstGeom prst="rect">
            <a:avLst/>
          </a:prstGeom>
        </p:spPr>
      </p:pic>
    </p:spTree>
    <p:extLst>
      <p:ext uri="{BB962C8B-B14F-4D97-AF65-F5344CB8AC3E}">
        <p14:creationId xmlns:p14="http://schemas.microsoft.com/office/powerpoint/2010/main" val="283178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46EB9-B2B2-6AF0-A10C-9D29CC61E4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96A6E7-9EF8-91B8-DA13-D0221022F0E3}"/>
              </a:ext>
            </a:extLst>
          </p:cNvPr>
          <p:cNvSpPr>
            <a:spLocks noGrp="1"/>
          </p:cNvSpPr>
          <p:nvPr>
            <p:ph idx="1"/>
          </p:nvPr>
        </p:nvSpPr>
        <p:spPr>
          <a:xfrm>
            <a:off x="247393" y="394319"/>
            <a:ext cx="11697213" cy="6006481"/>
          </a:xfrm>
        </p:spPr>
        <p:txBody>
          <a:bodyPr>
            <a:noAutofit/>
          </a:bodyPr>
          <a:lstStyle/>
          <a:p>
            <a:pPr marL="0" indent="0">
              <a:buNone/>
            </a:pPr>
            <a:r>
              <a:rPr lang="en-US" sz="3600" b="1" dirty="0"/>
              <a:t>3. Theory of Mind</a:t>
            </a:r>
            <a:endParaRPr lang="en-US" sz="3600" dirty="0"/>
          </a:p>
          <a:p>
            <a:r>
              <a:rPr lang="en-US" sz="3600" b="1" dirty="0"/>
              <a:t>Description:</a:t>
            </a:r>
            <a:r>
              <a:rPr lang="en-US" sz="3600" dirty="0"/>
              <a:t> This is a more advanced and theoretical type of AI. </a:t>
            </a:r>
          </a:p>
          <a:p>
            <a:r>
              <a:rPr lang="en-US" sz="3600" b="1" dirty="0"/>
              <a:t>Function:</a:t>
            </a:r>
            <a:r>
              <a:rPr lang="en-US" sz="3600" dirty="0"/>
              <a:t> It is not yet a reality, but the goal is to create AI that can understand emotions, intentions, beliefs, and thoughts, both its own and those of others. </a:t>
            </a:r>
          </a:p>
          <a:p>
            <a:r>
              <a:rPr lang="en-US" sz="3600" b="1" dirty="0"/>
              <a:t>Example:</a:t>
            </a:r>
            <a:r>
              <a:rPr lang="en-US" sz="3600" dirty="0"/>
              <a:t> A hypothetical AI of this type would be able to interact with humans in a more human-like way by grasping their mental states. </a:t>
            </a:r>
          </a:p>
          <a:p>
            <a:pPr lvl="0"/>
            <a:endParaRPr lang="en-US" sz="1800" dirty="0"/>
          </a:p>
        </p:txBody>
      </p:sp>
      <p:pic>
        <p:nvPicPr>
          <p:cNvPr id="2" name="Picture 1">
            <a:extLst>
              <a:ext uri="{FF2B5EF4-FFF2-40B4-BE49-F238E27FC236}">
                <a16:creationId xmlns:a16="http://schemas.microsoft.com/office/drawing/2014/main" id="{407CAD43-7C85-DD10-799A-81D7899D0556}"/>
              </a:ext>
            </a:extLst>
          </p:cNvPr>
          <p:cNvPicPr>
            <a:picLocks noChangeAspect="1"/>
          </p:cNvPicPr>
          <p:nvPr/>
        </p:nvPicPr>
        <p:blipFill>
          <a:blip r:embed="rId2"/>
          <a:stretch>
            <a:fillRect/>
          </a:stretch>
        </p:blipFill>
        <p:spPr>
          <a:xfrm>
            <a:off x="6518030" y="4945437"/>
            <a:ext cx="1005927" cy="536494"/>
          </a:xfrm>
          <a:prstGeom prst="rect">
            <a:avLst/>
          </a:prstGeom>
        </p:spPr>
      </p:pic>
    </p:spTree>
    <p:extLst>
      <p:ext uri="{BB962C8B-B14F-4D97-AF65-F5344CB8AC3E}">
        <p14:creationId xmlns:p14="http://schemas.microsoft.com/office/powerpoint/2010/main" val="196117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1E075-068D-22D2-BBFF-C6479FE759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65F5A-2DE3-EEAF-0BD7-EEA0720D1CAC}"/>
              </a:ext>
            </a:extLst>
          </p:cNvPr>
          <p:cNvSpPr>
            <a:spLocks noGrp="1"/>
          </p:cNvSpPr>
          <p:nvPr>
            <p:ph idx="1"/>
          </p:nvPr>
        </p:nvSpPr>
        <p:spPr>
          <a:xfrm>
            <a:off x="247393" y="394319"/>
            <a:ext cx="11697213" cy="6006481"/>
          </a:xfrm>
        </p:spPr>
        <p:txBody>
          <a:bodyPr>
            <a:noAutofit/>
          </a:bodyPr>
          <a:lstStyle/>
          <a:p>
            <a:pPr marL="0" indent="0">
              <a:buNone/>
            </a:pPr>
            <a:r>
              <a:rPr lang="en-US" sz="3600" b="1" dirty="0"/>
              <a:t>4. Self-Aware</a:t>
            </a:r>
            <a:endParaRPr lang="en-US" sz="3600" dirty="0"/>
          </a:p>
          <a:p>
            <a:r>
              <a:rPr lang="en-US" sz="3600" b="1" dirty="0"/>
              <a:t>Description: </a:t>
            </a:r>
            <a:r>
              <a:rPr lang="en-US" sz="3600" dirty="0"/>
              <a:t>This is the most advanced and hypothetical type of AI, which does not yet exist. </a:t>
            </a:r>
          </a:p>
          <a:p>
            <a:r>
              <a:rPr lang="en-US" sz="3600" b="1" dirty="0"/>
              <a:t>Function: </a:t>
            </a:r>
            <a:r>
              <a:rPr lang="en-US" sz="3600" dirty="0"/>
              <a:t>Such an AI would have its own consciousness, self-awareness, and sentience, similar to humans. </a:t>
            </a:r>
          </a:p>
          <a:p>
            <a:r>
              <a:rPr lang="en-US" sz="3600" b="1" dirty="0"/>
              <a:t>Example: </a:t>
            </a:r>
            <a:r>
              <a:rPr lang="en-US" sz="3600" dirty="0"/>
              <a:t>This is the AI seen in science fiction, where machines possess a consciousness and a sense of self. </a:t>
            </a:r>
          </a:p>
          <a:p>
            <a:pPr lvl="0"/>
            <a:endParaRPr lang="en-US" sz="1800" dirty="0"/>
          </a:p>
        </p:txBody>
      </p:sp>
      <p:pic>
        <p:nvPicPr>
          <p:cNvPr id="2" name="Picture 1">
            <a:extLst>
              <a:ext uri="{FF2B5EF4-FFF2-40B4-BE49-F238E27FC236}">
                <a16:creationId xmlns:a16="http://schemas.microsoft.com/office/drawing/2014/main" id="{F5CFA3E0-BA07-0765-E5BD-308B33646F12}"/>
              </a:ext>
            </a:extLst>
          </p:cNvPr>
          <p:cNvPicPr>
            <a:picLocks noChangeAspect="1"/>
          </p:cNvPicPr>
          <p:nvPr/>
        </p:nvPicPr>
        <p:blipFill>
          <a:blip r:embed="rId2"/>
          <a:stretch>
            <a:fillRect/>
          </a:stretch>
        </p:blipFill>
        <p:spPr>
          <a:xfrm>
            <a:off x="2635840" y="4656680"/>
            <a:ext cx="1005927" cy="536494"/>
          </a:xfrm>
          <a:prstGeom prst="rect">
            <a:avLst/>
          </a:prstGeom>
        </p:spPr>
      </p:pic>
    </p:spTree>
    <p:extLst>
      <p:ext uri="{BB962C8B-B14F-4D97-AF65-F5344CB8AC3E}">
        <p14:creationId xmlns:p14="http://schemas.microsoft.com/office/powerpoint/2010/main" val="233203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43F9B-0A3B-AE97-D609-B4DFBCF14C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9F4817-BAA7-E06B-28AD-8A1AF4D95DA9}"/>
              </a:ext>
            </a:extLst>
          </p:cNvPr>
          <p:cNvSpPr>
            <a:spLocks noGrp="1"/>
          </p:cNvSpPr>
          <p:nvPr>
            <p:ph idx="1"/>
          </p:nvPr>
        </p:nvSpPr>
        <p:spPr>
          <a:xfrm>
            <a:off x="247393" y="394319"/>
            <a:ext cx="11697213" cy="6006481"/>
          </a:xfrm>
        </p:spPr>
        <p:txBody>
          <a:bodyPr>
            <a:noAutofit/>
          </a:bodyPr>
          <a:lstStyle/>
          <a:p>
            <a:pPr marL="0" indent="0">
              <a:buNone/>
            </a:pPr>
            <a:r>
              <a:rPr lang="en-US" sz="3600" b="1" dirty="0"/>
              <a:t>Who invented AI?</a:t>
            </a:r>
            <a:endParaRPr lang="en-US" sz="3600" dirty="0"/>
          </a:p>
          <a:p>
            <a:r>
              <a:rPr lang="en-US" sz="3600" b="1" dirty="0"/>
              <a:t>No single person invented AI; it was developed through the work of many pioneers. </a:t>
            </a:r>
            <a:r>
              <a:rPr lang="en-US" sz="3600" dirty="0"/>
              <a:t>However, John McCarthy is often called the "father of AI" because he coined the term "artificial intelligence" in 1955 and organized the pivotal 1956 Dartmouth conference that formally established AI as a field.</a:t>
            </a:r>
          </a:p>
          <a:p>
            <a:r>
              <a:rPr lang="en-US" sz="3600" dirty="0"/>
              <a:t> Other key early figures include Alan Turing, who laid the theoretical groundwork, and Marvin Minsky, Allen Newell, and Herbert A. Simon, who collaborated on early AI concepts and programs.  </a:t>
            </a:r>
          </a:p>
          <a:p>
            <a:pPr lvl="0"/>
            <a:endParaRPr lang="en-US" sz="1800" dirty="0"/>
          </a:p>
        </p:txBody>
      </p:sp>
      <p:pic>
        <p:nvPicPr>
          <p:cNvPr id="2" name="Picture 1">
            <a:extLst>
              <a:ext uri="{FF2B5EF4-FFF2-40B4-BE49-F238E27FC236}">
                <a16:creationId xmlns:a16="http://schemas.microsoft.com/office/drawing/2014/main" id="{C1197BC8-FDF5-7CC4-C3EF-9A7966145BBF}"/>
              </a:ext>
            </a:extLst>
          </p:cNvPr>
          <p:cNvPicPr>
            <a:picLocks noChangeAspect="1"/>
          </p:cNvPicPr>
          <p:nvPr/>
        </p:nvPicPr>
        <p:blipFill>
          <a:blip r:embed="rId2"/>
          <a:stretch>
            <a:fillRect/>
          </a:stretch>
        </p:blipFill>
        <p:spPr>
          <a:xfrm>
            <a:off x="6373651" y="5667332"/>
            <a:ext cx="1005927" cy="536494"/>
          </a:xfrm>
          <a:prstGeom prst="rect">
            <a:avLst/>
          </a:prstGeom>
        </p:spPr>
      </p:pic>
    </p:spTree>
    <p:extLst>
      <p:ext uri="{BB962C8B-B14F-4D97-AF65-F5344CB8AC3E}">
        <p14:creationId xmlns:p14="http://schemas.microsoft.com/office/powerpoint/2010/main" val="399519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124C7-2176-D556-1AEC-74B42ED2DD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89C22-107D-6BD1-9D62-E6AFF8D8B93F}"/>
              </a:ext>
            </a:extLst>
          </p:cNvPr>
          <p:cNvSpPr>
            <a:spLocks noGrp="1"/>
          </p:cNvSpPr>
          <p:nvPr>
            <p:ph idx="1"/>
          </p:nvPr>
        </p:nvSpPr>
        <p:spPr>
          <a:xfrm>
            <a:off x="247393" y="394319"/>
            <a:ext cx="7035723" cy="6006481"/>
          </a:xfrm>
        </p:spPr>
        <p:txBody>
          <a:bodyPr>
            <a:noAutofit/>
          </a:bodyPr>
          <a:lstStyle/>
          <a:p>
            <a:pPr marL="0" indent="0">
              <a:buNone/>
            </a:pPr>
            <a:r>
              <a:rPr lang="en-US" sz="3600" b="1" dirty="0"/>
              <a:t>Is AI good or bad?</a:t>
            </a:r>
            <a:endParaRPr lang="en-US" sz="3600" dirty="0"/>
          </a:p>
          <a:p>
            <a:r>
              <a:rPr lang="en-US" sz="3600" dirty="0"/>
              <a:t>Artificial intelligence provides numerous benefits such as reducing human errors, time saving capabilities, digital assistance, and unbiased decisions. However, the disadvantages include emotional intelligence, encouraging human laziness, and possible job displacement.</a:t>
            </a:r>
          </a:p>
          <a:p>
            <a:pPr lvl="0"/>
            <a:endParaRPr lang="en-US" sz="1800" dirty="0"/>
          </a:p>
        </p:txBody>
      </p:sp>
      <p:pic>
        <p:nvPicPr>
          <p:cNvPr id="9218" name="Picture 2" descr="Free Colorful Question Mark Clipart Template to Edit Online">
            <a:extLst>
              <a:ext uri="{FF2B5EF4-FFF2-40B4-BE49-F238E27FC236}">
                <a16:creationId xmlns:a16="http://schemas.microsoft.com/office/drawing/2014/main" id="{5544B107-00C6-1A16-4F49-ACC4E99FAA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8716" y="1280001"/>
            <a:ext cx="4543284" cy="4543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639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F208-4289-BAC9-58C4-763D1845B1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423C03-61F9-8B29-CD8C-AE7DC38B352E}"/>
              </a:ext>
            </a:extLst>
          </p:cNvPr>
          <p:cNvSpPr>
            <a:spLocks noGrp="1"/>
          </p:cNvSpPr>
          <p:nvPr>
            <p:ph idx="1"/>
          </p:nvPr>
        </p:nvSpPr>
        <p:spPr>
          <a:xfrm>
            <a:off x="247394" y="394319"/>
            <a:ext cx="8720144" cy="6006481"/>
          </a:xfrm>
        </p:spPr>
        <p:txBody>
          <a:bodyPr>
            <a:noAutofit/>
          </a:bodyPr>
          <a:lstStyle/>
          <a:p>
            <a:pPr marL="0" indent="0">
              <a:buNone/>
            </a:pPr>
            <a:r>
              <a:rPr lang="en-US" sz="3600" b="1" dirty="0"/>
              <a:t>Which country is no. 1 in AI?</a:t>
            </a:r>
            <a:endParaRPr lang="en-US" sz="3600" dirty="0"/>
          </a:p>
          <a:p>
            <a:r>
              <a:rPr lang="en-US" sz="3600" dirty="0"/>
              <a:t>The United States</a:t>
            </a:r>
          </a:p>
          <a:p>
            <a:r>
              <a:rPr lang="en-US" sz="3600" dirty="0"/>
              <a:t>While China leads the world with 230 AI clusters, the United States leads with 50% of global compute power for AI, according to a new report on global AI superpowers by TRG Datacenters. In second and third place for AI compute, perhaps less obvious candidates: the United Arab Emirates and Saudi Arabia. (Sep 11, 2025)</a:t>
            </a:r>
          </a:p>
          <a:p>
            <a:pPr lvl="0"/>
            <a:endParaRPr lang="en-US" sz="1800" dirty="0"/>
          </a:p>
        </p:txBody>
      </p:sp>
      <p:pic>
        <p:nvPicPr>
          <p:cNvPr id="10242" name="Picture 2" descr="United States Map Clip Art Image - ClipSafari">
            <a:extLst>
              <a:ext uri="{FF2B5EF4-FFF2-40B4-BE49-F238E27FC236}">
                <a16:creationId xmlns:a16="http://schemas.microsoft.com/office/drawing/2014/main" id="{423C4E7D-6E0C-9736-E81D-B4548B5C0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3486" y="394319"/>
            <a:ext cx="3191120" cy="261091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hina flag clipart - Country flags">
            <a:extLst>
              <a:ext uri="{FF2B5EF4-FFF2-40B4-BE49-F238E27FC236}">
                <a16:creationId xmlns:a16="http://schemas.microsoft.com/office/drawing/2014/main" id="{9C5F6B39-21D0-217D-BABD-5A5F428441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3921" y="3784587"/>
            <a:ext cx="22098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51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58B98-AB38-623F-9E68-57E2173B47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328728-0AAD-573E-8960-30358976D1A9}"/>
              </a:ext>
            </a:extLst>
          </p:cNvPr>
          <p:cNvSpPr>
            <a:spLocks noGrp="1"/>
          </p:cNvSpPr>
          <p:nvPr>
            <p:ph idx="1"/>
          </p:nvPr>
        </p:nvSpPr>
        <p:spPr>
          <a:xfrm>
            <a:off x="247393" y="394319"/>
            <a:ext cx="11697213" cy="6006481"/>
          </a:xfrm>
        </p:spPr>
        <p:txBody>
          <a:bodyPr>
            <a:noAutofit/>
          </a:bodyPr>
          <a:lstStyle/>
          <a:p>
            <a:pPr marL="0" indent="0">
              <a:buNone/>
            </a:pPr>
            <a:r>
              <a:rPr lang="en-US" sz="3600" b="1" dirty="0"/>
              <a:t>Where does AI get its information from?</a:t>
            </a:r>
            <a:endParaRPr lang="en-US" sz="3600" dirty="0"/>
          </a:p>
          <a:p>
            <a:r>
              <a:rPr lang="en-US" sz="3600" dirty="0"/>
              <a:t>AI gets its information from massive datasets scraped from the internet, including public websites, books, and articles, as well as private data like customer information and specialized archives. </a:t>
            </a:r>
          </a:p>
          <a:p>
            <a:r>
              <a:rPr lang="en-US" sz="3600" dirty="0"/>
              <a:t>Common public sources include sources like Wikipedia, Reddit, and Common Crawl, while private data can come from companies' internal records or third-party vendors. </a:t>
            </a:r>
          </a:p>
          <a:p>
            <a:r>
              <a:rPr lang="en-US" sz="3600" dirty="0"/>
              <a:t>This data is cleaned, structured, and used to train algorithms that identify patterns to make predictions and generate outputs. </a:t>
            </a:r>
          </a:p>
          <a:p>
            <a:pPr lvl="0"/>
            <a:endParaRPr lang="en-US" sz="1800" dirty="0"/>
          </a:p>
        </p:txBody>
      </p:sp>
    </p:spTree>
    <p:extLst>
      <p:ext uri="{BB962C8B-B14F-4D97-AF65-F5344CB8AC3E}">
        <p14:creationId xmlns:p14="http://schemas.microsoft.com/office/powerpoint/2010/main" val="381164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091BA-B512-ADCE-D592-CF3939D883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506DAE-8382-588D-494E-8B649411D816}"/>
              </a:ext>
            </a:extLst>
          </p:cNvPr>
          <p:cNvSpPr>
            <a:spLocks noGrp="1"/>
          </p:cNvSpPr>
          <p:nvPr>
            <p:ph idx="1"/>
          </p:nvPr>
        </p:nvSpPr>
        <p:spPr>
          <a:xfrm>
            <a:off x="247393" y="394319"/>
            <a:ext cx="11697213" cy="6006481"/>
          </a:xfrm>
        </p:spPr>
        <p:txBody>
          <a:bodyPr>
            <a:noAutofit/>
          </a:bodyPr>
          <a:lstStyle/>
          <a:p>
            <a:pPr marL="0" indent="0">
              <a:buNone/>
            </a:pPr>
            <a:r>
              <a:rPr lang="en-US" sz="3600" b="1" dirty="0"/>
              <a:t>Who is the owner of AI?</a:t>
            </a:r>
            <a:endParaRPr lang="en-US" sz="3600" dirty="0"/>
          </a:p>
          <a:p>
            <a:r>
              <a:rPr lang="en-US" sz="3600" dirty="0"/>
              <a:t>No single entity "owns" AI, as it's a conceptual framework with ownership varying between the technology's developer, the user, and the organization implementing it. Major tech companies like Microsoft have significant ownership stakes in specific AI companies, such as OpenAI, but these arrangements are complex and may not extend to all AI development or products. </a:t>
            </a:r>
          </a:p>
          <a:p>
            <a:r>
              <a:rPr lang="en-US" sz="3600" dirty="0"/>
              <a:t>Ultimately, ownership of the AI models themselves resides with the developing organizations, while the output generated by the AI can belong to the human user or be subject to intellectual property laws. </a:t>
            </a:r>
          </a:p>
          <a:p>
            <a:pPr lvl="0"/>
            <a:endParaRPr lang="en-US" sz="1800" dirty="0"/>
          </a:p>
        </p:txBody>
      </p:sp>
    </p:spTree>
    <p:extLst>
      <p:ext uri="{BB962C8B-B14F-4D97-AF65-F5344CB8AC3E}">
        <p14:creationId xmlns:p14="http://schemas.microsoft.com/office/powerpoint/2010/main" val="363366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44045-0651-E41F-DDD3-2D5F28E457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08210E-C751-3259-4EF5-62C8EE7894EE}"/>
              </a:ext>
            </a:extLst>
          </p:cNvPr>
          <p:cNvSpPr>
            <a:spLocks noGrp="1"/>
          </p:cNvSpPr>
          <p:nvPr>
            <p:ph idx="1"/>
          </p:nvPr>
        </p:nvSpPr>
        <p:spPr>
          <a:xfrm>
            <a:off x="558504" y="0"/>
            <a:ext cx="11367091" cy="6006481"/>
          </a:xfrm>
        </p:spPr>
        <p:txBody>
          <a:bodyPr>
            <a:noAutofit/>
          </a:bodyPr>
          <a:lstStyle/>
          <a:p>
            <a:pPr marL="0" indent="0">
              <a:buNone/>
            </a:pPr>
            <a:r>
              <a:rPr lang="en-US" sz="3600" b="1" dirty="0"/>
              <a:t>What does the Bible say about artificial intelligence?</a:t>
            </a:r>
            <a:endParaRPr lang="en-US" sz="3600" dirty="0"/>
          </a:p>
          <a:p>
            <a:r>
              <a:rPr lang="en-US" sz="3600" dirty="0"/>
              <a:t>The Bible does not directly mention artificial intelligence (AI), as it was written long before the concept existed. </a:t>
            </a:r>
          </a:p>
          <a:p>
            <a:r>
              <a:rPr lang="en-US" sz="3600" b="1" dirty="0"/>
              <a:t>However, biblical principles can be applied to it, suggesting that humans, created in God's image, should use their God-given creativity to develop AI as a tool for good, while exercising wisdom and discernment. </a:t>
            </a:r>
          </a:p>
          <a:p>
            <a:r>
              <a:rPr lang="en-US" sz="3600" dirty="0"/>
              <a:t>Key principles include maintaining human dignity, recognizing that AI lacks a soul or true wisdom, and not placing ultimate trust in technology over God. </a:t>
            </a:r>
          </a:p>
          <a:p>
            <a:pPr lvl="0"/>
            <a:endParaRPr lang="en-US" sz="1800" dirty="0"/>
          </a:p>
        </p:txBody>
      </p:sp>
      <p:pic>
        <p:nvPicPr>
          <p:cNvPr id="11266" name="Picture 2" descr="Bible Clipart Images | Free Download | PNG Transparent ...">
            <a:extLst>
              <a:ext uri="{FF2B5EF4-FFF2-40B4-BE49-F238E27FC236}">
                <a16:creationId xmlns:a16="http://schemas.microsoft.com/office/drawing/2014/main" id="{F52BFF69-7387-6197-5A49-0CBE2C01B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9048" y="974362"/>
            <a:ext cx="1526547" cy="132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55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2DB3A-3F24-D46A-34A9-BAE9E6659C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125F39-BF04-8790-82B3-356CF5C5454E}"/>
              </a:ext>
            </a:extLst>
          </p:cNvPr>
          <p:cNvSpPr>
            <a:spLocks noGrp="1"/>
          </p:cNvSpPr>
          <p:nvPr>
            <p:ph idx="1"/>
          </p:nvPr>
        </p:nvSpPr>
        <p:spPr>
          <a:xfrm>
            <a:off x="488023" y="394319"/>
            <a:ext cx="9859133" cy="6006481"/>
          </a:xfrm>
        </p:spPr>
        <p:txBody>
          <a:bodyPr>
            <a:noAutofit/>
          </a:bodyPr>
          <a:lstStyle/>
          <a:p>
            <a:pPr marL="0" indent="0">
              <a:buNone/>
            </a:pPr>
            <a:r>
              <a:rPr lang="en-US" sz="3600" b="1" dirty="0"/>
              <a:t>Can AI replace humans?</a:t>
            </a:r>
            <a:endParaRPr lang="en-US" sz="3600" dirty="0"/>
          </a:p>
          <a:p>
            <a:r>
              <a:rPr lang="en-US" sz="3600" dirty="0"/>
              <a:t>No, AI is not expected to replace humans entirely; instead, it will likely work alongside them, augmenting human capabilities by handling repetitive tasks and improving efficiency. </a:t>
            </a:r>
          </a:p>
          <a:p>
            <a:r>
              <a:rPr lang="en-US" sz="3600" dirty="0"/>
              <a:t>Humans will still be needed for roles requiring emotional intelligence, creativity, ethical judgment, and complex problem-solving, though many jobs will transform as AI integration becomes more common.  </a:t>
            </a:r>
          </a:p>
          <a:p>
            <a:pPr lvl="0"/>
            <a:endParaRPr lang="en-US" sz="1800" dirty="0"/>
          </a:p>
        </p:txBody>
      </p:sp>
      <p:pic>
        <p:nvPicPr>
          <p:cNvPr id="12290" name="Picture 2" descr="People Clipart PNG, Vector, PSD, and Clipart With ...">
            <a:extLst>
              <a:ext uri="{FF2B5EF4-FFF2-40B4-BE49-F238E27FC236}">
                <a16:creationId xmlns:a16="http://schemas.microsoft.com/office/drawing/2014/main" id="{45352E1E-B21F-C7D6-A050-3DD91DF36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6716" y="879307"/>
            <a:ext cx="2442407" cy="2442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32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BCA48-06AC-211E-9E10-3D1DA9D594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70A03-F961-DFF2-DEB9-A2675F703F97}"/>
              </a:ext>
            </a:extLst>
          </p:cNvPr>
          <p:cNvSpPr>
            <a:spLocks noGrp="1"/>
          </p:cNvSpPr>
          <p:nvPr>
            <p:ph idx="1"/>
          </p:nvPr>
        </p:nvSpPr>
        <p:spPr>
          <a:xfrm>
            <a:off x="247393" y="394319"/>
            <a:ext cx="7966165" cy="6006481"/>
          </a:xfrm>
        </p:spPr>
        <p:txBody>
          <a:bodyPr>
            <a:noAutofit/>
          </a:bodyPr>
          <a:lstStyle/>
          <a:p>
            <a:pPr marL="0" indent="0">
              <a:buNone/>
            </a:pPr>
            <a:r>
              <a:rPr lang="en-US" sz="3600" b="1" dirty="0"/>
              <a:t>What is a scary fact about AI?</a:t>
            </a:r>
            <a:endParaRPr lang="en-US" sz="3600" dirty="0"/>
          </a:p>
          <a:p>
            <a:r>
              <a:rPr lang="en-US" sz="3600" dirty="0"/>
              <a:t> AI Can Become Unexplainably Evil. AI researchers sometimes talk about “black box” systems — those algorithms so complex that even their creators can't fully understand how they work. Sometimes, this can lead to strange, unethical, or downright creepy behavior</a:t>
            </a:r>
            <a:r>
              <a:rPr lang="en-US" dirty="0"/>
              <a:t>.</a:t>
            </a:r>
          </a:p>
          <a:p>
            <a:pPr lvl="0"/>
            <a:endParaRPr lang="en-US" sz="1800" dirty="0"/>
          </a:p>
        </p:txBody>
      </p:sp>
      <p:pic>
        <p:nvPicPr>
          <p:cNvPr id="13314" name="Picture 2" descr="Evil Ai Cheracter, Evil, Devil, Cartoon PNG Transparent ...">
            <a:extLst>
              <a:ext uri="{FF2B5EF4-FFF2-40B4-BE49-F238E27FC236}">
                <a16:creationId xmlns:a16="http://schemas.microsoft.com/office/drawing/2014/main" id="{E4AA0562-9779-30D2-CB7A-56FABD8E2A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132783" y="1437416"/>
            <a:ext cx="3811824" cy="351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60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3314"/>
                                        </p:tgtEl>
                                        <p:attrNameLst>
                                          <p:attrName>style.visibility</p:attrName>
                                        </p:attrNameLst>
                                      </p:cBhvr>
                                      <p:to>
                                        <p:strVal val="visible"/>
                                      </p:to>
                                    </p:set>
                                    <p:anim calcmode="lin" valueType="num">
                                      <p:cBhvr>
                                        <p:cTn id="11" dur="500" fill="hold"/>
                                        <p:tgtEl>
                                          <p:spTgt spid="13314"/>
                                        </p:tgtEl>
                                        <p:attrNameLst>
                                          <p:attrName>ppt_w</p:attrName>
                                        </p:attrNameLst>
                                      </p:cBhvr>
                                      <p:tavLst>
                                        <p:tav tm="0">
                                          <p:val>
                                            <p:fltVal val="0"/>
                                          </p:val>
                                        </p:tav>
                                        <p:tav tm="100000">
                                          <p:val>
                                            <p:strVal val="#ppt_w"/>
                                          </p:val>
                                        </p:tav>
                                      </p:tavLst>
                                    </p:anim>
                                    <p:anim calcmode="lin" valueType="num">
                                      <p:cBhvr>
                                        <p:cTn id="12" dur="500" fill="hold"/>
                                        <p:tgtEl>
                                          <p:spTgt spid="13314"/>
                                        </p:tgtEl>
                                        <p:attrNameLst>
                                          <p:attrName>ppt_h</p:attrName>
                                        </p:attrNameLst>
                                      </p:cBhvr>
                                      <p:tavLst>
                                        <p:tav tm="0">
                                          <p:val>
                                            <p:fltVal val="0"/>
                                          </p:val>
                                        </p:tav>
                                        <p:tav tm="100000">
                                          <p:val>
                                            <p:strVal val="#ppt_h"/>
                                          </p:val>
                                        </p:tav>
                                      </p:tavLst>
                                    </p:anim>
                                    <p:animEffect transition="in" filter="fade">
                                      <p:cBhvr>
                                        <p:cTn id="13"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F857A-42EA-86A0-1E33-847665E543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EC5437-66C5-10B6-EFA2-93F5B6AE83DC}"/>
              </a:ext>
            </a:extLst>
          </p:cNvPr>
          <p:cNvSpPr>
            <a:spLocks noGrp="1"/>
          </p:cNvSpPr>
          <p:nvPr>
            <p:ph idx="1"/>
          </p:nvPr>
        </p:nvSpPr>
        <p:spPr>
          <a:xfrm>
            <a:off x="247394" y="394319"/>
            <a:ext cx="7099890" cy="6006481"/>
          </a:xfrm>
        </p:spPr>
        <p:txBody>
          <a:bodyPr>
            <a:noAutofit/>
          </a:bodyPr>
          <a:lstStyle/>
          <a:p>
            <a:pPr marL="0" indent="0">
              <a:buNone/>
            </a:pPr>
            <a:r>
              <a:rPr lang="en-US" sz="3600" b="1" dirty="0"/>
              <a:t>What is the 30% rule for AI?</a:t>
            </a:r>
            <a:endParaRPr lang="en-US" sz="3600" dirty="0"/>
          </a:p>
          <a:p>
            <a:r>
              <a:rPr lang="en-US" sz="3600" dirty="0"/>
              <a:t>The “30% AI rule” is a simple guideline designed to help students (and adults!) use AI responsibly.</a:t>
            </a:r>
          </a:p>
          <a:p>
            <a:r>
              <a:rPr lang="en-US" sz="3600" dirty="0"/>
              <a:t> It means that when you're creating something — whether it's an essay, a project, or a piece of code - </a:t>
            </a:r>
            <a:r>
              <a:rPr lang="en-US" sz="3600" dirty="0">
                <a:highlight>
                  <a:srgbClr val="FFFF00"/>
                </a:highlight>
              </a:rPr>
              <a:t>no more than about 30% of the work should come directly from AI tools</a:t>
            </a:r>
            <a:r>
              <a:rPr lang="en-US" sz="3600" dirty="0"/>
              <a:t>.</a:t>
            </a:r>
          </a:p>
          <a:p>
            <a:pPr lvl="0"/>
            <a:endParaRPr lang="en-US" sz="1800" dirty="0"/>
          </a:p>
        </p:txBody>
      </p:sp>
      <p:pic>
        <p:nvPicPr>
          <p:cNvPr id="14338" name="Picture 2" descr="30 70 Stock Illustrations – 5,400 30 70 Stock Illustrations ...">
            <a:extLst>
              <a:ext uri="{FF2B5EF4-FFF2-40B4-BE49-F238E27FC236}">
                <a16:creationId xmlns:a16="http://schemas.microsoft.com/office/drawing/2014/main" id="{6E4825DB-C336-66F4-2AD4-2261842E1C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6525" y="866271"/>
            <a:ext cx="4219075" cy="421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65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BED71-334F-E008-2B62-3909589EA0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893E3C-3FCC-21E1-A4B6-EAA93FBA33C2}"/>
              </a:ext>
            </a:extLst>
          </p:cNvPr>
          <p:cNvSpPr>
            <a:spLocks noGrp="1"/>
          </p:cNvSpPr>
          <p:nvPr>
            <p:ph idx="1"/>
          </p:nvPr>
        </p:nvSpPr>
        <p:spPr>
          <a:xfrm>
            <a:off x="247394" y="394319"/>
            <a:ext cx="10019554" cy="6006481"/>
          </a:xfrm>
        </p:spPr>
        <p:txBody>
          <a:bodyPr>
            <a:noAutofit/>
          </a:bodyPr>
          <a:lstStyle/>
          <a:p>
            <a:pPr marL="0" indent="0">
              <a:buNone/>
            </a:pPr>
            <a:r>
              <a:rPr lang="en-US" sz="3600" b="1" dirty="0"/>
              <a:t>Who has invested the most in AI?</a:t>
            </a:r>
            <a:endParaRPr lang="en-US" sz="3600" dirty="0"/>
          </a:p>
          <a:p>
            <a:r>
              <a:rPr lang="en-US" sz="3600" dirty="0"/>
              <a:t>The biggest investors in AI are both large corporations like Microsoft, Alphabet, and Amazon, and venture capital firms such as Sequoia Capital and Andreessen Horowitz (a16z). </a:t>
            </a:r>
          </a:p>
          <a:p>
            <a:r>
              <a:rPr lang="en-US" sz="3600" dirty="0"/>
              <a:t>Microsoft has a significant investment in OpenAI, while Alphabet has made numerous investments through its venture capital arm, GV. Sequoia Capital is a top venture capital investor, with a portfolio including companies like OpenAI and </a:t>
            </a:r>
            <a:r>
              <a:rPr lang="en-US" sz="3600" dirty="0" err="1"/>
              <a:t>xAI</a:t>
            </a:r>
            <a:r>
              <a:rPr lang="en-US" sz="3600" dirty="0"/>
              <a:t>. </a:t>
            </a:r>
          </a:p>
        </p:txBody>
      </p:sp>
      <p:pic>
        <p:nvPicPr>
          <p:cNvPr id="15362" name="Picture 2">
            <a:extLst>
              <a:ext uri="{FF2B5EF4-FFF2-40B4-BE49-F238E27FC236}">
                <a16:creationId xmlns:a16="http://schemas.microsoft.com/office/drawing/2014/main" id="{3DA09FB7-4989-1880-1D65-F6E408A9D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8879" y="1140494"/>
            <a:ext cx="2057400" cy="43815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7CD0F57F-5343-BC9D-472E-2A49DAB11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3597" y="1888315"/>
            <a:ext cx="11620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Amazon Logo: Over 4,735 Royalty-Free Licensable Stock ...">
            <a:extLst>
              <a:ext uri="{FF2B5EF4-FFF2-40B4-BE49-F238E27FC236}">
                <a16:creationId xmlns:a16="http://schemas.microsoft.com/office/drawing/2014/main" id="{2C884E9F-343C-FCA5-1F55-F4EA8E24E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2713" y="3571691"/>
            <a:ext cx="1782332" cy="1162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74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FA69F-A5A6-3E97-9AEF-42B3DB1F22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2A0CF4-DCE3-928F-C48B-FD12769D3453}"/>
              </a:ext>
            </a:extLst>
          </p:cNvPr>
          <p:cNvSpPr>
            <a:spLocks noGrp="1"/>
          </p:cNvSpPr>
          <p:nvPr>
            <p:ph idx="1"/>
          </p:nvPr>
        </p:nvSpPr>
        <p:spPr>
          <a:xfrm>
            <a:off x="247393" y="394319"/>
            <a:ext cx="8131521" cy="6006481"/>
          </a:xfrm>
        </p:spPr>
        <p:txBody>
          <a:bodyPr>
            <a:noAutofit/>
          </a:bodyPr>
          <a:lstStyle/>
          <a:p>
            <a:pPr marL="0" indent="0">
              <a:buNone/>
            </a:pPr>
            <a:r>
              <a:rPr lang="en-US" sz="3600" b="1" dirty="0"/>
              <a:t>How to explain AI to an old person?</a:t>
            </a:r>
            <a:endParaRPr lang="en-US" sz="3600" dirty="0"/>
          </a:p>
          <a:p>
            <a:r>
              <a:rPr lang="en-US" sz="3600" dirty="0"/>
              <a:t>Think of AI like a really smart assistant that's constantly learning, noticing patterns, and trying to help—sometimes well, sometimes not so well.</a:t>
            </a:r>
          </a:p>
          <a:p>
            <a:r>
              <a:rPr lang="en-US" sz="3600" dirty="0"/>
              <a:t>AI stands for Artificial Intelligence. That’s a fancy way of saying a computer or machine that’s been trained to “think” and “learn” like a human.</a:t>
            </a:r>
          </a:p>
          <a:p>
            <a:endParaRPr lang="en-US" sz="3600" dirty="0"/>
          </a:p>
          <a:p>
            <a:pPr lvl="0"/>
            <a:endParaRPr lang="en-US" sz="1800" dirty="0"/>
          </a:p>
        </p:txBody>
      </p:sp>
      <p:pic>
        <p:nvPicPr>
          <p:cNvPr id="2" name="Picture 1">
            <a:extLst>
              <a:ext uri="{FF2B5EF4-FFF2-40B4-BE49-F238E27FC236}">
                <a16:creationId xmlns:a16="http://schemas.microsoft.com/office/drawing/2014/main" id="{9A7DCB67-BCB1-49F0-9457-1EC49956C3A5}"/>
              </a:ext>
            </a:extLst>
          </p:cNvPr>
          <p:cNvPicPr>
            <a:picLocks noChangeAspect="1"/>
          </p:cNvPicPr>
          <p:nvPr/>
        </p:nvPicPr>
        <p:blipFill>
          <a:blip r:embed="rId2"/>
          <a:stretch>
            <a:fillRect/>
          </a:stretch>
        </p:blipFill>
        <p:spPr>
          <a:xfrm>
            <a:off x="3810189" y="5699416"/>
            <a:ext cx="1005927" cy="536494"/>
          </a:xfrm>
          <a:prstGeom prst="rect">
            <a:avLst/>
          </a:prstGeom>
        </p:spPr>
      </p:pic>
      <p:pic>
        <p:nvPicPr>
          <p:cNvPr id="16386" name="Picture 2" descr="Assistant Clipart Images | Free Download | PNG Transparent ...">
            <a:extLst>
              <a:ext uri="{FF2B5EF4-FFF2-40B4-BE49-F238E27FC236}">
                <a16:creationId xmlns:a16="http://schemas.microsoft.com/office/drawing/2014/main" id="{6DD1203F-229D-C49E-34A9-445640917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0322" y="1377900"/>
            <a:ext cx="3774285" cy="3627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72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9310-ACA8-A49D-192C-514DA59D28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77D557-E706-3E6C-F154-6F4F175B5AAC}"/>
              </a:ext>
            </a:extLst>
          </p:cNvPr>
          <p:cNvSpPr>
            <a:spLocks noGrp="1"/>
          </p:cNvSpPr>
          <p:nvPr>
            <p:ph idx="1"/>
          </p:nvPr>
        </p:nvSpPr>
        <p:spPr>
          <a:xfrm>
            <a:off x="247394" y="394319"/>
            <a:ext cx="6923428" cy="6006481"/>
          </a:xfrm>
        </p:spPr>
        <p:txBody>
          <a:bodyPr>
            <a:noAutofit/>
          </a:bodyPr>
          <a:lstStyle/>
          <a:p>
            <a:pPr marL="0" indent="0">
              <a:buNone/>
            </a:pPr>
            <a:r>
              <a:rPr lang="en-US" sz="3600" b="1" dirty="0"/>
              <a:t>How to explain AI to an old person?    (cont.)</a:t>
            </a:r>
            <a:endParaRPr lang="en-US" sz="3600" dirty="0"/>
          </a:p>
          <a:p>
            <a:r>
              <a:rPr lang="en-US" sz="3600" dirty="0"/>
              <a:t>Now, to be clear—AI doesn’t have emotions. It doesn’t have thoughts the way people do. But it can:</a:t>
            </a:r>
          </a:p>
          <a:p>
            <a:pPr lvl="1"/>
            <a:r>
              <a:rPr lang="en-US" sz="3200" dirty="0"/>
              <a:t>Understand what you say (like virtual voice assistants)</a:t>
            </a:r>
          </a:p>
          <a:p>
            <a:pPr lvl="1"/>
            <a:r>
              <a:rPr lang="en-US" sz="3200" dirty="0"/>
              <a:t>Recognize pictures and faces (like in photo apps).</a:t>
            </a:r>
          </a:p>
        </p:txBody>
      </p:sp>
      <p:pic>
        <p:nvPicPr>
          <p:cNvPr id="2" name="Picture 1">
            <a:extLst>
              <a:ext uri="{FF2B5EF4-FFF2-40B4-BE49-F238E27FC236}">
                <a16:creationId xmlns:a16="http://schemas.microsoft.com/office/drawing/2014/main" id="{DB462FDE-FBD9-859B-FDD4-E82B6F54C6C8}"/>
              </a:ext>
            </a:extLst>
          </p:cNvPr>
          <p:cNvPicPr>
            <a:picLocks noChangeAspect="1"/>
          </p:cNvPicPr>
          <p:nvPr/>
        </p:nvPicPr>
        <p:blipFill>
          <a:blip r:embed="rId2"/>
          <a:stretch>
            <a:fillRect/>
          </a:stretch>
        </p:blipFill>
        <p:spPr>
          <a:xfrm>
            <a:off x="4906605" y="5559506"/>
            <a:ext cx="1005927" cy="536494"/>
          </a:xfrm>
          <a:prstGeom prst="rect">
            <a:avLst/>
          </a:prstGeom>
        </p:spPr>
      </p:pic>
      <p:pic>
        <p:nvPicPr>
          <p:cNvPr id="17410" name="Picture 2" descr="EMOTIONS Clip Art &amp; Cards - Etsy">
            <a:extLst>
              <a:ext uri="{FF2B5EF4-FFF2-40B4-BE49-F238E27FC236}">
                <a16:creationId xmlns:a16="http://schemas.microsoft.com/office/drawing/2014/main" id="{FC882231-828C-5CA8-522F-FA09708B1C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180" y="698834"/>
            <a:ext cx="4556426" cy="273016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Virtual Assistant Concepts Banner Vector Image">
            <a:extLst>
              <a:ext uri="{FF2B5EF4-FFF2-40B4-BE49-F238E27FC236}">
                <a16:creationId xmlns:a16="http://schemas.microsoft.com/office/drawing/2014/main" id="{E73390BF-D144-176E-FAEE-0EEE26492B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5065" y="3853388"/>
            <a:ext cx="3510714" cy="2804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4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EB7CB-E86E-A0E0-FFD8-5437C52DB8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9D0287-AF7D-B582-080F-54AEA97BDDF6}"/>
              </a:ext>
            </a:extLst>
          </p:cNvPr>
          <p:cNvSpPr>
            <a:spLocks noGrp="1"/>
          </p:cNvSpPr>
          <p:nvPr>
            <p:ph idx="1"/>
          </p:nvPr>
        </p:nvSpPr>
        <p:spPr>
          <a:xfrm>
            <a:off x="247393" y="394319"/>
            <a:ext cx="7629281" cy="6006481"/>
          </a:xfrm>
        </p:spPr>
        <p:txBody>
          <a:bodyPr>
            <a:noAutofit/>
          </a:bodyPr>
          <a:lstStyle/>
          <a:p>
            <a:pPr marL="0" indent="0">
              <a:buNone/>
            </a:pPr>
            <a:r>
              <a:rPr lang="en-US" sz="3600" b="1" dirty="0"/>
              <a:t>How to explain AI to an old person?    (cont.)</a:t>
            </a:r>
            <a:endParaRPr lang="en-US" sz="3600" dirty="0"/>
          </a:p>
          <a:p>
            <a:pPr lvl="0"/>
            <a:r>
              <a:rPr lang="en-US" sz="3600" dirty="0"/>
              <a:t>Predict your preferences (like what movie you’ll want to watch)</a:t>
            </a:r>
          </a:p>
          <a:p>
            <a:pPr lvl="0"/>
            <a:r>
              <a:rPr lang="en-US" sz="3600" dirty="0"/>
              <a:t>Make decisions (like sorting your email or detecting fraud)</a:t>
            </a:r>
          </a:p>
          <a:p>
            <a:pPr lvl="0"/>
            <a:endParaRPr lang="en-US" sz="1800" dirty="0"/>
          </a:p>
        </p:txBody>
      </p:sp>
      <p:pic>
        <p:nvPicPr>
          <p:cNvPr id="18434" name="Picture 2" descr="Open - Predicting Clip Art - Free Transparent PNG Clipart ...">
            <a:extLst>
              <a:ext uri="{FF2B5EF4-FFF2-40B4-BE49-F238E27FC236}">
                <a16:creationId xmlns:a16="http://schemas.microsoft.com/office/drawing/2014/main" id="{BD0C5EF1-1D50-145C-5604-5B5989EC34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3553" y="1309937"/>
            <a:ext cx="4234114" cy="3821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232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34E76-FCCB-69D6-8A33-FB50261BD2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7B5692-D5DE-66C6-0564-C24E0AA7C896}"/>
              </a:ext>
            </a:extLst>
          </p:cNvPr>
          <p:cNvSpPr>
            <a:spLocks noGrp="1"/>
          </p:cNvSpPr>
          <p:nvPr>
            <p:ph idx="1"/>
          </p:nvPr>
        </p:nvSpPr>
        <p:spPr>
          <a:xfrm>
            <a:off x="247393" y="394319"/>
            <a:ext cx="11697213" cy="6006481"/>
          </a:xfrm>
        </p:spPr>
        <p:txBody>
          <a:bodyPr>
            <a:noAutofit/>
          </a:bodyPr>
          <a:lstStyle/>
          <a:p>
            <a:pPr marL="0" indent="0">
              <a:buNone/>
            </a:pPr>
            <a:r>
              <a:rPr lang="en-US" sz="3600" b="1" dirty="0"/>
              <a:t>The Good: How AI Is Making Life Easier—Especially for Older Adults</a:t>
            </a:r>
            <a:endParaRPr lang="en-US" sz="3600" dirty="0"/>
          </a:p>
          <a:p>
            <a:r>
              <a:rPr lang="en-US" sz="3600" dirty="0"/>
              <a:t>AI can be very helpful, particularly as we age. Here are 5 real-life examples of how it’s being used today:</a:t>
            </a:r>
          </a:p>
          <a:p>
            <a:pPr lvl="0"/>
            <a:endParaRPr lang="en-US" sz="1800" dirty="0"/>
          </a:p>
        </p:txBody>
      </p:sp>
      <p:pic>
        <p:nvPicPr>
          <p:cNvPr id="19458" name="Picture 2" descr="See the good, be the good, eye clipart image, positive vibes - free svg file for members">
            <a:extLst>
              <a:ext uri="{FF2B5EF4-FFF2-40B4-BE49-F238E27FC236}">
                <a16:creationId xmlns:a16="http://schemas.microsoft.com/office/drawing/2014/main" id="{BFB16FFC-9E9A-0AA5-FF07-181C1C7702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7695" y="2788318"/>
            <a:ext cx="5803800" cy="3817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39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997B-D414-2166-FBF7-A6DD97983F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A8FCD1-0285-53FB-ADEA-72B3A6B0038E}"/>
              </a:ext>
            </a:extLst>
          </p:cNvPr>
          <p:cNvSpPr>
            <a:spLocks noGrp="1"/>
          </p:cNvSpPr>
          <p:nvPr>
            <p:ph idx="1"/>
          </p:nvPr>
        </p:nvSpPr>
        <p:spPr>
          <a:xfrm>
            <a:off x="247393" y="425759"/>
            <a:ext cx="11697213" cy="6006481"/>
          </a:xfrm>
        </p:spPr>
        <p:txBody>
          <a:bodyPr>
            <a:noAutofit/>
          </a:bodyPr>
          <a:lstStyle/>
          <a:p>
            <a:pPr marL="0" indent="0">
              <a:buNone/>
            </a:pPr>
            <a:r>
              <a:rPr lang="en-US" sz="3600" b="1" dirty="0"/>
              <a:t>1. Virtual Assistants Like Alexa, Siri, and Google Assistant</a:t>
            </a:r>
            <a:endParaRPr lang="en-US" sz="3600" dirty="0"/>
          </a:p>
          <a:p>
            <a:r>
              <a:rPr lang="en-US" sz="3600" dirty="0"/>
              <a:t>You can ask these devices:</a:t>
            </a:r>
          </a:p>
          <a:p>
            <a:pPr lvl="1"/>
            <a:r>
              <a:rPr lang="en-US" sz="3200" dirty="0"/>
              <a:t>“What’s the weather today?”</a:t>
            </a:r>
          </a:p>
          <a:p>
            <a:pPr lvl="1"/>
            <a:r>
              <a:rPr lang="en-US" sz="3200" dirty="0"/>
              <a:t>“Remind me to take my pills at 8:00 PM.”</a:t>
            </a:r>
          </a:p>
          <a:p>
            <a:pPr lvl="1"/>
            <a:r>
              <a:rPr lang="en-US" sz="3200" dirty="0"/>
              <a:t>“Call my daughter.”</a:t>
            </a:r>
          </a:p>
          <a:p>
            <a:pPr lvl="1"/>
            <a:r>
              <a:rPr lang="en-US" sz="3200" dirty="0"/>
              <a:t>“Play Frank Sinatra music.”</a:t>
            </a:r>
          </a:p>
          <a:p>
            <a:r>
              <a:rPr lang="en-US" sz="3600" dirty="0"/>
              <a:t>These assistants understand your voice and respond in seconds—no need to press buttons or remember complicated steps.</a:t>
            </a:r>
          </a:p>
          <a:p>
            <a:pPr lvl="0"/>
            <a:endParaRPr lang="en-US" sz="1800" dirty="0"/>
          </a:p>
        </p:txBody>
      </p:sp>
      <p:pic>
        <p:nvPicPr>
          <p:cNvPr id="20482" name="Picture 2" descr="Weather clipart Images - Free Download on Freepik">
            <a:extLst>
              <a:ext uri="{FF2B5EF4-FFF2-40B4-BE49-F238E27FC236}">
                <a16:creationId xmlns:a16="http://schemas.microsoft.com/office/drawing/2014/main" id="{6FDB3F71-993F-4F2B-ED27-3715678DF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7977" y="1488907"/>
            <a:ext cx="3175653" cy="2052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78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33532-D7D8-23C0-3CEA-67F07F14EE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E9D70C-ECE4-6386-FFD3-AE03F39AE5E0}"/>
              </a:ext>
            </a:extLst>
          </p:cNvPr>
          <p:cNvSpPr>
            <a:spLocks noGrp="1"/>
          </p:cNvSpPr>
          <p:nvPr>
            <p:ph idx="1"/>
          </p:nvPr>
        </p:nvSpPr>
        <p:spPr>
          <a:xfrm>
            <a:off x="247394" y="425759"/>
            <a:ext cx="8190754" cy="6006481"/>
          </a:xfrm>
        </p:spPr>
        <p:txBody>
          <a:bodyPr>
            <a:noAutofit/>
          </a:bodyPr>
          <a:lstStyle/>
          <a:p>
            <a:pPr marL="0" indent="0">
              <a:buNone/>
            </a:pPr>
            <a:r>
              <a:rPr lang="en-US" sz="3600" b="1" dirty="0"/>
              <a:t>2. Smart Home Devices</a:t>
            </a:r>
            <a:endParaRPr lang="en-US" sz="3600" dirty="0"/>
          </a:p>
          <a:p>
            <a:pPr lvl="0"/>
            <a:r>
              <a:rPr lang="en-US" sz="3600" dirty="0"/>
              <a:t>Smart lights turn on when you enter a room.</a:t>
            </a:r>
          </a:p>
          <a:p>
            <a:pPr lvl="0"/>
            <a:r>
              <a:rPr lang="en-US" sz="3600" dirty="0"/>
              <a:t>Smart thermostats adjust the temperature based on your comfort.</a:t>
            </a:r>
          </a:p>
          <a:p>
            <a:pPr lvl="0"/>
            <a:r>
              <a:rPr lang="en-US" sz="3600" dirty="0"/>
              <a:t>Smart plugs can turn off appliances automatically if forgotten.</a:t>
            </a:r>
          </a:p>
          <a:p>
            <a:r>
              <a:rPr lang="en-US" sz="3600" dirty="0"/>
              <a:t>This isn’t just about convenience—it can help prevent falls, save money, and reduce stress.</a:t>
            </a:r>
          </a:p>
          <a:p>
            <a:pPr lvl="0"/>
            <a:endParaRPr lang="en-US" sz="1800" dirty="0"/>
          </a:p>
        </p:txBody>
      </p:sp>
      <p:pic>
        <p:nvPicPr>
          <p:cNvPr id="21506" name="Picture 2" descr="Thermostat PNG, Vector, PSD, and Clipart With Transparent ...">
            <a:extLst>
              <a:ext uri="{FF2B5EF4-FFF2-40B4-BE49-F238E27FC236}">
                <a16:creationId xmlns:a16="http://schemas.microsoft.com/office/drawing/2014/main" id="{6AE0D78D-7174-4AA2-1C6F-38493E020C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4673" y="2419350"/>
            <a:ext cx="3449933" cy="3403934"/>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Stage Lights on a Track Clip Art - Stage Lights on a Track Image">
            <a:extLst>
              <a:ext uri="{FF2B5EF4-FFF2-40B4-BE49-F238E27FC236}">
                <a16:creationId xmlns:a16="http://schemas.microsoft.com/office/drawing/2014/main" id="{34D21834-48E2-A059-D2F8-297B86483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4673" y="879308"/>
            <a:ext cx="253365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15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3879D-252B-786D-51BE-E3F84EF2F3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11C1D9-B5F5-6F7B-1DCA-F409540E8868}"/>
              </a:ext>
            </a:extLst>
          </p:cNvPr>
          <p:cNvSpPr>
            <a:spLocks noGrp="1"/>
          </p:cNvSpPr>
          <p:nvPr>
            <p:ph idx="1"/>
          </p:nvPr>
        </p:nvSpPr>
        <p:spPr>
          <a:xfrm>
            <a:off x="126623" y="188953"/>
            <a:ext cx="8151103" cy="6006481"/>
          </a:xfrm>
        </p:spPr>
        <p:txBody>
          <a:bodyPr>
            <a:noAutofit/>
          </a:bodyPr>
          <a:lstStyle/>
          <a:p>
            <a:pPr marL="0" marR="0">
              <a:lnSpc>
                <a:spcPct val="107000"/>
              </a:lnSpc>
              <a:spcAft>
                <a:spcPts val="750"/>
              </a:spcAft>
              <a:buNone/>
            </a:pPr>
            <a:r>
              <a:rPr lang="en-US" sz="3600" b="1"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3 Healthcare Tools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750"/>
              </a:spcAft>
              <a:buNone/>
            </a:pPr>
            <a:r>
              <a:rPr lang="en-US" sz="3600"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AI helps doctors: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750"/>
              </a:spcAft>
              <a:buSzPts val="1000"/>
              <a:buFont typeface="Symbol" panose="05050102010706020507" pitchFamily="18" charset="2"/>
              <a:buChar char=""/>
              <a:tabLst>
                <a:tab pos="457200" algn="l"/>
              </a:tabLst>
            </a:pPr>
            <a:r>
              <a:rPr lang="en-US" sz="3600"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Spot signs of Alzheimer’s or heart problems earlier by reviewing test results and brain scans faster than a person could.</a:t>
            </a:r>
            <a:endParaRPr lang="en-US" sz="3600" dirty="0">
              <a:solidFill>
                <a:srgbClr val="1F1F1F"/>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750"/>
              </a:spcAft>
              <a:buSzPts val="1000"/>
              <a:buFont typeface="Symbol" panose="05050102010706020507" pitchFamily="18" charset="2"/>
              <a:buChar char=""/>
              <a:tabLst>
                <a:tab pos="457200" algn="l"/>
              </a:tabLst>
            </a:pPr>
            <a:r>
              <a:rPr lang="en-US" sz="3600"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Monitor patients at home with wearable devices that track blood pressure, sleep, or heart rate.</a:t>
            </a:r>
            <a:endParaRPr lang="en-US" sz="3600" dirty="0">
              <a:solidFill>
                <a:srgbClr val="1F1F1F"/>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A1FCC542-A94B-5A1E-23E4-1EFF1DD3194C}"/>
              </a:ext>
            </a:extLst>
          </p:cNvPr>
          <p:cNvPicPr>
            <a:picLocks noChangeAspect="1"/>
          </p:cNvPicPr>
          <p:nvPr/>
        </p:nvPicPr>
        <p:blipFill>
          <a:blip r:embed="rId2"/>
          <a:stretch>
            <a:fillRect/>
          </a:stretch>
        </p:blipFill>
        <p:spPr>
          <a:xfrm>
            <a:off x="4202174" y="5927187"/>
            <a:ext cx="1005927" cy="536494"/>
          </a:xfrm>
          <a:prstGeom prst="rect">
            <a:avLst/>
          </a:prstGeom>
        </p:spPr>
      </p:pic>
      <p:pic>
        <p:nvPicPr>
          <p:cNvPr id="22530" name="Picture 2" descr="Heart Disease Cartoon Images – Browse 27,096 Stock Photos ...">
            <a:extLst>
              <a:ext uri="{FF2B5EF4-FFF2-40B4-BE49-F238E27FC236}">
                <a16:creationId xmlns:a16="http://schemas.microsoft.com/office/drawing/2014/main" id="{29C04ADD-A54B-25FC-77DB-53F12A514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6673" y="394319"/>
            <a:ext cx="2358190" cy="2358190"/>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Medical concept illustration of two doctors or cardiologists examining a large human heart, representing cardiology and healthcare.">
            <a:extLst>
              <a:ext uri="{FF2B5EF4-FFF2-40B4-BE49-F238E27FC236}">
                <a16:creationId xmlns:a16="http://schemas.microsoft.com/office/drawing/2014/main" id="{7587F5AB-18E0-3F84-CF0E-4A5302F9F0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3289" y="4654984"/>
            <a:ext cx="3318711" cy="1808697"/>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1,889 Brain Monitor Stock Photos, High-Res Pictures, and ...">
            <a:extLst>
              <a:ext uri="{FF2B5EF4-FFF2-40B4-BE49-F238E27FC236}">
                <a16:creationId xmlns:a16="http://schemas.microsoft.com/office/drawing/2014/main" id="{550F4F20-A5EF-8C63-F9B3-4514635676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4729" y="2957874"/>
            <a:ext cx="3061676" cy="1697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15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0E54-683A-5335-529E-10A6EC04F6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97742C-F50F-71D4-8C70-64BEABC0EF44}"/>
              </a:ext>
            </a:extLst>
          </p:cNvPr>
          <p:cNvSpPr>
            <a:spLocks noGrp="1"/>
          </p:cNvSpPr>
          <p:nvPr>
            <p:ph idx="1"/>
          </p:nvPr>
        </p:nvSpPr>
        <p:spPr>
          <a:xfrm>
            <a:off x="126624" y="188953"/>
            <a:ext cx="7573588" cy="6006481"/>
          </a:xfrm>
        </p:spPr>
        <p:txBody>
          <a:bodyPr>
            <a:noAutofit/>
          </a:bodyPr>
          <a:lstStyle/>
          <a:p>
            <a:pPr marL="0" marR="0">
              <a:lnSpc>
                <a:spcPct val="107000"/>
              </a:lnSpc>
              <a:spcAft>
                <a:spcPts val="750"/>
              </a:spcAft>
              <a:buNone/>
            </a:pPr>
            <a:r>
              <a:rPr lang="en-US" sz="3600" b="1"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3 Healthcare Tools (cont.)</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750"/>
              </a:spcAft>
              <a:buNone/>
            </a:pPr>
            <a:r>
              <a:rPr lang="en-US" sz="3600"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AI helps doctors: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750"/>
              </a:spcAft>
              <a:buSzPts val="1000"/>
              <a:buFont typeface="Symbol" panose="05050102010706020507" pitchFamily="18" charset="2"/>
              <a:buChar char=""/>
              <a:tabLst>
                <a:tab pos="457200" algn="l"/>
              </a:tabLst>
            </a:pPr>
            <a:r>
              <a:rPr lang="en-US" sz="3600"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Send automatic reminders for appointments or medications.</a:t>
            </a:r>
            <a:endParaRPr lang="en-US" sz="3600" dirty="0">
              <a:solidFill>
                <a:srgbClr val="1F1F1F"/>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571500">
              <a:lnSpc>
                <a:spcPct val="107000"/>
              </a:lnSpc>
              <a:spcAft>
                <a:spcPts val="750"/>
              </a:spcAft>
            </a:pPr>
            <a:r>
              <a:rPr lang="en-US" sz="3600" dirty="0">
                <a:solidFill>
                  <a:srgbClr val="1F1F1F"/>
                </a:solidFill>
                <a:effectLst/>
                <a:latin typeface="Calibri" panose="020F0502020204030204" pitchFamily="34" charset="0"/>
                <a:ea typeface="Times New Roman" panose="02020603050405020304" pitchFamily="18" charset="0"/>
                <a:cs typeface="Times New Roman" panose="02020603050405020304" pitchFamily="18" charset="0"/>
              </a:rPr>
              <a:t>There are even pill dispensers that talk to you and alert caregivers if a dose is missed.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lvl="0"/>
            <a:endParaRPr lang="en-US" sz="1800" dirty="0"/>
          </a:p>
        </p:txBody>
      </p:sp>
      <p:pic>
        <p:nvPicPr>
          <p:cNvPr id="23554" name="Picture 2" descr="Medical appointment with happy doctor character in flat ...">
            <a:extLst>
              <a:ext uri="{FF2B5EF4-FFF2-40B4-BE49-F238E27FC236}">
                <a16:creationId xmlns:a16="http://schemas.microsoft.com/office/drawing/2014/main" id="{69A3060A-5FA2-A63B-6646-C539CE6DE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7493" y="1184107"/>
            <a:ext cx="4189063" cy="3131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2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7EE67-CA78-0DA2-3CD2-8220507359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A20DAB-69B8-5CBB-4270-A14ECDD7C394}"/>
              </a:ext>
            </a:extLst>
          </p:cNvPr>
          <p:cNvSpPr>
            <a:spLocks noGrp="1"/>
          </p:cNvSpPr>
          <p:nvPr>
            <p:ph idx="1"/>
          </p:nvPr>
        </p:nvSpPr>
        <p:spPr>
          <a:xfrm>
            <a:off x="247394" y="126072"/>
            <a:ext cx="8607848" cy="6006481"/>
          </a:xfrm>
        </p:spPr>
        <p:txBody>
          <a:bodyPr>
            <a:noAutofit/>
          </a:bodyPr>
          <a:lstStyle/>
          <a:p>
            <a:pPr marL="0" indent="0">
              <a:buNone/>
            </a:pPr>
            <a:r>
              <a:rPr lang="en-US" sz="3600" b="1" dirty="0"/>
              <a:t>4. Safety and Emergency Alerts</a:t>
            </a:r>
            <a:endParaRPr lang="en-US" sz="3600" dirty="0"/>
          </a:p>
          <a:p>
            <a:r>
              <a:rPr lang="en-US" sz="3600" dirty="0"/>
              <a:t>Some retirement communities use AI systems that:</a:t>
            </a:r>
          </a:p>
          <a:p>
            <a:pPr lvl="1"/>
            <a:r>
              <a:rPr lang="en-US" sz="3200" dirty="0"/>
              <a:t>Detect when a person has fallen or hasn’t moved in a while</a:t>
            </a:r>
          </a:p>
          <a:p>
            <a:pPr lvl="1"/>
            <a:r>
              <a:rPr lang="en-US" sz="3200" dirty="0"/>
              <a:t>Notice unusual patterns, like not opening the fridge all day</a:t>
            </a:r>
          </a:p>
          <a:p>
            <a:pPr lvl="1"/>
            <a:r>
              <a:rPr lang="en-US" sz="3200" dirty="0"/>
              <a:t>Automatically alert staff or family without the person needing to push a button</a:t>
            </a:r>
          </a:p>
          <a:p>
            <a:r>
              <a:rPr lang="en-US" sz="3600" dirty="0"/>
              <a:t>This gives independence while also adding a layer of safety.</a:t>
            </a:r>
          </a:p>
          <a:p>
            <a:pPr lvl="0"/>
            <a:endParaRPr lang="en-US" sz="1800" dirty="0"/>
          </a:p>
        </p:txBody>
      </p:sp>
      <p:pic>
        <p:nvPicPr>
          <p:cNvPr id="24578" name="Picture 2" descr="Person Falling Stock Illustrations – 14,559 Person Falling ...">
            <a:extLst>
              <a:ext uri="{FF2B5EF4-FFF2-40B4-BE49-F238E27FC236}">
                <a16:creationId xmlns:a16="http://schemas.microsoft.com/office/drawing/2014/main" id="{19EF2D97-0F57-31F4-28A7-849BA129D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3422" y="725447"/>
            <a:ext cx="3618578" cy="34330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2B79299-8A7F-49F2-A2C9-4E411F105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5691" y="4094310"/>
            <a:ext cx="1935859" cy="2038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29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6A25D-4D2F-7652-ECB4-989D7843BD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51AEBC-0260-F06B-FC35-4516DED4C07D}"/>
              </a:ext>
            </a:extLst>
          </p:cNvPr>
          <p:cNvSpPr>
            <a:spLocks noGrp="1"/>
          </p:cNvSpPr>
          <p:nvPr>
            <p:ph idx="1"/>
          </p:nvPr>
        </p:nvSpPr>
        <p:spPr>
          <a:xfrm>
            <a:off x="667118" y="305954"/>
            <a:ext cx="9391281" cy="6006481"/>
          </a:xfrm>
        </p:spPr>
        <p:txBody>
          <a:bodyPr>
            <a:noAutofit/>
          </a:bodyPr>
          <a:lstStyle/>
          <a:p>
            <a:pPr marL="0" indent="0">
              <a:buNone/>
            </a:pPr>
            <a:r>
              <a:rPr lang="en-US" sz="3600" b="1" dirty="0"/>
              <a:t>5. Staying Social and Connected</a:t>
            </a:r>
            <a:endParaRPr lang="en-US" sz="3600" dirty="0"/>
          </a:p>
          <a:p>
            <a:pPr marL="0" indent="0">
              <a:buNone/>
            </a:pPr>
            <a:r>
              <a:rPr lang="en-US" sz="3600" dirty="0"/>
              <a:t>AI powers:</a:t>
            </a:r>
          </a:p>
          <a:p>
            <a:pPr lvl="0"/>
            <a:r>
              <a:rPr lang="en-US" sz="3600" dirty="0"/>
              <a:t>Video calls that adjust lighting and volume automatically</a:t>
            </a:r>
          </a:p>
          <a:p>
            <a:pPr lvl="0"/>
            <a:r>
              <a:rPr lang="en-US" sz="3600" dirty="0"/>
              <a:t>Captioning tools that help people with hearing loss see what others are saying</a:t>
            </a:r>
          </a:p>
          <a:p>
            <a:pPr lvl="0"/>
            <a:r>
              <a:rPr lang="en-US" sz="3600" dirty="0"/>
              <a:t>Smart photo frames that display new pictures from family members, updated wirelessly</a:t>
            </a:r>
          </a:p>
          <a:p>
            <a:pPr marL="0" indent="0">
              <a:buNone/>
            </a:pPr>
            <a:r>
              <a:rPr lang="en-US" sz="3600" dirty="0"/>
              <a:t>Even something like Facebook or your email is using AI in the background to sort messages and highlight what’s most important.</a:t>
            </a:r>
          </a:p>
          <a:p>
            <a:pPr lvl="0"/>
            <a:endParaRPr lang="en-US" sz="1800" dirty="0"/>
          </a:p>
        </p:txBody>
      </p:sp>
      <p:pic>
        <p:nvPicPr>
          <p:cNvPr id="2" name="Picture 2" descr="Closed Captioning: Over 3,772 Royalty-Free Licensable Stock ...">
            <a:extLst>
              <a:ext uri="{FF2B5EF4-FFF2-40B4-BE49-F238E27FC236}">
                <a16:creationId xmlns:a16="http://schemas.microsoft.com/office/drawing/2014/main" id="{F6E49395-7F31-100E-E0E8-7717813B3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8882" y="2135067"/>
            <a:ext cx="22860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andard Digital Frames: Simple, Elegant Photo Display ...">
            <a:extLst>
              <a:ext uri="{FF2B5EF4-FFF2-40B4-BE49-F238E27FC236}">
                <a16:creationId xmlns:a16="http://schemas.microsoft.com/office/drawing/2014/main" id="{C0781677-EE8E-0F32-A3CA-C247F4475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6306" y="4018083"/>
            <a:ext cx="20002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I Volume Control - Hand Adjustment">
            <a:extLst>
              <a:ext uri="{FF2B5EF4-FFF2-40B4-BE49-F238E27FC236}">
                <a16:creationId xmlns:a16="http://schemas.microsoft.com/office/drawing/2014/main" id="{584366AA-DACC-A036-EE6E-6CE42501E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3441" y="821248"/>
            <a:ext cx="1536882" cy="8583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acebook Icons PNG, Vector, PSD, and Clipart With ...">
            <a:extLst>
              <a:ext uri="{FF2B5EF4-FFF2-40B4-BE49-F238E27FC236}">
                <a16:creationId xmlns:a16="http://schemas.microsoft.com/office/drawing/2014/main" id="{7AC00260-F04E-E8E5-5349-8F8CEA390C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3549" y="5376051"/>
            <a:ext cx="14097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64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23910-ADD4-1797-27BB-5990D5C05B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DB1293-0A2B-4552-4A24-479C14E3075D}"/>
              </a:ext>
            </a:extLst>
          </p:cNvPr>
          <p:cNvSpPr>
            <a:spLocks noGrp="1"/>
          </p:cNvSpPr>
          <p:nvPr>
            <p:ph idx="1"/>
          </p:nvPr>
        </p:nvSpPr>
        <p:spPr>
          <a:xfrm>
            <a:off x="247394" y="394319"/>
            <a:ext cx="6971554" cy="6006481"/>
          </a:xfrm>
        </p:spPr>
        <p:txBody>
          <a:bodyPr>
            <a:noAutofit/>
          </a:bodyPr>
          <a:lstStyle/>
          <a:p>
            <a:pPr marL="0" indent="0">
              <a:buNone/>
            </a:pPr>
            <a:r>
              <a:rPr lang="en-US" sz="3600" b="1" dirty="0"/>
              <a:t>The Bad: What to Watch Out For</a:t>
            </a:r>
            <a:endParaRPr lang="en-US" sz="3600" dirty="0"/>
          </a:p>
          <a:p>
            <a:r>
              <a:rPr lang="en-US" sz="3600" dirty="0"/>
              <a:t>While AI can help, it’s not perfect. </a:t>
            </a:r>
            <a:r>
              <a:rPr lang="en-US" sz="3600" b="1" dirty="0"/>
              <a:t>Sometimes it causes problems. </a:t>
            </a:r>
          </a:p>
          <a:p>
            <a:r>
              <a:rPr lang="en-US" sz="3600" dirty="0"/>
              <a:t>Here are a 3 examples to be aware of:</a:t>
            </a:r>
          </a:p>
          <a:p>
            <a:pPr lvl="0"/>
            <a:endParaRPr lang="en-US" sz="1800" dirty="0"/>
          </a:p>
        </p:txBody>
      </p:sp>
      <p:pic>
        <p:nvPicPr>
          <p:cNvPr id="27650" name="Picture 2" descr="Don't Be Afraid to Embrace the Awful with Awful Clipart ...">
            <a:extLst>
              <a:ext uri="{FF2B5EF4-FFF2-40B4-BE49-F238E27FC236}">
                <a16:creationId xmlns:a16="http://schemas.microsoft.com/office/drawing/2014/main" id="{A4B7B1D9-3880-BD72-C936-50376B480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420" y="305228"/>
            <a:ext cx="4640186" cy="443062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47923362-FAC0-F13B-53C0-E9863F552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5384" y="4151061"/>
            <a:ext cx="4514850" cy="204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99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929DC-B1BC-3C68-7DFF-81D4AE15B5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D8C42-A181-16A0-FBAC-3C0B6406F33C}"/>
              </a:ext>
            </a:extLst>
          </p:cNvPr>
          <p:cNvSpPr>
            <a:spLocks noGrp="1"/>
          </p:cNvSpPr>
          <p:nvPr>
            <p:ph idx="1"/>
          </p:nvPr>
        </p:nvSpPr>
        <p:spPr>
          <a:xfrm>
            <a:off x="247393" y="394319"/>
            <a:ext cx="8607849" cy="6006481"/>
          </a:xfrm>
        </p:spPr>
        <p:txBody>
          <a:bodyPr>
            <a:noAutofit/>
          </a:bodyPr>
          <a:lstStyle/>
          <a:p>
            <a:pPr marL="0" indent="0">
              <a:buNone/>
            </a:pPr>
            <a:r>
              <a:rPr lang="en-US" sz="3600" b="1" dirty="0"/>
              <a:t>1. Privacy Concerns</a:t>
            </a:r>
            <a:endParaRPr lang="en-US" sz="3600" dirty="0"/>
          </a:p>
          <a:p>
            <a:r>
              <a:rPr lang="en-US" sz="3600" dirty="0"/>
              <a:t>AI needs data to “learn.” That might include:</a:t>
            </a:r>
          </a:p>
          <a:p>
            <a:pPr lvl="1"/>
            <a:r>
              <a:rPr lang="en-US" sz="3200" dirty="0"/>
              <a:t>What you search online</a:t>
            </a:r>
          </a:p>
          <a:p>
            <a:pPr lvl="1"/>
            <a:r>
              <a:rPr lang="en-US" sz="3200" dirty="0"/>
              <a:t>What you say to your smart speaker</a:t>
            </a:r>
          </a:p>
          <a:p>
            <a:pPr lvl="1"/>
            <a:r>
              <a:rPr lang="en-US" sz="3200" dirty="0"/>
              <a:t>What products you buy</a:t>
            </a:r>
          </a:p>
          <a:p>
            <a:r>
              <a:rPr lang="en-US" sz="3600" dirty="0"/>
              <a:t>This information can sometimes be used to show you ads—or, in worse cases, sold to other companies. </a:t>
            </a:r>
            <a:r>
              <a:rPr lang="en-US" sz="3600" b="1" dirty="0"/>
              <a:t>Always review privacy settings or ask a trusted family member or friend to help you set up devices securely.</a:t>
            </a:r>
          </a:p>
          <a:p>
            <a:pPr lvl="0"/>
            <a:endParaRPr lang="en-US" sz="1800" dirty="0"/>
          </a:p>
        </p:txBody>
      </p:sp>
      <p:pic>
        <p:nvPicPr>
          <p:cNvPr id="28674" name="Picture 2" descr="Microscope Clipart Spy - Girl Spy Clip Art - Free ...">
            <a:extLst>
              <a:ext uri="{FF2B5EF4-FFF2-40B4-BE49-F238E27FC236}">
                <a16:creationId xmlns:a16="http://schemas.microsoft.com/office/drawing/2014/main" id="{18FBA87F-AFC7-E1CD-C71A-F1F37DCD6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923253" y="710925"/>
            <a:ext cx="3581519" cy="28343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E48A1C6B-1136-329F-50F1-5DC993F9D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2039" y="4615542"/>
            <a:ext cx="2606894" cy="1624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22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D7C25-C65F-6EFC-9DA1-E4DA6BBFF4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F902B9-A799-179E-9B5C-6B4E2799740B}"/>
              </a:ext>
            </a:extLst>
          </p:cNvPr>
          <p:cNvSpPr>
            <a:spLocks noGrp="1"/>
          </p:cNvSpPr>
          <p:nvPr>
            <p:ph idx="1"/>
          </p:nvPr>
        </p:nvSpPr>
        <p:spPr>
          <a:xfrm>
            <a:off x="247394" y="394319"/>
            <a:ext cx="7244270" cy="6006481"/>
          </a:xfrm>
        </p:spPr>
        <p:txBody>
          <a:bodyPr>
            <a:noAutofit/>
          </a:bodyPr>
          <a:lstStyle/>
          <a:p>
            <a:pPr marL="0" indent="0">
              <a:buNone/>
            </a:pPr>
            <a:r>
              <a:rPr lang="en-US" sz="3600" b="1" dirty="0"/>
              <a:t>2. It Doesn’t Always Understand You</a:t>
            </a:r>
            <a:endParaRPr lang="en-US" sz="3600" dirty="0"/>
          </a:p>
          <a:p>
            <a:r>
              <a:rPr lang="en-US" sz="3600" dirty="0"/>
              <a:t>Have you ever asked Alexa to play music, and it gives you the wrong song? Or tried voice-to-text on your phone, and it typed total nonsense?</a:t>
            </a:r>
          </a:p>
          <a:p>
            <a:r>
              <a:rPr lang="en-US" sz="3600" dirty="0"/>
              <a:t>That’s because AI doesn’t always understand accents, background noise, or unclear instructions. It’s getting better, but it’s far from perfect.</a:t>
            </a:r>
          </a:p>
          <a:p>
            <a:pPr lvl="0"/>
            <a:endParaRPr lang="en-US" sz="1800" dirty="0"/>
          </a:p>
        </p:txBody>
      </p:sp>
      <p:pic>
        <p:nvPicPr>
          <p:cNvPr id="29698" name="Picture 2" descr="Misunderstanding Stressed: Over 2,760 Royalty-Free ...">
            <a:extLst>
              <a:ext uri="{FF2B5EF4-FFF2-40B4-BE49-F238E27FC236}">
                <a16:creationId xmlns:a16="http://schemas.microsoft.com/office/drawing/2014/main" id="{A2788C06-BFE2-55EB-41F6-B328CF124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1663" y="1665371"/>
            <a:ext cx="4452943" cy="3115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52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32908-59C5-218E-0185-37C47DF15C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AE8AAC-B51E-A457-5036-67ADB759D4C8}"/>
              </a:ext>
            </a:extLst>
          </p:cNvPr>
          <p:cNvSpPr>
            <a:spLocks noGrp="1"/>
          </p:cNvSpPr>
          <p:nvPr>
            <p:ph idx="1"/>
          </p:nvPr>
        </p:nvSpPr>
        <p:spPr>
          <a:xfrm>
            <a:off x="247394" y="394319"/>
            <a:ext cx="6041111" cy="6006481"/>
          </a:xfrm>
        </p:spPr>
        <p:txBody>
          <a:bodyPr>
            <a:noAutofit/>
          </a:bodyPr>
          <a:lstStyle/>
          <a:p>
            <a:pPr marL="0" indent="0">
              <a:buNone/>
            </a:pPr>
            <a:r>
              <a:rPr lang="en-US" sz="3600" b="1" dirty="0"/>
              <a:t>3. Over-Automation</a:t>
            </a:r>
            <a:endParaRPr lang="en-US" sz="3600" dirty="0"/>
          </a:p>
          <a:p>
            <a:r>
              <a:rPr lang="en-US" sz="3600" dirty="0"/>
              <a:t>Some people fear AI will replace jobs, including in healthcare, customer service, or transportation (like self-driving cars). </a:t>
            </a:r>
          </a:p>
          <a:p>
            <a:r>
              <a:rPr lang="en-US" sz="3600" dirty="0"/>
              <a:t>While this shift might not affect your day-to-day, it’s something your adult children and grandchildren may be thinking about.</a:t>
            </a:r>
          </a:p>
          <a:p>
            <a:pPr lvl="0"/>
            <a:endParaRPr lang="en-US" sz="1800" dirty="0"/>
          </a:p>
        </p:txBody>
      </p:sp>
      <p:pic>
        <p:nvPicPr>
          <p:cNvPr id="30722" name="Picture 2" descr="autonomous cars">
            <a:extLst>
              <a:ext uri="{FF2B5EF4-FFF2-40B4-BE49-F238E27FC236}">
                <a16:creationId xmlns:a16="http://schemas.microsoft.com/office/drawing/2014/main" id="{37D370C6-DFCB-0D41-33B7-928121208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8405" y="779331"/>
            <a:ext cx="6286201" cy="4209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02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12265-3EA3-14F5-2868-076420CB7C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63AA0C-E5A2-EC0F-0B41-74877ACEABC8}"/>
              </a:ext>
            </a:extLst>
          </p:cNvPr>
          <p:cNvSpPr>
            <a:spLocks noGrp="1"/>
          </p:cNvSpPr>
          <p:nvPr>
            <p:ph idx="1"/>
          </p:nvPr>
        </p:nvSpPr>
        <p:spPr>
          <a:xfrm>
            <a:off x="247393" y="394319"/>
            <a:ext cx="6185491" cy="6006481"/>
          </a:xfrm>
        </p:spPr>
        <p:txBody>
          <a:bodyPr>
            <a:noAutofit/>
          </a:bodyPr>
          <a:lstStyle/>
          <a:p>
            <a:pPr marL="0" indent="0">
              <a:buNone/>
            </a:pPr>
            <a:r>
              <a:rPr lang="en-US" sz="3600" b="1" dirty="0"/>
              <a:t>The Ugly: When AI Goes Off the Rails</a:t>
            </a:r>
            <a:endParaRPr lang="en-US" sz="3600" dirty="0"/>
          </a:p>
          <a:p>
            <a:r>
              <a:rPr lang="en-US" sz="3600" dirty="0"/>
              <a:t>AI has some downright strange or even risky sides. Here are 3 examples that might raise eyebrows.</a:t>
            </a:r>
          </a:p>
          <a:p>
            <a:pPr lvl="0"/>
            <a:endParaRPr lang="en-US" sz="1800" dirty="0"/>
          </a:p>
        </p:txBody>
      </p:sp>
      <p:pic>
        <p:nvPicPr>
          <p:cNvPr id="31746" name="Picture 2" descr="Ugly Cartoon Stock Illustrations – 17,560 Ugly Cartoon Stock ...">
            <a:extLst>
              <a:ext uri="{FF2B5EF4-FFF2-40B4-BE49-F238E27FC236}">
                <a16:creationId xmlns:a16="http://schemas.microsoft.com/office/drawing/2014/main" id="{7DAB2644-8408-4D3C-0559-15D8A1E8E9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2884" y="670760"/>
            <a:ext cx="5687182" cy="4574473"/>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Raised eyebrow emoji. Skeptical emoticon. Raised eyebrow emoji. Skeptical emoticon. raised eyebrow stock illustrations">
            <a:extLst>
              <a:ext uri="{FF2B5EF4-FFF2-40B4-BE49-F238E27FC236}">
                <a16:creationId xmlns:a16="http://schemas.microsoft.com/office/drawing/2014/main" id="{65DE0BA6-0537-58D0-1760-B2073D0E4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221" y="3613449"/>
            <a:ext cx="2012282" cy="201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82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265E4-048E-2C01-C9FF-300D5543D2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09FF08-E9B8-F663-6F09-2CF0E11C45B4}"/>
              </a:ext>
            </a:extLst>
          </p:cNvPr>
          <p:cNvSpPr>
            <a:spLocks noGrp="1"/>
          </p:cNvSpPr>
          <p:nvPr>
            <p:ph idx="1"/>
          </p:nvPr>
        </p:nvSpPr>
        <p:spPr>
          <a:xfrm>
            <a:off x="247393" y="394319"/>
            <a:ext cx="11697213" cy="6006481"/>
          </a:xfrm>
        </p:spPr>
        <p:txBody>
          <a:bodyPr>
            <a:noAutofit/>
          </a:bodyPr>
          <a:lstStyle/>
          <a:p>
            <a:pPr marL="0" indent="0">
              <a:buNone/>
            </a:pPr>
            <a:r>
              <a:rPr lang="en-US" sz="3600" b="1" dirty="0"/>
              <a:t>1. Scams That Sound Real</a:t>
            </a:r>
            <a:endParaRPr lang="en-US" sz="3600" dirty="0"/>
          </a:p>
          <a:p>
            <a:r>
              <a:rPr lang="en-US" sz="3600" b="1" dirty="0"/>
              <a:t>AI can now copy voices. </a:t>
            </a:r>
            <a:r>
              <a:rPr lang="en-US" sz="3600" dirty="0"/>
              <a:t>Scammers can use a few seconds of someone’s real voice (taken from a voicemail or social media video) to create a fake phone call that sounds like a loved one asking for money.</a:t>
            </a:r>
          </a:p>
          <a:p>
            <a:r>
              <a:rPr lang="en-US" sz="3600" dirty="0"/>
              <a:t>Example: You get a call from someone who </a:t>
            </a:r>
            <a:r>
              <a:rPr lang="en-US" sz="3600" i="1" dirty="0"/>
              <a:t>sounds</a:t>
            </a:r>
            <a:r>
              <a:rPr lang="en-US" sz="3600" dirty="0"/>
              <a:t> like your grandson saying, “Grandma, I need help—please wire me $500.” </a:t>
            </a:r>
            <a:r>
              <a:rPr lang="en-US" sz="3600" b="1" dirty="0"/>
              <a:t>It’s fake, but convincing.</a:t>
            </a:r>
          </a:p>
          <a:p>
            <a:r>
              <a:rPr lang="en-US" sz="3600" b="1" dirty="0"/>
              <a:t>What to do:</a:t>
            </a:r>
            <a:r>
              <a:rPr lang="en-US" sz="3600" dirty="0"/>
              <a:t> </a:t>
            </a:r>
            <a:r>
              <a:rPr lang="en-US" sz="3600" dirty="0">
                <a:highlight>
                  <a:srgbClr val="FFFF00"/>
                </a:highlight>
              </a:rPr>
              <a:t>Always hang up and call them back on their regular number. Don’t trust emotional, urgent messages without double-checking.</a:t>
            </a:r>
          </a:p>
          <a:p>
            <a:pPr lvl="0"/>
            <a:endParaRPr lang="en-US" sz="1800" dirty="0"/>
          </a:p>
        </p:txBody>
      </p:sp>
    </p:spTree>
    <p:extLst>
      <p:ext uri="{BB962C8B-B14F-4D97-AF65-F5344CB8AC3E}">
        <p14:creationId xmlns:p14="http://schemas.microsoft.com/office/powerpoint/2010/main" val="148925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7712-7707-A3EF-AC7F-D727D39719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61AE88-A96D-37B6-55BD-1C074F5154A5}"/>
              </a:ext>
            </a:extLst>
          </p:cNvPr>
          <p:cNvSpPr>
            <a:spLocks noGrp="1"/>
          </p:cNvSpPr>
          <p:nvPr>
            <p:ph idx="1"/>
          </p:nvPr>
        </p:nvSpPr>
        <p:spPr>
          <a:xfrm>
            <a:off x="247393" y="394319"/>
            <a:ext cx="11697213" cy="6006481"/>
          </a:xfrm>
        </p:spPr>
        <p:txBody>
          <a:bodyPr>
            <a:noAutofit/>
          </a:bodyPr>
          <a:lstStyle/>
          <a:p>
            <a:pPr marL="0" indent="0">
              <a:buNone/>
            </a:pPr>
            <a:r>
              <a:rPr lang="en-US" sz="3600" b="1" dirty="0"/>
              <a:t>2. Fake Photos and Videos (“Deepfakes”)</a:t>
            </a:r>
            <a:endParaRPr lang="en-US" sz="3600" dirty="0"/>
          </a:p>
          <a:p>
            <a:r>
              <a:rPr lang="en-US" sz="3600" b="1" dirty="0"/>
              <a:t>AI can create images and videos that look real, but aren’t. </a:t>
            </a:r>
            <a:r>
              <a:rPr lang="en-US" sz="3600" dirty="0"/>
              <a:t>You might see a video online of a celebrity saying something they never actually said. These are being used in politics, scams, and even fraud.</a:t>
            </a:r>
          </a:p>
          <a:p>
            <a:r>
              <a:rPr lang="en-US" sz="3600" b="1" dirty="0"/>
              <a:t>Tip:</a:t>
            </a:r>
            <a:r>
              <a:rPr lang="en-US" sz="3600" dirty="0"/>
              <a:t> </a:t>
            </a:r>
            <a:r>
              <a:rPr lang="en-US" sz="3600" dirty="0">
                <a:highlight>
                  <a:srgbClr val="FFFF00"/>
                </a:highlight>
              </a:rPr>
              <a:t>Be cautious about what you see online. If something looks shocking, check if it’s been verified by a reliable source (like a news channel you trust).</a:t>
            </a:r>
          </a:p>
          <a:p>
            <a:pPr lvl="0"/>
            <a:endParaRPr lang="en-US" sz="1800" dirty="0"/>
          </a:p>
        </p:txBody>
      </p:sp>
    </p:spTree>
    <p:extLst>
      <p:ext uri="{BB962C8B-B14F-4D97-AF65-F5344CB8AC3E}">
        <p14:creationId xmlns:p14="http://schemas.microsoft.com/office/powerpoint/2010/main" val="347368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F4EB4-9AED-CA3B-7AAA-E58DFAD2C8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B57CB8-E301-3A58-6DB6-46A2D4CC49D7}"/>
              </a:ext>
            </a:extLst>
          </p:cNvPr>
          <p:cNvSpPr>
            <a:spLocks noGrp="1"/>
          </p:cNvSpPr>
          <p:nvPr>
            <p:ph idx="1"/>
          </p:nvPr>
        </p:nvSpPr>
        <p:spPr>
          <a:xfrm>
            <a:off x="247393" y="394319"/>
            <a:ext cx="11697213" cy="3872881"/>
          </a:xfrm>
        </p:spPr>
        <p:txBody>
          <a:bodyPr>
            <a:noAutofit/>
          </a:bodyPr>
          <a:lstStyle/>
          <a:p>
            <a:pPr marL="0" indent="0">
              <a:buNone/>
            </a:pPr>
            <a:r>
              <a:rPr lang="en-US" sz="3600" b="1" dirty="0"/>
              <a:t>3. Emotional Confusion</a:t>
            </a:r>
            <a:endParaRPr lang="en-US" sz="3600" dirty="0"/>
          </a:p>
          <a:p>
            <a:r>
              <a:rPr lang="en-US" sz="3600" b="1" dirty="0"/>
              <a:t>Some AI systems are designed to act like people. </a:t>
            </a:r>
            <a:r>
              <a:rPr lang="en-US" sz="3600" dirty="0"/>
              <a:t>They respond with kindness, offer emotional support, and even “chat” with you if you’re lonely. While that might sound comforting, remember they’re still machines.</a:t>
            </a:r>
            <a:r>
              <a:rPr lang="en-US" sz="3600" b="1" dirty="0"/>
              <a:t> They don’t have feelings or real relationships, no matter how friendly they seem.</a:t>
            </a:r>
          </a:p>
          <a:p>
            <a:pPr marL="0" indent="0">
              <a:buNone/>
            </a:pPr>
            <a:endParaRPr lang="en-US" dirty="0"/>
          </a:p>
          <a:p>
            <a:endParaRPr lang="en-US" dirty="0"/>
          </a:p>
          <a:p>
            <a:pPr lvl="0"/>
            <a:endParaRPr lang="en-US" sz="1800" dirty="0"/>
          </a:p>
        </p:txBody>
      </p:sp>
      <p:pic>
        <p:nvPicPr>
          <p:cNvPr id="33794" name="Picture 2" descr="Ways to Understand Emotions in Kids - Bridging the Gap">
            <a:extLst>
              <a:ext uri="{FF2B5EF4-FFF2-40B4-BE49-F238E27FC236}">
                <a16:creationId xmlns:a16="http://schemas.microsoft.com/office/drawing/2014/main" id="{0209A93D-EBCD-0206-C2A4-896AB8F13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2599" y="3466519"/>
            <a:ext cx="4353928" cy="339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79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46622-9E9E-D860-DDDF-120C5980E5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FEFEA-03E9-A20B-58D6-142499417A63}"/>
              </a:ext>
            </a:extLst>
          </p:cNvPr>
          <p:cNvSpPr>
            <a:spLocks noGrp="1"/>
          </p:cNvSpPr>
          <p:nvPr>
            <p:ph idx="1"/>
          </p:nvPr>
        </p:nvSpPr>
        <p:spPr>
          <a:xfrm>
            <a:off x="247394" y="394319"/>
            <a:ext cx="7581154" cy="6006481"/>
          </a:xfrm>
        </p:spPr>
        <p:txBody>
          <a:bodyPr>
            <a:noAutofit/>
          </a:bodyPr>
          <a:lstStyle/>
          <a:p>
            <a:pPr marL="0" indent="0">
              <a:buNone/>
            </a:pPr>
            <a:r>
              <a:rPr lang="en-US" sz="3600" b="1" dirty="0"/>
              <a:t>So… Should You Be Worried?</a:t>
            </a:r>
            <a:endParaRPr lang="en-US" sz="3600" dirty="0"/>
          </a:p>
          <a:p>
            <a:r>
              <a:rPr lang="en-US" sz="3600" b="1" dirty="0"/>
              <a:t>No—but you </a:t>
            </a:r>
            <a:r>
              <a:rPr lang="en-US" sz="3600" b="1" i="1" dirty="0"/>
              <a:t>should</a:t>
            </a:r>
            <a:r>
              <a:rPr lang="en-US" sz="3600" b="1" dirty="0"/>
              <a:t> be aware.</a:t>
            </a:r>
          </a:p>
          <a:p>
            <a:r>
              <a:rPr lang="en-US" sz="3600" dirty="0"/>
              <a:t>Just like microwaves, smartphones, or even credit cards—AI is a tool. It can be extremely helpful when used with care, but it’s not magic. And it’s not always right.</a:t>
            </a:r>
          </a:p>
          <a:p>
            <a:pPr marL="0" indent="0">
              <a:buNone/>
            </a:pPr>
            <a:endParaRPr lang="en-US" dirty="0"/>
          </a:p>
          <a:p>
            <a:endParaRPr lang="en-US" dirty="0"/>
          </a:p>
          <a:p>
            <a:pPr lvl="0"/>
            <a:endParaRPr lang="en-US" sz="1800" dirty="0"/>
          </a:p>
        </p:txBody>
      </p:sp>
      <p:pic>
        <p:nvPicPr>
          <p:cNvPr id="32772" name="Picture 4" descr="Beware Be Aware: Over 4,855 Royalty-Free Licensable Stock ...">
            <a:extLst>
              <a:ext uri="{FF2B5EF4-FFF2-40B4-BE49-F238E27FC236}">
                <a16:creationId xmlns:a16="http://schemas.microsoft.com/office/drawing/2014/main" id="{9F21C4BE-6D0A-DD42-FA24-0991FC677C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8548" y="927435"/>
            <a:ext cx="4014929" cy="22007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F55836-98B6-56D1-609E-B5E40FD5D3FE}"/>
              </a:ext>
            </a:extLst>
          </p:cNvPr>
          <p:cNvSpPr txBox="1"/>
          <p:nvPr/>
        </p:nvSpPr>
        <p:spPr>
          <a:xfrm>
            <a:off x="343647" y="4700338"/>
            <a:ext cx="11383132" cy="1426224"/>
          </a:xfrm>
          <a:prstGeom prst="rect">
            <a:avLst/>
          </a:prstGeom>
          <a:noFill/>
        </p:spPr>
        <p:txBody>
          <a:bodyPr wrap="square" rtlCol="0">
            <a:spAutoFit/>
          </a:bodyPr>
          <a:lstStyle/>
          <a:p>
            <a:pPr marR="0" lvl="0" algn="ctr" defTabSz="914400" rtl="0" eaLnBrk="1" fontAlgn="auto" latinLnBrk="0" hangingPunct="1">
              <a:lnSpc>
                <a:spcPct val="90000"/>
              </a:lnSpc>
              <a:spcBef>
                <a:spcPts val="1000"/>
              </a:spcBef>
              <a:spcAft>
                <a:spcPts val="0"/>
              </a:spcAft>
              <a:buClrTx/>
              <a:buSzTx/>
              <a:tabLst/>
              <a:defRPr/>
            </a:pPr>
            <a:r>
              <a:rPr kumimoji="0" lang="en-US" sz="4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Here’s the best advice: use AI to support your life, not control it</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7531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0D9EA-E345-F818-2766-52CDBBDFD6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45057A-B33B-24B8-47A0-5A918189A7E0}"/>
              </a:ext>
            </a:extLst>
          </p:cNvPr>
          <p:cNvSpPr>
            <a:spLocks noGrp="1"/>
          </p:cNvSpPr>
          <p:nvPr>
            <p:ph idx="1"/>
          </p:nvPr>
        </p:nvSpPr>
        <p:spPr>
          <a:xfrm>
            <a:off x="247394" y="394319"/>
            <a:ext cx="7869912" cy="6006481"/>
          </a:xfrm>
        </p:spPr>
        <p:txBody>
          <a:bodyPr>
            <a:noAutofit/>
          </a:bodyPr>
          <a:lstStyle/>
          <a:p>
            <a:pPr marL="0" indent="0">
              <a:buNone/>
            </a:pPr>
            <a:r>
              <a:rPr lang="en-US" sz="3600" b="1" dirty="0"/>
              <a:t>Tips for Seniors to Use AI Safely and Smartly</a:t>
            </a:r>
            <a:endParaRPr lang="en-US" sz="3600" dirty="0"/>
          </a:p>
          <a:p>
            <a:pPr lvl="0"/>
            <a:r>
              <a:rPr lang="en-US" sz="3600" b="1" dirty="0"/>
              <a:t>Ask for help. </a:t>
            </a:r>
            <a:r>
              <a:rPr lang="en-US" sz="3600" dirty="0"/>
              <a:t>Whether it’s a grandchild or a friendly neighbor, most people are happy to walk you through how something works.</a:t>
            </a:r>
          </a:p>
          <a:p>
            <a:pPr lvl="0"/>
            <a:r>
              <a:rPr lang="en-US" sz="3600" dirty="0"/>
              <a:t>Don’t give personal info to a device, app, or person you don’t fully trust.</a:t>
            </a:r>
          </a:p>
          <a:p>
            <a:pPr lvl="0"/>
            <a:endParaRPr lang="en-US" sz="1800" dirty="0"/>
          </a:p>
        </p:txBody>
      </p:sp>
      <p:pic>
        <p:nvPicPr>
          <p:cNvPr id="2" name="Picture 1">
            <a:extLst>
              <a:ext uri="{FF2B5EF4-FFF2-40B4-BE49-F238E27FC236}">
                <a16:creationId xmlns:a16="http://schemas.microsoft.com/office/drawing/2014/main" id="{61C1F8C6-BAC6-D06F-0FB0-B9A85454A841}"/>
              </a:ext>
            </a:extLst>
          </p:cNvPr>
          <p:cNvPicPr>
            <a:picLocks noChangeAspect="1"/>
          </p:cNvPicPr>
          <p:nvPr/>
        </p:nvPicPr>
        <p:blipFill>
          <a:blip r:embed="rId2"/>
          <a:stretch>
            <a:fillRect/>
          </a:stretch>
        </p:blipFill>
        <p:spPr>
          <a:xfrm>
            <a:off x="977845" y="5032704"/>
            <a:ext cx="1005927" cy="536494"/>
          </a:xfrm>
          <a:prstGeom prst="rect">
            <a:avLst/>
          </a:prstGeom>
        </p:spPr>
      </p:pic>
      <p:pic>
        <p:nvPicPr>
          <p:cNvPr id="34818" name="Picture 2" descr="Woman Asking Help Stock Illustrations – 983 Woman Asking ...">
            <a:extLst>
              <a:ext uri="{FF2B5EF4-FFF2-40B4-BE49-F238E27FC236}">
                <a16:creationId xmlns:a16="http://schemas.microsoft.com/office/drawing/2014/main" id="{E0E48CF7-0624-33CC-3E34-AD5BB208F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0021" y="341179"/>
            <a:ext cx="3087821" cy="3087821"/>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Free Vectors | personal information">
            <a:extLst>
              <a:ext uri="{FF2B5EF4-FFF2-40B4-BE49-F238E27FC236}">
                <a16:creationId xmlns:a16="http://schemas.microsoft.com/office/drawing/2014/main" id="{EC91CBD0-5976-AD8F-0379-77D2CA3F3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1193" y="3763876"/>
            <a:ext cx="2763881" cy="244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52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8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6AAE4-A79A-1135-43B2-ACD77E4FF9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8E3A6C-137E-5884-A7F7-337D08636B2E}"/>
              </a:ext>
            </a:extLst>
          </p:cNvPr>
          <p:cNvSpPr>
            <a:spLocks noGrp="1"/>
          </p:cNvSpPr>
          <p:nvPr>
            <p:ph idx="1"/>
          </p:nvPr>
        </p:nvSpPr>
        <p:spPr>
          <a:xfrm>
            <a:off x="247393" y="394319"/>
            <a:ext cx="8864523" cy="6006481"/>
          </a:xfrm>
        </p:spPr>
        <p:txBody>
          <a:bodyPr>
            <a:noAutofit/>
          </a:bodyPr>
          <a:lstStyle/>
          <a:p>
            <a:r>
              <a:rPr lang="en-US" sz="3600" b="1" dirty="0"/>
              <a:t>Tips for Seniors to Use AI Safely and Smartly (cont.)</a:t>
            </a:r>
            <a:endParaRPr lang="en-US" sz="3600" dirty="0"/>
          </a:p>
          <a:p>
            <a:pPr lvl="0"/>
            <a:r>
              <a:rPr lang="en-US" sz="3600" b="1" dirty="0"/>
              <a:t>Write things down. </a:t>
            </a:r>
            <a:r>
              <a:rPr lang="en-US" sz="3600" dirty="0"/>
              <a:t>Keep a notebook of passwords, commands, and instructions—it’s not “old-fashioned,” it’s smart!</a:t>
            </a:r>
          </a:p>
          <a:p>
            <a:pPr lvl="0"/>
            <a:r>
              <a:rPr lang="en-US" sz="3600" b="1" dirty="0"/>
              <a:t>Use well-known brands and avoid sketchy websites or devices.</a:t>
            </a:r>
          </a:p>
          <a:p>
            <a:pPr lvl="0"/>
            <a:r>
              <a:rPr lang="en-US" sz="3600" b="1" dirty="0"/>
              <a:t>Stay curious. Take a class </a:t>
            </a:r>
            <a:r>
              <a:rPr lang="en-US" sz="3600" dirty="0"/>
              <a:t>at the library or senior center. The more you know, the safer and more confident you’ll feel.</a:t>
            </a:r>
          </a:p>
          <a:p>
            <a:pPr lvl="0"/>
            <a:endParaRPr lang="en-US" sz="1800" dirty="0"/>
          </a:p>
        </p:txBody>
      </p:sp>
      <p:pic>
        <p:nvPicPr>
          <p:cNvPr id="35842" name="Picture 2" descr="Sheet of notepad clipart page paper Vector Images &amp; Graphics ...">
            <a:extLst>
              <a:ext uri="{FF2B5EF4-FFF2-40B4-BE49-F238E27FC236}">
                <a16:creationId xmlns:a16="http://schemas.microsoft.com/office/drawing/2014/main" id="{88BB9EEF-3889-A5E7-D594-FBEB2A69A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6726" y="394319"/>
            <a:ext cx="141922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5844" name="Picture 4" descr="Evil Computer Stock Illustrations – 3,894 Evil Computer ...">
            <a:extLst>
              <a:ext uri="{FF2B5EF4-FFF2-40B4-BE49-F238E27FC236}">
                <a16:creationId xmlns:a16="http://schemas.microsoft.com/office/drawing/2014/main" id="{3AF37D7D-B68B-77F6-6BBD-73717B1C91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2851" y="2483159"/>
            <a:ext cx="19431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5848" name="Picture 8" descr="A vector illustration of adult in a college classroom with ...">
            <a:extLst>
              <a:ext uri="{FF2B5EF4-FFF2-40B4-BE49-F238E27FC236}">
                <a16:creationId xmlns:a16="http://schemas.microsoft.com/office/drawing/2014/main" id="{B8BC0A83-B819-A606-6920-29715CCFA9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1915" y="4543905"/>
            <a:ext cx="2682793" cy="174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77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8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8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DDAD4-B240-BB47-B1C7-CD63A06A9B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F74CC8-9C4D-518E-DABD-DF70655D2093}"/>
              </a:ext>
            </a:extLst>
          </p:cNvPr>
          <p:cNvSpPr>
            <a:spLocks noGrp="1"/>
          </p:cNvSpPr>
          <p:nvPr>
            <p:ph idx="1"/>
          </p:nvPr>
        </p:nvSpPr>
        <p:spPr>
          <a:xfrm>
            <a:off x="247393" y="394319"/>
            <a:ext cx="7003639" cy="6006481"/>
          </a:xfrm>
        </p:spPr>
        <p:txBody>
          <a:bodyPr>
            <a:noAutofit/>
          </a:bodyPr>
          <a:lstStyle/>
          <a:p>
            <a:pPr marL="0" indent="0">
              <a:buNone/>
            </a:pPr>
            <a:r>
              <a:rPr lang="en-US" sz="3600" b="1" dirty="0"/>
              <a:t>Final Thoughts</a:t>
            </a:r>
            <a:endParaRPr lang="en-US" sz="3600" dirty="0"/>
          </a:p>
          <a:p>
            <a:r>
              <a:rPr lang="en-US" sz="3600" dirty="0"/>
              <a:t>AI isn’t here to replace people. </a:t>
            </a:r>
          </a:p>
          <a:p>
            <a:r>
              <a:rPr lang="en-US" sz="3600" dirty="0"/>
              <a:t>It’s here to make some things easier—if you let it, and if you understand it. And just like any big change, it takes time to get used to.</a:t>
            </a:r>
          </a:p>
          <a:p>
            <a:pPr lvl="0"/>
            <a:endParaRPr lang="en-US" sz="1800" dirty="0"/>
          </a:p>
        </p:txBody>
      </p:sp>
      <p:pic>
        <p:nvPicPr>
          <p:cNvPr id="4" name="Picture 3">
            <a:extLst>
              <a:ext uri="{FF2B5EF4-FFF2-40B4-BE49-F238E27FC236}">
                <a16:creationId xmlns:a16="http://schemas.microsoft.com/office/drawing/2014/main" id="{992F23FE-4BE2-51A4-A51F-E643944C5187}"/>
              </a:ext>
            </a:extLst>
          </p:cNvPr>
          <p:cNvPicPr>
            <a:picLocks noChangeAspect="1"/>
          </p:cNvPicPr>
          <p:nvPr/>
        </p:nvPicPr>
        <p:blipFill>
          <a:blip r:embed="rId2"/>
          <a:stretch>
            <a:fillRect/>
          </a:stretch>
        </p:blipFill>
        <p:spPr>
          <a:xfrm>
            <a:off x="871209" y="4841348"/>
            <a:ext cx="1005927" cy="536494"/>
          </a:xfrm>
          <a:prstGeom prst="rect">
            <a:avLst/>
          </a:prstGeom>
        </p:spPr>
      </p:pic>
      <p:pic>
        <p:nvPicPr>
          <p:cNvPr id="36866" name="Picture 2" descr="People Clipart Stock Illustrations – 155,755 People Clipart ...">
            <a:extLst>
              <a:ext uri="{FF2B5EF4-FFF2-40B4-BE49-F238E27FC236}">
                <a16:creationId xmlns:a16="http://schemas.microsoft.com/office/drawing/2014/main" id="{81030B90-FAD2-6AE7-2CC2-75E32568FA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3362" y="237622"/>
            <a:ext cx="3456322" cy="2471187"/>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Timer Clip Art Stock Illustrations – 3,562 Timer Clip Art ...">
            <a:extLst>
              <a:ext uri="{FF2B5EF4-FFF2-40B4-BE49-F238E27FC236}">
                <a16:creationId xmlns:a16="http://schemas.microsoft.com/office/drawing/2014/main" id="{A6EA0F26-ED9D-5E8E-2EAE-5F5776CA80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1032" y="3164057"/>
            <a:ext cx="3456321" cy="3456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64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94391-6C6B-A2AC-2C12-EAAC7F49C0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614F9E-656D-AFD3-5869-D40A4321A123}"/>
              </a:ext>
            </a:extLst>
          </p:cNvPr>
          <p:cNvSpPr>
            <a:spLocks noGrp="1"/>
          </p:cNvSpPr>
          <p:nvPr>
            <p:ph idx="1"/>
          </p:nvPr>
        </p:nvSpPr>
        <p:spPr>
          <a:xfrm>
            <a:off x="247393" y="394319"/>
            <a:ext cx="11697213" cy="6006481"/>
          </a:xfrm>
        </p:spPr>
        <p:txBody>
          <a:bodyPr>
            <a:noAutofit/>
          </a:bodyPr>
          <a:lstStyle/>
          <a:p>
            <a:pPr marL="0" indent="0">
              <a:buNone/>
            </a:pPr>
            <a:r>
              <a:rPr lang="en-US" sz="3600" b="1" dirty="0"/>
              <a:t>Final Thoughts</a:t>
            </a:r>
            <a:endParaRPr lang="en-US" sz="3600" dirty="0"/>
          </a:p>
          <a:p>
            <a:r>
              <a:rPr lang="en-US" sz="3600" dirty="0"/>
              <a:t>Don’t be afraid to ask questions. Don’t feel silly for not knowing how something works. </a:t>
            </a:r>
            <a:r>
              <a:rPr lang="en-US" sz="3600" b="1" dirty="0"/>
              <a:t>You’ve lived through a lot of changes in your lifetime—this is just another one.</a:t>
            </a:r>
          </a:p>
          <a:p>
            <a:pPr lvl="0"/>
            <a:endParaRPr lang="en-US" sz="1800" dirty="0"/>
          </a:p>
        </p:txBody>
      </p:sp>
      <p:pic>
        <p:nvPicPr>
          <p:cNvPr id="2" name="Picture 1">
            <a:extLst>
              <a:ext uri="{FF2B5EF4-FFF2-40B4-BE49-F238E27FC236}">
                <a16:creationId xmlns:a16="http://schemas.microsoft.com/office/drawing/2014/main" id="{D84C232D-A2B9-3027-EB3D-FAB924043267}"/>
              </a:ext>
            </a:extLst>
          </p:cNvPr>
          <p:cNvPicPr>
            <a:picLocks noChangeAspect="1"/>
          </p:cNvPicPr>
          <p:nvPr/>
        </p:nvPicPr>
        <p:blipFill>
          <a:blip r:embed="rId2"/>
          <a:stretch>
            <a:fillRect/>
          </a:stretch>
        </p:blipFill>
        <p:spPr>
          <a:xfrm>
            <a:off x="742872" y="3160753"/>
            <a:ext cx="1005927" cy="536494"/>
          </a:xfrm>
          <a:prstGeom prst="rect">
            <a:avLst/>
          </a:prstGeom>
        </p:spPr>
      </p:pic>
      <p:pic>
        <p:nvPicPr>
          <p:cNvPr id="37890" name="Picture 2" descr="Don’t Be Afraid Just Believe SVG | Mark 5:36 Christian Bible Verse Shirt Design">
            <a:extLst>
              <a:ext uri="{FF2B5EF4-FFF2-40B4-BE49-F238E27FC236}">
                <a16:creationId xmlns:a16="http://schemas.microsoft.com/office/drawing/2014/main" id="{6D2F6709-5FEB-6F1E-6736-296E27D99F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1425" y="2596741"/>
            <a:ext cx="7073663" cy="3804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1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5EB4B-21A4-0E1F-0BDC-F94213D2C9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EF382E-6315-5179-B58B-8813BBA453C2}"/>
              </a:ext>
            </a:extLst>
          </p:cNvPr>
          <p:cNvSpPr>
            <a:spLocks noGrp="1"/>
          </p:cNvSpPr>
          <p:nvPr>
            <p:ph idx="1"/>
          </p:nvPr>
        </p:nvSpPr>
        <p:spPr>
          <a:xfrm>
            <a:off x="247394" y="394319"/>
            <a:ext cx="5110670" cy="6006481"/>
          </a:xfrm>
        </p:spPr>
        <p:txBody>
          <a:bodyPr>
            <a:noAutofit/>
          </a:bodyPr>
          <a:lstStyle/>
          <a:p>
            <a:pPr marL="0" indent="0">
              <a:buNone/>
            </a:pPr>
            <a:r>
              <a:rPr lang="en-US" sz="3600" b="1" dirty="0"/>
              <a:t>Final Thoughts</a:t>
            </a:r>
            <a:endParaRPr lang="en-US" sz="3600" dirty="0"/>
          </a:p>
          <a:p>
            <a:r>
              <a:rPr lang="en-US" sz="3600" dirty="0"/>
              <a:t>And who knows? Maybe the next time your smart speaker plays your favorite song before you even ask… you’ll smile, knowing you’ve got the hang of this after all.</a:t>
            </a:r>
          </a:p>
          <a:p>
            <a:pPr lvl="0"/>
            <a:endParaRPr lang="en-US" sz="1800" dirty="0"/>
          </a:p>
        </p:txBody>
      </p:sp>
      <p:pic>
        <p:nvPicPr>
          <p:cNvPr id="38914" name="Picture 2" descr="Favorite Song Illustrations - Free Download in SVG, PNG">
            <a:extLst>
              <a:ext uri="{FF2B5EF4-FFF2-40B4-BE49-F238E27FC236}">
                <a16:creationId xmlns:a16="http://schemas.microsoft.com/office/drawing/2014/main" id="{6DEA3F01-7828-7EFC-EE6F-DDBC8279BA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191" y="997760"/>
            <a:ext cx="6777809" cy="4799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25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8914"/>
                                        </p:tgtEl>
                                        <p:attrNameLst>
                                          <p:attrName>style.visibility</p:attrName>
                                        </p:attrNameLst>
                                      </p:cBhvr>
                                      <p:to>
                                        <p:strVal val="visible"/>
                                      </p:to>
                                    </p:set>
                                    <p:anim calcmode="lin" valueType="num">
                                      <p:cBhvr additive="base">
                                        <p:cTn id="11" dur="500" fill="hold"/>
                                        <p:tgtEl>
                                          <p:spTgt spid="38914"/>
                                        </p:tgtEl>
                                        <p:attrNameLst>
                                          <p:attrName>ppt_x</p:attrName>
                                        </p:attrNameLst>
                                      </p:cBhvr>
                                      <p:tavLst>
                                        <p:tav tm="0">
                                          <p:val>
                                            <p:strVal val="#ppt_x"/>
                                          </p:val>
                                        </p:tav>
                                        <p:tav tm="100000">
                                          <p:val>
                                            <p:strVal val="#ppt_x"/>
                                          </p:val>
                                        </p:tav>
                                      </p:tavLst>
                                    </p:anim>
                                    <p:anim calcmode="lin" valueType="num">
                                      <p:cBhvr additive="base">
                                        <p:cTn id="12" dur="500" fill="hold"/>
                                        <p:tgtEl>
                                          <p:spTgt spid="389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06CFA-7736-94A0-1386-B678E23AB0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AFFC39-8638-519B-ED48-EB8DE4D44A57}"/>
              </a:ext>
            </a:extLst>
          </p:cNvPr>
          <p:cNvSpPr>
            <a:spLocks noGrp="1"/>
          </p:cNvSpPr>
          <p:nvPr>
            <p:ph idx="1"/>
          </p:nvPr>
        </p:nvSpPr>
        <p:spPr>
          <a:xfrm>
            <a:off x="247393" y="394319"/>
            <a:ext cx="11697213" cy="6006481"/>
          </a:xfrm>
        </p:spPr>
        <p:txBody>
          <a:bodyPr>
            <a:normAutofit fontScale="70000" lnSpcReduction="20000"/>
          </a:bodyPr>
          <a:lstStyle/>
          <a:p>
            <a:pPr marL="0" marR="373380" indent="0" algn="ctr">
              <a:lnSpc>
                <a:spcPct val="104000"/>
              </a:lnSpc>
              <a:spcBef>
                <a:spcPts val="305"/>
              </a:spcBef>
              <a:spcAft>
                <a:spcPts val="800"/>
              </a:spcAft>
              <a:buNone/>
            </a:pPr>
            <a:endParaRPr lang="en-US" sz="6000" b="1" u="sng" dirty="0">
              <a:latin typeface="Calibri" panose="020F0502020204030204" pitchFamily="34" charset="0"/>
              <a:ea typeface="Arial" panose="020B0604020202020204" pitchFamily="34" charset="0"/>
              <a:cs typeface="Times New Roman" panose="02020603050405020304" pitchFamily="18" charset="0"/>
            </a:endParaRPr>
          </a:p>
          <a:p>
            <a:pPr marL="0" marR="373380" indent="0" algn="ctr">
              <a:lnSpc>
                <a:spcPct val="104000"/>
              </a:lnSpc>
              <a:spcBef>
                <a:spcPts val="305"/>
              </a:spcBef>
              <a:spcAft>
                <a:spcPts val="800"/>
              </a:spcAft>
              <a:buNone/>
            </a:pPr>
            <a:r>
              <a:rPr lang="en-US" sz="6000" b="1" u="sng" dirty="0">
                <a:effectLst/>
                <a:latin typeface="Calibri" panose="020F0502020204030204" pitchFamily="34" charset="0"/>
                <a:ea typeface="Arial" panose="020B0604020202020204" pitchFamily="34" charset="0"/>
                <a:cs typeface="Times New Roman" panose="02020603050405020304" pitchFamily="18" charset="0"/>
              </a:rPr>
              <a:t>Thank You!</a:t>
            </a:r>
          </a:p>
          <a:p>
            <a:pPr marL="0" marR="373380" indent="0" algn="ctr">
              <a:lnSpc>
                <a:spcPct val="104000"/>
              </a:lnSpc>
              <a:spcBef>
                <a:spcPts val="305"/>
              </a:spcBef>
              <a:spcAft>
                <a:spcPts val="800"/>
              </a:spcAft>
              <a:buNone/>
            </a:pPr>
            <a:r>
              <a:rPr lang="en-US" sz="6000" b="1" u="sng" dirty="0">
                <a:effectLst/>
                <a:latin typeface="Calibri" panose="020F0502020204030204" pitchFamily="34" charset="0"/>
                <a:ea typeface="Arial" panose="020B0604020202020204" pitchFamily="34" charset="0"/>
                <a:cs typeface="Times New Roman" panose="02020603050405020304" pitchFamily="18" charset="0"/>
              </a:rPr>
              <a:t>Questions and Comments?</a:t>
            </a:r>
          </a:p>
          <a:p>
            <a:pPr marL="0" marR="373380" indent="0" algn="ctr">
              <a:lnSpc>
                <a:spcPct val="104000"/>
              </a:lnSpc>
              <a:spcBef>
                <a:spcPts val="305"/>
              </a:spcBef>
              <a:spcAft>
                <a:spcPts val="800"/>
              </a:spcAft>
              <a:buNone/>
            </a:pPr>
            <a:endParaRPr lang="en-US" sz="5100" dirty="0">
              <a:latin typeface="Calibri" panose="020F0502020204030204" pitchFamily="34" charset="0"/>
              <a:ea typeface="Arial" panose="020B0604020202020204" pitchFamily="34" charset="0"/>
              <a:cs typeface="Times New Roman" panose="02020603050405020304" pitchFamily="18" charset="0"/>
            </a:endParaRPr>
          </a:p>
          <a:p>
            <a:pPr marL="0" marR="373380" indent="0" algn="ctr">
              <a:lnSpc>
                <a:spcPct val="104000"/>
              </a:lnSpc>
              <a:spcBef>
                <a:spcPts val="305"/>
              </a:spcBef>
              <a:spcAft>
                <a:spcPts val="800"/>
              </a:spcAft>
              <a:buNone/>
            </a:pPr>
            <a:r>
              <a:rPr lang="en-US" sz="5100" dirty="0">
                <a:latin typeface="Calibri" panose="020F0502020204030204" pitchFamily="34" charset="0"/>
                <a:ea typeface="Arial" panose="020B0604020202020204" pitchFamily="34" charset="0"/>
                <a:cs typeface="Times New Roman" panose="02020603050405020304" pitchFamily="18" charset="0"/>
              </a:rPr>
              <a:t>HO #1: List of Common Names of AI</a:t>
            </a:r>
          </a:p>
          <a:p>
            <a:pPr marL="0" marR="373380" indent="0" algn="ctr">
              <a:lnSpc>
                <a:spcPct val="104000"/>
              </a:lnSpc>
              <a:spcBef>
                <a:spcPts val="305"/>
              </a:spcBef>
              <a:spcAft>
                <a:spcPts val="800"/>
              </a:spcAft>
              <a:buNone/>
            </a:pPr>
            <a:r>
              <a:rPr lang="en-US" sz="5100" dirty="0">
                <a:latin typeface="Calibri" panose="020F0502020204030204" pitchFamily="34" charset="0"/>
                <a:ea typeface="Arial" panose="020B0604020202020204" pitchFamily="34" charset="0"/>
                <a:cs typeface="Times New Roman" panose="02020603050405020304" pitchFamily="18" charset="0"/>
              </a:rPr>
              <a:t>HO #2. Compilled list of the Good, the Bad, and the Ugly!</a:t>
            </a:r>
            <a:endParaRPr lang="en-US" sz="5100" dirty="0">
              <a:effectLst/>
              <a:latin typeface="Calibri" panose="020F0502020204030204" pitchFamily="34" charset="0"/>
              <a:ea typeface="Arial" panose="020B0604020202020204" pitchFamily="34" charset="0"/>
              <a:cs typeface="Times New Roman" panose="02020603050405020304" pitchFamily="18" charset="0"/>
            </a:endParaRPr>
          </a:p>
          <a:p>
            <a:pPr marL="0" marR="373380" indent="0" algn="ctr">
              <a:lnSpc>
                <a:spcPct val="104000"/>
              </a:lnSpc>
              <a:spcBef>
                <a:spcPts val="305"/>
              </a:spcBef>
              <a:spcAft>
                <a:spcPts val="800"/>
              </a:spcAft>
              <a:buNone/>
            </a:pPr>
            <a:r>
              <a:rPr lang="en-US" sz="5100" dirty="0">
                <a:effectLst/>
                <a:latin typeface="Calibri" panose="020F0502020204030204" pitchFamily="34" charset="0"/>
                <a:ea typeface="Arial" panose="020B0604020202020204" pitchFamily="34" charset="0"/>
                <a:cs typeface="Times New Roman" panose="02020603050405020304" pitchFamily="18" charset="0"/>
              </a:rPr>
              <a:t>HO #3. How about your list of “the Good, the Bad, and the Ugly?”</a:t>
            </a:r>
            <a:endParaRPr lang="en-US" sz="6000" b="1" u="sng" dirty="0">
              <a:latin typeface="Calibri" panose="020F0502020204030204" pitchFamily="34" charset="0"/>
              <a:ea typeface="Aptos" panose="020B0004020202020204" pitchFamily="34" charset="0"/>
              <a:cs typeface="Times New Roman" panose="02020603050405020304" pitchFamily="18" charset="0"/>
            </a:endParaRPr>
          </a:p>
          <a:p>
            <a:pPr marL="0" marR="0" indent="0" algn="ctr">
              <a:lnSpc>
                <a:spcPct val="107000"/>
              </a:lnSpc>
              <a:spcAft>
                <a:spcPts val="800"/>
              </a:spcAft>
              <a:buNone/>
            </a:pPr>
            <a:endParaRPr lang="en-US" b="1" u="sng" dirty="0">
              <a:latin typeface="Calibri" panose="020F0502020204030204" pitchFamily="34" charset="0"/>
              <a:ea typeface="Aptos" panose="020B0004020202020204" pitchFamily="34" charset="0"/>
              <a:cs typeface="Times New Roman" panose="02020603050405020304" pitchFamily="18" charset="0"/>
            </a:endParaRPr>
          </a:p>
          <a:p>
            <a:pPr marL="0" marR="0" indent="0" algn="ctr">
              <a:lnSpc>
                <a:spcPct val="107000"/>
              </a:lnSpc>
              <a:spcAft>
                <a:spcPts val="800"/>
              </a:spcAft>
              <a:buNone/>
            </a:pPr>
            <a:r>
              <a:rPr lang="en-US" b="1" u="sng" dirty="0">
                <a:latin typeface="Calibri" panose="020F0502020204030204" pitchFamily="34" charset="0"/>
                <a:ea typeface="Aptos" panose="020B0004020202020204" pitchFamily="34" charset="0"/>
                <a:cs typeface="Times New Roman" panose="02020603050405020304" pitchFamily="18" charset="0"/>
              </a:rPr>
              <a:t>Please See Printed Lesson for R</a:t>
            </a:r>
            <a:r>
              <a:rPr lang="en-US" b="1" u="sng" dirty="0">
                <a:effectLst/>
                <a:latin typeface="Calibri" panose="020F0502020204030204" pitchFamily="34" charset="0"/>
                <a:ea typeface="Aptos" panose="020B0004020202020204" pitchFamily="34" charset="0"/>
                <a:cs typeface="Times New Roman" panose="02020603050405020304" pitchFamily="18" charset="0"/>
              </a:rPr>
              <a:t>eferences and Resources Credit Given to</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0" marR="373380" indent="0" algn="ctr">
              <a:lnSpc>
                <a:spcPct val="104000"/>
              </a:lnSpc>
              <a:spcBef>
                <a:spcPts val="305"/>
              </a:spcBef>
              <a:spcAft>
                <a:spcPts val="800"/>
              </a:spcAft>
              <a:buNone/>
            </a:pP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7111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2190</TotalTime>
  <Words>3419</Words>
  <Application>Microsoft Office PowerPoint</Application>
  <PresentationFormat>Widescreen</PresentationFormat>
  <Paragraphs>199</Paragraphs>
  <Slides>53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Aptos</vt:lpstr>
      <vt:lpstr>Aptos Display</vt: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Teeples</dc:creator>
  <cp:lastModifiedBy>Scott Teeples</cp:lastModifiedBy>
  <cp:revision>3</cp:revision>
  <dcterms:created xsi:type="dcterms:W3CDTF">2025-02-18T22:17:52Z</dcterms:created>
  <dcterms:modified xsi:type="dcterms:W3CDTF">2026-07-20T14:19:57Z</dcterms:modified>
</cp:coreProperties>
</file>