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Lst>
  <p:sldSz cx="18288000" cy="10287000"/>
  <p:notesSz cx="6858000" cy="9144000"/>
  <p:embeddedFontLst>
    <p:embeddedFont>
      <p:font typeface="Canva Sans" panose="020B0604020202020204" charset="0"/>
      <p:regular r:id="rId41"/>
    </p:embeddedFont>
    <p:embeddedFont>
      <p:font typeface="Canva Sans Bold" panose="020B0604020202020204" charset="0"/>
      <p:regular r:id="rId42"/>
    </p:embeddedFont>
    <p:embeddedFont>
      <p:font typeface="Now" panose="020B0604020202020204" charset="0"/>
      <p:regular r:id="rId4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notesView">
  <p:normalViewPr>
    <p:restoredLeft sz="15620" autoAdjust="0"/>
    <p:restoredTop sz="94622" autoAdjust="0"/>
  </p:normalViewPr>
  <p:slideViewPr>
    <p:cSldViewPr>
      <p:cViewPr varScale="1">
        <p:scale>
          <a:sx n="51" d="100"/>
          <a:sy n="51" d="100"/>
        </p:scale>
        <p:origin x="288" y="4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13862"/>
    </p:cViewPr>
  </p:sorterViewPr>
  <p:notesViewPr>
    <p:cSldViewPr>
      <p:cViewPr varScale="1">
        <p:scale>
          <a:sx n="52" d="100"/>
          <a:sy n="52" d="100"/>
        </p:scale>
        <p:origin x="2946" y="9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2.fntdata"/><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3.fntdata"/><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font" Target="fonts/font1.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02.09.2026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1147763" y="514350"/>
            <a:ext cx="4562475" cy="2566988"/>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5410200" cy="3081338"/>
          </a:xfrm>
          <a:prstGeom prst="rect">
            <a:avLst/>
          </a:prstGeom>
        </p:spPr>
        <p:txBody>
          <a:bodyPr vert="horz" lIns="91440" tIns="45720" rIns="91440" bIns="45720" rtlCol="0"/>
          <a:lstStyle/>
          <a:p>
            <a:r>
              <a:rPr lang="en-US" sz="1400" dirty="0">
                <a:latin typeface="Arial" panose="020B0604020202020204" pitchFamily="34" charset="0"/>
                <a:cs typeface="Arial" panose="020B0604020202020204" pitchFamily="34" charset="0"/>
              </a:rPr>
              <a:t>Good afternoon! Thank you for being here today. We are honored to share with you up-to date research and expanded knowledge  about autism and ways we can support those on the autism spectrum</a:t>
            </a:r>
            <a:r>
              <a:rPr lang="en-US" sz="1400" dirty="0">
                <a:solidFill>
                  <a:schemeClr val="bg1">
                    <a:lumMod val="50000"/>
                  </a:schemeClr>
                </a:solidFill>
                <a:latin typeface="Arial" panose="020B0604020202020204" pitchFamily="34" charset="0"/>
                <a:cs typeface="Arial" panose="020B0604020202020204" pitchFamily="34" charset="0"/>
              </a:rPr>
              <a:t>.   (14 sec.)</a:t>
            </a:r>
          </a:p>
        </p:txBody>
      </p:sp>
      <p:sp>
        <p:nvSpPr>
          <p:cNvPr id="6" name="Footer Placeholder 5"/>
          <p:cNvSpPr>
            <a:spLocks noGrp="1"/>
          </p:cNvSpPr>
          <p:nvPr>
            <p:ph type="ftr" sz="quarter" idx="4"/>
          </p:nvPr>
        </p:nvSpPr>
        <p:spPr>
          <a:xfrm>
            <a:off x="1236148" y="8292670"/>
            <a:ext cx="3962400" cy="341313"/>
          </a:xfrm>
          <a:prstGeom prst="rect">
            <a:avLst/>
          </a:prstGeom>
        </p:spPr>
        <p:txBody>
          <a:bodyPr vert="horz" lIns="91440" tIns="45720" rIns="91440" bIns="45720" rtlCol="0" anchor="b"/>
          <a:lstStyle>
            <a:lvl1pPr algn="l">
              <a:defRPr sz="1200"/>
            </a:lvl1pPr>
          </a:lstStyle>
          <a:p>
            <a:pPr algn="ctr"/>
            <a:r>
              <a:rPr lang="en-US" dirty="0"/>
              <a:t>1</a:t>
            </a: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990600" y="490538"/>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228600" y="3305016"/>
            <a:ext cx="6553200" cy="5380831"/>
          </a:xfrm>
          <a:prstGeom prst="rect">
            <a:avLst/>
          </a:prstGeom>
        </p:spPr>
        <p:txBody>
          <a:bodyPr vert="horz" lIns="91440" tIns="45720" rIns="91440" bIns="45720" rtlCol="0"/>
          <a:lstStyle/>
          <a:p>
            <a:r>
              <a:rPr lang="en-US" sz="1400" dirty="0">
                <a:latin typeface="Arial" panose="020B0604020202020204" pitchFamily="34" charset="0"/>
                <a:cs typeface="Arial" panose="020B0604020202020204" pitchFamily="34" charset="0"/>
              </a:rPr>
              <a:t>Mary Alice Weber is a National FCE Program Coordinator and a National FCL Certified Trainer. Mary Alice is a Past President for the Central Region of Tennessee; and currently serves as her county secretary and club treasurer. She is a Retired Physical Therapist with 20+ years experience with toddlers and children with autism, and a former member of the Waves Autism Spectrum Disorders Program. She and her husband also led a community Top Soccer program for a few years.</a:t>
            </a:r>
          </a:p>
          <a:p>
            <a:r>
              <a:rPr lang="en-US" sz="1400" dirty="0">
                <a:latin typeface="Arial" panose="020B0604020202020204" pitchFamily="34" charset="0"/>
                <a:cs typeface="Arial" panose="020B0604020202020204" pitchFamily="34" charset="0"/>
              </a:rPr>
              <a:t> . </a:t>
            </a:r>
          </a:p>
          <a:p>
            <a:r>
              <a:rPr lang="en-US" sz="1400" dirty="0">
                <a:latin typeface="Arial" panose="020B0604020202020204" pitchFamily="34" charset="0"/>
                <a:cs typeface="Arial" panose="020B0604020202020204" pitchFamily="34" charset="0"/>
              </a:rPr>
              <a:t>Sharon Giacometti serves as a National FCE Public Policy Coordinator and is a National FCL Certified Trainer. Sharon is a 4O-year member of </a:t>
            </a:r>
            <a:r>
              <a:rPr lang="en-US" sz="1400" dirty="0" err="1">
                <a:latin typeface="Arial" panose="020B0604020202020204" pitchFamily="34" charset="0"/>
                <a:cs typeface="Arial" panose="020B0604020202020204" pitchFamily="34" charset="0"/>
              </a:rPr>
              <a:t>Sliferette</a:t>
            </a:r>
            <a:r>
              <a:rPr lang="en-US" sz="1400" dirty="0">
                <a:latin typeface="Arial" panose="020B0604020202020204" pitchFamily="34" charset="0"/>
                <a:cs typeface="Arial" panose="020B0604020202020204" pitchFamily="34" charset="0"/>
              </a:rPr>
              <a:t> FCE and unit president for 37 years. She is a Past Kansas State President and currently the Southeast District Education Program Chairperson. </a:t>
            </a:r>
          </a:p>
          <a:p>
            <a:endParaRPr lang="en-US" sz="1400" dirty="0">
              <a:latin typeface="Arial" panose="020B0604020202020204" pitchFamily="34" charset="0"/>
              <a:cs typeface="Arial" panose="020B0604020202020204" pitchFamily="34" charset="0"/>
            </a:endParaRPr>
          </a:p>
          <a:p>
            <a:r>
              <a:rPr lang="en-US" sz="1400" dirty="0">
                <a:latin typeface="Arial" panose="020B0604020202020204" pitchFamily="34" charset="0"/>
                <a:cs typeface="Arial" panose="020B0604020202020204" pitchFamily="34" charset="0"/>
              </a:rPr>
              <a:t>A sincere thank you to our illustrious Connie </a:t>
            </a:r>
            <a:r>
              <a:rPr lang="en-US" sz="1400" dirty="0" err="1">
                <a:latin typeface="Arial" panose="020B0604020202020204" pitchFamily="34" charset="0"/>
                <a:cs typeface="Arial" panose="020B0604020202020204" pitchFamily="34" charset="0"/>
              </a:rPr>
              <a:t>Larrington</a:t>
            </a:r>
            <a:r>
              <a:rPr lang="en-US" sz="1400" dirty="0">
                <a:latin typeface="Arial" panose="020B0604020202020204" pitchFamily="34" charset="0"/>
                <a:cs typeface="Arial" panose="020B0604020202020204" pitchFamily="34" charset="0"/>
              </a:rPr>
              <a:t> for serving as our mentor. Connie serves  as the National Vice President for Program and is a National FCL Certified Trainer.</a:t>
            </a:r>
          </a:p>
          <a:p>
            <a:endParaRPr lang="en-US" sz="1400" dirty="0">
              <a:latin typeface="Arial" panose="020B0604020202020204" pitchFamily="34" charset="0"/>
              <a:cs typeface="Arial" panose="020B0604020202020204" pitchFamily="34" charset="0"/>
            </a:endParaRPr>
          </a:p>
          <a:p>
            <a:r>
              <a:rPr lang="en-US" sz="1400" i="1" dirty="0">
                <a:latin typeface="Arial" panose="020B0604020202020204" pitchFamily="34" charset="0"/>
                <a:cs typeface="Arial" panose="020B0604020202020204" pitchFamily="34" charset="0"/>
              </a:rPr>
              <a:t>The content of this lesson was externally Reviewed by: Alicia Lankford,</a:t>
            </a:r>
            <a:r>
              <a:rPr lang="en-US" sz="1400" dirty="0">
                <a:latin typeface="Arial" panose="020B0604020202020204" pitchFamily="34" charset="0"/>
                <a:cs typeface="Arial" panose="020B0604020202020204" pitchFamily="34" charset="0"/>
              </a:rPr>
              <a:t> an </a:t>
            </a:r>
            <a:r>
              <a:rPr lang="en-US" sz="1400" i="1" dirty="0">
                <a:latin typeface="Arial" panose="020B0604020202020204" pitchFamily="34" charset="0"/>
                <a:cs typeface="Arial" panose="020B0604020202020204" pitchFamily="34" charset="0"/>
              </a:rPr>
              <a:t>Education Specialist and</a:t>
            </a:r>
            <a:r>
              <a:rPr lang="en-US" sz="1400" dirty="0">
                <a:latin typeface="Arial" panose="020B0604020202020204" pitchFamily="34" charset="0"/>
                <a:cs typeface="Arial" panose="020B0604020202020204" pitchFamily="34" charset="0"/>
              </a:rPr>
              <a:t> </a:t>
            </a:r>
            <a:r>
              <a:rPr lang="en-US" sz="1400" i="1" dirty="0">
                <a:latin typeface="Arial" panose="020B0604020202020204" pitchFamily="34" charset="0"/>
                <a:cs typeface="Arial" panose="020B0604020202020204" pitchFamily="34" charset="0"/>
              </a:rPr>
              <a:t>Licensed and Board-Certified Behavior Analyst and  by: Whitney Loring, who is a  Licensed Clinical Psychologist and Associate Professor of Pediatrics at Vanderbilt Kennedy Center Treatment and Research Institute for Autism Spectrum Disorders (TRIAD) and the Vanderbilt University Medical Center Division of Developmental Medicine.      </a:t>
            </a:r>
            <a:r>
              <a:rPr lang="en-US" sz="1400" i="1" dirty="0">
                <a:solidFill>
                  <a:schemeClr val="bg1">
                    <a:lumMod val="50000"/>
                  </a:schemeClr>
                </a:solidFill>
                <a:latin typeface="Arial" panose="020B0604020202020204" pitchFamily="34" charset="0"/>
                <a:cs typeface="Arial" panose="020B0604020202020204" pitchFamily="34" charset="0"/>
              </a:rPr>
              <a:t>(1 min. 38 sec.)     </a:t>
            </a:r>
            <a:endParaRPr lang="en-US" sz="1400" dirty="0">
              <a:solidFill>
                <a:schemeClr val="bg1">
                  <a:lumMod val="50000"/>
                </a:schemeClr>
              </a:solidFill>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
        <p:nvSpPr>
          <p:cNvPr id="6" name="Footer Placeholder 5"/>
          <p:cNvSpPr>
            <a:spLocks noGrp="1"/>
          </p:cNvSpPr>
          <p:nvPr>
            <p:ph type="ftr" sz="quarter" idx="4"/>
          </p:nvPr>
        </p:nvSpPr>
        <p:spPr>
          <a:xfrm>
            <a:off x="1371600" y="8653462"/>
            <a:ext cx="3962400" cy="341313"/>
          </a:xfrm>
          <a:prstGeom prst="rect">
            <a:avLst/>
          </a:prstGeom>
        </p:spPr>
        <p:txBody>
          <a:bodyPr vert="horz" lIns="91440" tIns="45720" rIns="91440" bIns="45720" rtlCol="0" anchor="b"/>
          <a:lstStyle>
            <a:lvl1pPr algn="l">
              <a:defRPr sz="1200"/>
            </a:lvl1pPr>
          </a:lstStyle>
          <a:p>
            <a:pPr algn="ctr"/>
            <a:r>
              <a:rPr lang="en-US" dirty="0"/>
              <a:t>        2</a:t>
            </a: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1147763" y="600075"/>
            <a:ext cx="4562475" cy="2566988"/>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342900" y="3310152"/>
            <a:ext cx="6172200" cy="3081338"/>
          </a:xfrm>
          <a:prstGeom prst="rect">
            <a:avLst/>
          </a:prstGeom>
        </p:spPr>
        <p:txBody>
          <a:bodyPr vert="horz" lIns="91440" tIns="45720" rIns="91440" bIns="45720" rtlCol="0"/>
          <a:lstStyle/>
          <a:p>
            <a:r>
              <a:rPr lang="en-US" sz="1400" dirty="0">
                <a:latin typeface="Arial" panose="020B0604020202020204" pitchFamily="34" charset="0"/>
                <a:cs typeface="Arial" panose="020B0604020202020204" pitchFamily="34" charset="0"/>
              </a:rPr>
              <a:t>In the span of only a few decades, change has occurred in our awareness and understanding of autism. The term autism was first used in 1911 by the Swiss psychiatrist Eugen Bleuler </a:t>
            </a:r>
            <a:r>
              <a:rPr lang="en-US" sz="1400" b="1" dirty="0">
                <a:latin typeface="Arial" panose="020B0604020202020204" pitchFamily="34" charset="0"/>
                <a:cs typeface="Arial" panose="020B0604020202020204" pitchFamily="34" charset="0"/>
              </a:rPr>
              <a:t>"OY-gen BLOY-</a:t>
            </a:r>
            <a:r>
              <a:rPr lang="en-US" sz="1400" b="1" dirty="0" err="1">
                <a:latin typeface="Arial" panose="020B0604020202020204" pitchFamily="34" charset="0"/>
                <a:cs typeface="Arial" panose="020B0604020202020204" pitchFamily="34" charset="0"/>
              </a:rPr>
              <a:t>leh</a:t>
            </a:r>
            <a:r>
              <a:rPr lang="en-US" sz="1400" b="1" dirty="0">
                <a:latin typeface="Arial" panose="020B0604020202020204" pitchFamily="34" charset="0"/>
                <a:cs typeface="Arial" panose="020B0604020202020204" pitchFamily="34" charset="0"/>
              </a:rPr>
              <a:t>.“ </a:t>
            </a:r>
            <a:r>
              <a:rPr lang="en-US" sz="1400" dirty="0">
                <a:latin typeface="Arial" panose="020B0604020202020204" pitchFamily="34" charset="0"/>
                <a:cs typeface="Arial" panose="020B0604020202020204" pitchFamily="34" charset="0"/>
              </a:rPr>
              <a:t>Early studies of the disorder in the 1930’s and 1940’s included the works of Leo Kanner in the U.S. and Hans Asperger in Austria. It was not until the 1960’s, that the term acquired its current behavioral references.   </a:t>
            </a:r>
          </a:p>
          <a:p>
            <a:endParaRPr lang="en-US" sz="1400" dirty="0">
              <a:latin typeface="Arial" panose="020B0604020202020204" pitchFamily="34" charset="0"/>
              <a:cs typeface="Arial" panose="020B0604020202020204" pitchFamily="34" charset="0"/>
            </a:endParaRPr>
          </a:p>
          <a:p>
            <a:r>
              <a:rPr lang="en-US" sz="1400" dirty="0">
                <a:latin typeface="Arial" panose="020B0604020202020204" pitchFamily="34" charset="0"/>
                <a:cs typeface="Arial" panose="020B0604020202020204" pitchFamily="34" charset="0"/>
              </a:rPr>
              <a:t>The current definition of autism according to the National Institutes of Health appears on the screen... Although autism can be diagnosed at any age, it is described as a “developmental disorder” because symptoms generally appear in the first two years of life.  Both autism and autism spectrum disorder (or ASD) are acceptable ways of referring to the condition. </a:t>
            </a:r>
          </a:p>
          <a:p>
            <a:r>
              <a:rPr lang="en-US" sz="1400" dirty="0">
                <a:solidFill>
                  <a:schemeClr val="bg1">
                    <a:lumMod val="50000"/>
                  </a:schemeClr>
                </a:solidFill>
                <a:latin typeface="Arial" panose="020B0604020202020204" pitchFamily="34" charset="0"/>
                <a:cs typeface="Arial" panose="020B0604020202020204" pitchFamily="34" charset="0"/>
              </a:rPr>
              <a:t>(56 sec)                               </a:t>
            </a:r>
          </a:p>
          <a:p>
            <a:r>
              <a:rPr lang="en-US" sz="1400" dirty="0">
                <a:latin typeface="Arial" panose="020B0604020202020204" pitchFamily="34" charset="0"/>
                <a:cs typeface="Arial" panose="020B0604020202020204" pitchFamily="34" charset="0"/>
              </a:rPr>
              <a:t>                         </a:t>
            </a:r>
          </a:p>
        </p:txBody>
      </p:sp>
      <p:sp>
        <p:nvSpPr>
          <p:cNvPr id="6" name="Footer Placeholder 5"/>
          <p:cNvSpPr>
            <a:spLocks noGrp="1"/>
          </p:cNvSpPr>
          <p:nvPr>
            <p:ph type="ftr" sz="quarter" idx="4"/>
          </p:nvPr>
        </p:nvSpPr>
        <p:spPr>
          <a:xfrm>
            <a:off x="1447800" y="8373268"/>
            <a:ext cx="3962400" cy="341313"/>
          </a:xfrm>
          <a:prstGeom prst="rect">
            <a:avLst/>
          </a:prstGeom>
        </p:spPr>
        <p:txBody>
          <a:bodyPr vert="horz" lIns="91440" tIns="45720" rIns="91440" bIns="45720" rtlCol="0" anchor="b"/>
          <a:lstStyle>
            <a:lvl1pPr algn="l">
              <a:defRPr sz="1200"/>
            </a:lvl1pPr>
          </a:lstStyle>
          <a:p>
            <a:pPr algn="ctr"/>
            <a:r>
              <a:rPr lang="en-US" dirty="0"/>
              <a:t>3</a:t>
            </a: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1147763" y="600075"/>
            <a:ext cx="4562475" cy="2566988"/>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381000" y="3276600"/>
            <a:ext cx="6019800" cy="4648200"/>
          </a:xfrm>
          <a:prstGeom prst="rect">
            <a:avLst/>
          </a:prstGeom>
        </p:spPr>
        <p:txBody>
          <a:bodyPr vert="horz" lIns="91440" tIns="45720" rIns="91440" bIns="45720" rtlCol="0"/>
          <a:lstStyle/>
          <a:p>
            <a:r>
              <a:rPr lang="en-US" sz="1400" dirty="0">
                <a:latin typeface="Arial" panose="020B0604020202020204" pitchFamily="34" charset="0"/>
                <a:cs typeface="Arial" panose="020B0604020202020204" pitchFamily="34" charset="0"/>
              </a:rPr>
              <a:t>Neurodiversity is a rather new terminology.....</a:t>
            </a:r>
          </a:p>
          <a:p>
            <a:endParaRPr lang="en-US" sz="1400" dirty="0">
              <a:latin typeface="Arial" panose="020B0604020202020204" pitchFamily="34" charset="0"/>
              <a:cs typeface="Arial" panose="020B0604020202020204" pitchFamily="34" charset="0"/>
            </a:endParaRPr>
          </a:p>
          <a:p>
            <a:r>
              <a:rPr lang="en-US" sz="1400" dirty="0">
                <a:latin typeface="Arial" panose="020B0604020202020204" pitchFamily="34" charset="0"/>
                <a:cs typeface="Arial" panose="020B0604020202020204" pitchFamily="34" charset="0"/>
              </a:rPr>
              <a:t>-Neurodiversity describes the idea that people experience and interact with the world around them in many ways, with no one "right" way of thinking, learning, and behaving. </a:t>
            </a:r>
          </a:p>
          <a:p>
            <a:r>
              <a:rPr lang="en-US" sz="1400" dirty="0">
                <a:latin typeface="Arial" panose="020B0604020202020204" pitchFamily="34" charset="0"/>
                <a:cs typeface="Arial" panose="020B0604020202020204" pitchFamily="34" charset="0"/>
              </a:rPr>
              <a:t>-Differences are not always deficits. </a:t>
            </a:r>
          </a:p>
          <a:p>
            <a:r>
              <a:rPr lang="en-US" sz="1400" dirty="0">
                <a:latin typeface="Arial" panose="020B0604020202020204" pitchFamily="34" charset="0"/>
                <a:cs typeface="Arial" panose="020B0604020202020204" pitchFamily="34" charset="0"/>
              </a:rPr>
              <a:t>-Neurodiversity refers to the diversity of all people and recognizes that we all have strengths, and areas needing support, and that our differences can be very valuable. </a:t>
            </a:r>
          </a:p>
          <a:p>
            <a:r>
              <a:rPr lang="en-US" sz="1400" dirty="0">
                <a:latin typeface="Arial" panose="020B0604020202020204" pitchFamily="34" charset="0"/>
                <a:cs typeface="Arial" panose="020B0604020202020204" pitchFamily="34" charset="0"/>
              </a:rPr>
              <a:t>-It also recognizes that everyone is worthy of belonging and being able to live a fulfilling life with goals that are meaningful to them. </a:t>
            </a:r>
          </a:p>
          <a:p>
            <a:r>
              <a:rPr lang="en-US" sz="1400" dirty="0">
                <a:latin typeface="Arial" panose="020B0604020202020204" pitchFamily="34" charset="0"/>
                <a:cs typeface="Arial" panose="020B0604020202020204" pitchFamily="34" charset="0"/>
              </a:rPr>
              <a:t>-Referring to someone as neurodivergent is a way to focus on the positive aspects of their differences and what that can bring to the group. </a:t>
            </a:r>
          </a:p>
          <a:p>
            <a:endParaRPr lang="en-US" sz="1400" dirty="0">
              <a:latin typeface="Arial" panose="020B0604020202020204" pitchFamily="34" charset="0"/>
              <a:cs typeface="Arial" panose="020B0604020202020204" pitchFamily="34" charset="0"/>
            </a:endParaRPr>
          </a:p>
          <a:p>
            <a:r>
              <a:rPr lang="en-US" sz="1400" dirty="0">
                <a:latin typeface="Arial" panose="020B0604020202020204" pitchFamily="34" charset="0"/>
                <a:cs typeface="Arial" panose="020B0604020202020204" pitchFamily="34" charset="0"/>
              </a:rPr>
              <a:t>Autism looks different for everyone, and each person with autism has a definite set of strengths as well as challenges. Some people with autism can speak, while others are non-speaking and communicate in other ways. Some have intellectual challenges, while some are highly intelligent. Some require significant support in their daily lives, while others need less support and may live independently. </a:t>
            </a:r>
          </a:p>
          <a:p>
            <a:r>
              <a:rPr lang="en-US" sz="1400" dirty="0">
                <a:solidFill>
                  <a:schemeClr val="bg1">
                    <a:lumMod val="50000"/>
                  </a:schemeClr>
                </a:solidFill>
                <a:latin typeface="Arial" panose="020B0604020202020204" pitchFamily="34" charset="0"/>
                <a:cs typeface="Arial" panose="020B0604020202020204" pitchFamily="34" charset="0"/>
              </a:rPr>
              <a:t>(1 min. 15 sec.)</a:t>
            </a:r>
          </a:p>
        </p:txBody>
      </p:sp>
      <p:sp>
        <p:nvSpPr>
          <p:cNvPr id="6" name="Footer Placeholder 5"/>
          <p:cNvSpPr>
            <a:spLocks noGrp="1"/>
          </p:cNvSpPr>
          <p:nvPr>
            <p:ph type="ftr" sz="quarter" idx="4"/>
          </p:nvPr>
        </p:nvSpPr>
        <p:spPr>
          <a:xfrm>
            <a:off x="1447800" y="8373268"/>
            <a:ext cx="3962400" cy="341313"/>
          </a:xfrm>
          <a:prstGeom prst="rect">
            <a:avLst/>
          </a:prstGeom>
        </p:spPr>
        <p:txBody>
          <a:bodyPr vert="horz" lIns="91440" tIns="45720" rIns="91440" bIns="45720" rtlCol="0" anchor="b"/>
          <a:lstStyle>
            <a:lvl1pPr algn="l">
              <a:defRPr sz="1200"/>
            </a:lvl1pPr>
          </a:lstStyle>
          <a:p>
            <a:pPr algn="ctr"/>
            <a:r>
              <a:rPr lang="en-US" dirty="0"/>
              <a:t>4</a:t>
            </a: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1147763" y="600075"/>
            <a:ext cx="4562475" cy="2566988"/>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457200" y="3251200"/>
            <a:ext cx="6019800" cy="3081338"/>
          </a:xfrm>
          <a:prstGeom prst="rect">
            <a:avLst/>
          </a:prstGeom>
        </p:spPr>
        <p:txBody>
          <a:bodyPr vert="horz" lIns="91440" tIns="45720" rIns="91440" bIns="45720" rtlCol="0"/>
          <a:lstStyle/>
          <a:p>
            <a:r>
              <a:rPr lang="en-US" sz="1400" dirty="0">
                <a:latin typeface="Arial" panose="020B0604020202020204" pitchFamily="34" charset="0"/>
                <a:cs typeface="Arial" panose="020B0604020202020204" pitchFamily="34" charset="0"/>
              </a:rPr>
              <a:t>The Autism Empowerment Word Search puzzle was printed in the Fall 2024 issue of Spectrum Life Magazine. Each word in the puzzle represents a core principle that guides the organization’s commitment to enriching the lives of individuals within the autism and neurodivergent communities. 	</a:t>
            </a:r>
          </a:p>
          <a:p>
            <a:endParaRPr lang="en-US" sz="1400" dirty="0">
              <a:latin typeface="Arial" panose="020B0604020202020204" pitchFamily="34" charset="0"/>
              <a:cs typeface="Arial" panose="020B0604020202020204" pitchFamily="34" charset="0"/>
            </a:endParaRPr>
          </a:p>
          <a:p>
            <a:r>
              <a:rPr lang="en-US" sz="1400" dirty="0">
                <a:latin typeface="Arial" panose="020B0604020202020204" pitchFamily="34" charset="0"/>
                <a:cs typeface="Arial" panose="020B0604020202020204" pitchFamily="34" charset="0"/>
              </a:rPr>
              <a:t>Please spend about 2 minutes finding the words at the bottom of the page In the scrambled word search. </a:t>
            </a:r>
            <a:r>
              <a:rPr lang="en-US" sz="1400" dirty="0">
                <a:solidFill>
                  <a:schemeClr val="bg1">
                    <a:lumMod val="50000"/>
                  </a:schemeClr>
                </a:solidFill>
                <a:latin typeface="Arial" panose="020B0604020202020204" pitchFamily="34" charset="0"/>
                <a:cs typeface="Arial" panose="020B0604020202020204" pitchFamily="34" charset="0"/>
              </a:rPr>
              <a:t>(27 sec.)</a:t>
            </a:r>
          </a:p>
          <a:p>
            <a:endParaRPr lang="en-US" sz="1400" dirty="0">
              <a:latin typeface="Arial" panose="020B0604020202020204" pitchFamily="34" charset="0"/>
              <a:cs typeface="Arial" panose="020B0604020202020204" pitchFamily="34" charset="0"/>
            </a:endParaRPr>
          </a:p>
          <a:p>
            <a:endParaRPr lang="en-US" sz="1400" dirty="0">
              <a:latin typeface="Arial" panose="020B0604020202020204" pitchFamily="34" charset="0"/>
              <a:cs typeface="Arial" panose="020B0604020202020204" pitchFamily="34" charset="0"/>
            </a:endParaRPr>
          </a:p>
          <a:p>
            <a:r>
              <a:rPr lang="en-US" sz="1400" dirty="0">
                <a:solidFill>
                  <a:schemeClr val="bg1">
                    <a:lumMod val="50000"/>
                  </a:schemeClr>
                </a:solidFill>
                <a:latin typeface="Arial" panose="020B0604020202020204" pitchFamily="34" charset="0"/>
                <a:cs typeface="Arial" panose="020B0604020202020204" pitchFamily="34" charset="0"/>
              </a:rPr>
              <a:t>2 minutes for activity 1.</a:t>
            </a:r>
          </a:p>
        </p:txBody>
      </p:sp>
      <p:sp>
        <p:nvSpPr>
          <p:cNvPr id="6" name="Footer Placeholder 5"/>
          <p:cNvSpPr>
            <a:spLocks noGrp="1"/>
          </p:cNvSpPr>
          <p:nvPr>
            <p:ph type="ftr" sz="quarter" idx="4"/>
          </p:nvPr>
        </p:nvSpPr>
        <p:spPr>
          <a:xfrm>
            <a:off x="1447800" y="8373268"/>
            <a:ext cx="3962400" cy="341313"/>
          </a:xfrm>
          <a:prstGeom prst="rect">
            <a:avLst/>
          </a:prstGeom>
        </p:spPr>
        <p:txBody>
          <a:bodyPr vert="horz" lIns="91440" tIns="45720" rIns="91440" bIns="45720" rtlCol="0" anchor="b"/>
          <a:lstStyle>
            <a:lvl1pPr algn="l">
              <a:defRPr sz="1200"/>
            </a:lvl1pPr>
          </a:lstStyle>
          <a:p>
            <a:pPr algn="ctr"/>
            <a:r>
              <a:rPr lang="en-US" dirty="0"/>
              <a:t>5</a:t>
            </a: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4" name="Slide Image Placeholder 3"/>
          <p:cNvSpPr>
            <a:spLocks noGrp="1" noRot="1" noChangeAspect="1"/>
          </p:cNvSpPr>
          <p:nvPr>
            <p:ph type="sldImg" idx="2"/>
          </p:nvPr>
        </p:nvSpPr>
        <p:spPr>
          <a:xfrm>
            <a:off x="1147763" y="600075"/>
            <a:ext cx="4562475" cy="2566988"/>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381000" y="3331132"/>
            <a:ext cx="5943600" cy="3081338"/>
          </a:xfrm>
          <a:prstGeom prst="rect">
            <a:avLst/>
          </a:prstGeom>
        </p:spPr>
        <p:txBody>
          <a:bodyPr vert="horz" lIns="91440" tIns="45720" rIns="91440" bIns="45720" rtlCol="0"/>
          <a:lstStyle/>
          <a:p>
            <a:r>
              <a:rPr lang="en-US" sz="1400" dirty="0">
                <a:latin typeface="Arial" panose="020B0604020202020204" pitchFamily="34" charset="0"/>
                <a:cs typeface="Arial" panose="020B0604020202020204" pitchFamily="34" charset="0"/>
              </a:rPr>
              <a:t>It was not until 2000, that the CDC began to collect national data in the Autism and Developmental Disabilities Monitoring Network. The prevalence of autism at that time was </a:t>
            </a:r>
            <a:r>
              <a:rPr lang="en-US" sz="1400" u="sng" dirty="0">
                <a:latin typeface="Arial" panose="020B0604020202020204" pitchFamily="34" charset="0"/>
                <a:cs typeface="Arial" panose="020B0604020202020204" pitchFamily="34" charset="0"/>
              </a:rPr>
              <a:t>estimated</a:t>
            </a:r>
            <a:r>
              <a:rPr lang="en-US" sz="1400" dirty="0">
                <a:latin typeface="Arial" panose="020B0604020202020204" pitchFamily="34" charset="0"/>
                <a:cs typeface="Arial" panose="020B0604020202020204" pitchFamily="34" charset="0"/>
              </a:rPr>
              <a:t> to be 1 in 150 children. The prevalence has consistently increased and now it is estimated to be 1 in 31.   </a:t>
            </a:r>
            <a:r>
              <a:rPr lang="en-US" sz="1400" dirty="0">
                <a:solidFill>
                  <a:schemeClr val="bg1">
                    <a:lumMod val="50000"/>
                  </a:schemeClr>
                </a:solidFill>
                <a:latin typeface="Arial" panose="020B0604020202020204" pitchFamily="34" charset="0"/>
                <a:cs typeface="Arial" panose="020B0604020202020204" pitchFamily="34" charset="0"/>
              </a:rPr>
              <a:t>(22 sec)</a:t>
            </a:r>
          </a:p>
          <a:p>
            <a:endParaRPr lang="en-US" sz="1400" dirty="0">
              <a:latin typeface="Arial" panose="020B0604020202020204" pitchFamily="34" charset="0"/>
              <a:cs typeface="Arial" panose="020B0604020202020204" pitchFamily="34" charset="0"/>
            </a:endParaRPr>
          </a:p>
          <a:p>
            <a:endParaRPr lang="en-US" sz="1400" dirty="0">
              <a:latin typeface="Arial" panose="020B0604020202020204" pitchFamily="34" charset="0"/>
              <a:cs typeface="Arial" panose="020B0604020202020204" pitchFamily="34" charset="0"/>
            </a:endParaRPr>
          </a:p>
          <a:p>
            <a:endParaRPr lang="en-US" sz="1400" dirty="0">
              <a:latin typeface="Arial" panose="020B0604020202020204" pitchFamily="34" charset="0"/>
              <a:cs typeface="Arial" panose="020B0604020202020204" pitchFamily="34" charset="0"/>
            </a:endParaRPr>
          </a:p>
          <a:p>
            <a:endParaRPr lang="en-US" sz="1400" dirty="0">
              <a:latin typeface="Arial" panose="020B0604020202020204" pitchFamily="34" charset="0"/>
              <a:cs typeface="Arial" panose="020B0604020202020204" pitchFamily="34" charset="0"/>
            </a:endParaRPr>
          </a:p>
          <a:p>
            <a:endParaRPr lang="en-US" sz="1400" dirty="0">
              <a:latin typeface="Arial" panose="020B0604020202020204" pitchFamily="34" charset="0"/>
              <a:cs typeface="Arial" panose="020B0604020202020204" pitchFamily="34" charset="0"/>
            </a:endParaRPr>
          </a:p>
          <a:p>
            <a:endParaRPr lang="en-US" sz="1400" dirty="0">
              <a:latin typeface="Arial" panose="020B0604020202020204" pitchFamily="34" charset="0"/>
              <a:cs typeface="Arial" panose="020B0604020202020204" pitchFamily="34" charset="0"/>
            </a:endParaRPr>
          </a:p>
          <a:p>
            <a:endParaRPr lang="en-US" sz="1400" dirty="0">
              <a:latin typeface="Arial" panose="020B0604020202020204" pitchFamily="34" charset="0"/>
              <a:cs typeface="Arial" panose="020B0604020202020204" pitchFamily="34" charset="0"/>
            </a:endParaRPr>
          </a:p>
          <a:p>
            <a:r>
              <a:rPr lang="en-US" sz="1400" dirty="0">
                <a:solidFill>
                  <a:schemeClr val="bg1">
                    <a:lumMod val="50000"/>
                  </a:schemeClr>
                </a:solidFill>
                <a:latin typeface="Arial" panose="020B0604020202020204" pitchFamily="34" charset="0"/>
                <a:cs typeface="Arial" panose="020B0604020202020204" pitchFamily="34" charset="0"/>
              </a:rPr>
              <a:t>[CDC--Center for Disease Control and Prevention]</a:t>
            </a:r>
          </a:p>
        </p:txBody>
      </p:sp>
      <p:sp>
        <p:nvSpPr>
          <p:cNvPr id="6" name="Footer Placeholder 5"/>
          <p:cNvSpPr>
            <a:spLocks noGrp="1"/>
          </p:cNvSpPr>
          <p:nvPr>
            <p:ph type="ftr" sz="quarter" idx="4"/>
          </p:nvPr>
        </p:nvSpPr>
        <p:spPr>
          <a:xfrm>
            <a:off x="1447800" y="8305027"/>
            <a:ext cx="3962400" cy="341313"/>
          </a:xfrm>
          <a:prstGeom prst="rect">
            <a:avLst/>
          </a:prstGeom>
        </p:spPr>
        <p:txBody>
          <a:bodyPr vert="horz" lIns="91440" tIns="45720" rIns="91440" bIns="45720" rtlCol="0" anchor="b"/>
          <a:lstStyle>
            <a:lvl1pPr algn="l">
              <a:defRPr sz="1200"/>
            </a:lvl1pPr>
          </a:lstStyle>
          <a:p>
            <a:pPr algn="ctr"/>
            <a:r>
              <a:rPr lang="en-US" dirty="0"/>
              <a:t>6</a:t>
            </a:r>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4" name="Slide Image Placeholder 3"/>
          <p:cNvSpPr>
            <a:spLocks noGrp="1" noRot="1" noChangeAspect="1"/>
          </p:cNvSpPr>
          <p:nvPr>
            <p:ph type="sldImg" idx="2"/>
          </p:nvPr>
        </p:nvSpPr>
        <p:spPr>
          <a:xfrm>
            <a:off x="1147763" y="549275"/>
            <a:ext cx="4562475" cy="2566988"/>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533400" y="3460749"/>
            <a:ext cx="5638800" cy="2566989"/>
          </a:xfrm>
          <a:prstGeom prst="rect">
            <a:avLst/>
          </a:prstGeom>
        </p:spPr>
        <p:txBody>
          <a:bodyPr vert="horz" lIns="91440" tIns="45720" rIns="91440" bIns="45720" rtlCol="0"/>
          <a:lstStyle/>
          <a:p>
            <a:r>
              <a:rPr lang="en-US" sz="1400" dirty="0">
                <a:latin typeface="Arial" panose="020B0604020202020204" pitchFamily="34" charset="0"/>
                <a:cs typeface="Arial" panose="020B0604020202020204" pitchFamily="34" charset="0"/>
              </a:rPr>
              <a:t>Anybody can be autistic, regardless of sex, age, race or ethnicity. However, research from the CDC says that boys are diagnosed with autism four times more often than girls. </a:t>
            </a:r>
          </a:p>
          <a:p>
            <a:endParaRPr lang="en-US" sz="1400" dirty="0">
              <a:latin typeface="Arial" panose="020B0604020202020204" pitchFamily="34" charset="0"/>
              <a:cs typeface="Arial" panose="020B0604020202020204" pitchFamily="34" charset="0"/>
            </a:endParaRPr>
          </a:p>
          <a:p>
            <a:r>
              <a:rPr lang="en-US" sz="1400" dirty="0">
                <a:latin typeface="Arial" panose="020B0604020202020204" pitchFamily="34" charset="0"/>
                <a:cs typeface="Arial" panose="020B0604020202020204" pitchFamily="34" charset="0"/>
              </a:rPr>
              <a:t>According to the DSM-5, autism may look different in girls and boys. Girls may demonstrate more subtle symptoms, often leading to underdiagnosis or misdiagnosis. </a:t>
            </a:r>
          </a:p>
          <a:p>
            <a:endParaRPr lang="en-US" sz="1400" dirty="0">
              <a:latin typeface="Arial" panose="020B0604020202020204" pitchFamily="34" charset="0"/>
              <a:cs typeface="Arial" panose="020B0604020202020204" pitchFamily="34" charset="0"/>
            </a:endParaRPr>
          </a:p>
          <a:p>
            <a:r>
              <a:rPr lang="en-US" sz="1400" dirty="0">
                <a:latin typeface="Arial" panose="020B0604020202020204" pitchFamily="34" charset="0"/>
                <a:cs typeface="Arial" panose="020B0604020202020204" pitchFamily="34" charset="0"/>
              </a:rPr>
              <a:t>Diagnosing an adult with autism can be more difficult, as adults often learn to “mask,” or hide, their autism symptoms.  </a:t>
            </a:r>
          </a:p>
          <a:p>
            <a:endParaRPr lang="en-US" sz="1400" dirty="0">
              <a:latin typeface="Arial" panose="020B0604020202020204" pitchFamily="34" charset="0"/>
              <a:cs typeface="Arial" panose="020B0604020202020204" pitchFamily="34" charset="0"/>
            </a:endParaRPr>
          </a:p>
          <a:p>
            <a:r>
              <a:rPr lang="en-US" sz="1400" dirty="0">
                <a:solidFill>
                  <a:schemeClr val="bg1">
                    <a:lumMod val="50000"/>
                  </a:schemeClr>
                </a:solidFill>
                <a:latin typeface="Arial" panose="020B0604020202020204" pitchFamily="34" charset="0"/>
                <a:cs typeface="Arial" panose="020B0604020202020204" pitchFamily="34" charset="0"/>
              </a:rPr>
              <a:t>(31 sec.)</a:t>
            </a:r>
          </a:p>
        </p:txBody>
      </p:sp>
      <p:sp>
        <p:nvSpPr>
          <p:cNvPr id="6" name="Footer Placeholder 5"/>
          <p:cNvSpPr>
            <a:spLocks noGrp="1"/>
          </p:cNvSpPr>
          <p:nvPr>
            <p:ph type="ftr" sz="quarter" idx="4"/>
          </p:nvPr>
        </p:nvSpPr>
        <p:spPr>
          <a:xfrm>
            <a:off x="1217613" y="8280871"/>
            <a:ext cx="3962400" cy="341313"/>
          </a:xfrm>
          <a:prstGeom prst="rect">
            <a:avLst/>
          </a:prstGeom>
        </p:spPr>
        <p:txBody>
          <a:bodyPr vert="horz" lIns="91440" tIns="45720" rIns="91440" bIns="45720" rtlCol="0" anchor="b"/>
          <a:lstStyle>
            <a:lvl1pPr algn="l">
              <a:defRPr sz="1200"/>
            </a:lvl1pPr>
          </a:lstStyle>
          <a:p>
            <a:pPr algn="ctr"/>
            <a:r>
              <a:rPr lang="en-US" dirty="0"/>
              <a:t>7</a:t>
            </a:r>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4" name="Slide Image Placeholder 3"/>
          <p:cNvSpPr>
            <a:spLocks noGrp="1" noRot="1" noChangeAspect="1"/>
          </p:cNvSpPr>
          <p:nvPr>
            <p:ph type="sldImg" idx="2"/>
          </p:nvPr>
        </p:nvSpPr>
        <p:spPr>
          <a:xfrm>
            <a:off x="1147763" y="600075"/>
            <a:ext cx="4562475" cy="2566988"/>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533400" y="3276600"/>
            <a:ext cx="5791200" cy="5029200"/>
          </a:xfrm>
          <a:prstGeom prst="rect">
            <a:avLst/>
          </a:prstGeom>
        </p:spPr>
        <p:txBody>
          <a:bodyPr vert="horz" lIns="91440" tIns="45720" rIns="91440" bIns="45720" rtlCol="0"/>
          <a:lstStyle/>
          <a:p>
            <a:r>
              <a:rPr lang="en-US" sz="1400" dirty="0">
                <a:latin typeface="Arial" panose="020B0604020202020204" pitchFamily="34" charset="0"/>
                <a:cs typeface="Arial" panose="020B0604020202020204" pitchFamily="34" charset="0"/>
              </a:rPr>
              <a:t>Most researchers agree the rise in autism diagnosis is largely driven by changes in how autism is defined, detected, and diagnosed, not by a sudden surge in a single biological cause. </a:t>
            </a:r>
          </a:p>
          <a:p>
            <a:endParaRPr lang="en-US" sz="1400" dirty="0">
              <a:latin typeface="Arial" panose="020B0604020202020204" pitchFamily="34" charset="0"/>
              <a:cs typeface="Arial" panose="020B0604020202020204" pitchFamily="34" charset="0"/>
            </a:endParaRPr>
          </a:p>
          <a:p>
            <a:r>
              <a:rPr lang="en-US" sz="1400" dirty="0">
                <a:latin typeface="Arial" panose="020B0604020202020204" pitchFamily="34" charset="0"/>
                <a:cs typeface="Arial" panose="020B0604020202020204" pitchFamily="34" charset="0"/>
              </a:rPr>
              <a:t>There are several factors: </a:t>
            </a:r>
          </a:p>
          <a:p>
            <a:r>
              <a:rPr lang="en-US" sz="1400" dirty="0">
                <a:latin typeface="Arial" panose="020B0604020202020204" pitchFamily="34" charset="0"/>
                <a:cs typeface="Arial" panose="020B0604020202020204" pitchFamily="34" charset="0"/>
              </a:rPr>
              <a:t>--An increased awareness and media attention have led to greater recognition of signs and symptoms. </a:t>
            </a:r>
          </a:p>
          <a:p>
            <a:r>
              <a:rPr lang="en-US" sz="1400" dirty="0">
                <a:latin typeface="Arial" panose="020B0604020202020204" pitchFamily="34" charset="0"/>
                <a:cs typeface="Arial" panose="020B0604020202020204" pitchFamily="34" charset="0"/>
              </a:rPr>
              <a:t>--Access to screening has allowed earlier and more accurate identification.</a:t>
            </a:r>
          </a:p>
          <a:p>
            <a:r>
              <a:rPr lang="en-US" sz="1400" dirty="0">
                <a:latin typeface="Arial" panose="020B0604020202020204" pitchFamily="34" charset="0"/>
                <a:cs typeface="Arial" panose="020B0604020202020204" pitchFamily="34" charset="0"/>
              </a:rPr>
              <a:t> --Additional training of providers has resulted in more specialized diagnostic programs that are able to accurately identify more subtle presentations of autism. </a:t>
            </a:r>
          </a:p>
          <a:p>
            <a:r>
              <a:rPr lang="en-US" sz="1400" dirty="0">
                <a:latin typeface="Arial" panose="020B0604020202020204" pitchFamily="34" charset="0"/>
                <a:cs typeface="Arial" panose="020B0604020202020204" pitchFamily="34" charset="0"/>
              </a:rPr>
              <a:t>--An increase in acceptance of this diagnosis has reduced stigma, making people more likely to share their own diagnosis or their child’s diagnosis with others.</a:t>
            </a:r>
          </a:p>
          <a:p>
            <a:r>
              <a:rPr lang="en-US" sz="1400" dirty="0">
                <a:latin typeface="Arial" panose="020B0604020202020204" pitchFamily="34" charset="0"/>
                <a:cs typeface="Arial" panose="020B0604020202020204" pitchFamily="34" charset="0"/>
              </a:rPr>
              <a:t>--Improvements in data collection have resulted in more comprehensive databases. </a:t>
            </a:r>
          </a:p>
          <a:p>
            <a:r>
              <a:rPr lang="en-US" sz="1400" dirty="0">
                <a:latin typeface="Arial" panose="020B0604020202020204" pitchFamily="34" charset="0"/>
                <a:cs typeface="Arial" panose="020B0604020202020204" pitchFamily="34" charset="0"/>
              </a:rPr>
              <a:t>--</a:t>
            </a:r>
            <a:r>
              <a:rPr lang="en-US" dirty="0"/>
              <a:t> </a:t>
            </a:r>
            <a:r>
              <a:rPr lang="en-US" sz="1400" dirty="0">
                <a:latin typeface="Arial" panose="020B0604020202020204" pitchFamily="34" charset="0"/>
                <a:cs typeface="Arial" panose="020B0604020202020204" pitchFamily="34" charset="0"/>
              </a:rPr>
              <a:t>The final factor is the expansion of autism diagnostic criteria. In simple terms, changes to the Diagnostic and Statistical Manual, which is used to diagnose autism and other disorders, broadened the definition of autism. Updates to the DSM-4 and DSM-5 categorized autism as a spectrum disorder and expanded the criteria for diagnosis.</a:t>
            </a:r>
          </a:p>
          <a:p>
            <a:r>
              <a:rPr lang="en-US" sz="1400" dirty="0">
                <a:solidFill>
                  <a:schemeClr val="bg1">
                    <a:lumMod val="50000"/>
                  </a:schemeClr>
                </a:solidFill>
                <a:latin typeface="Arial" panose="020B0604020202020204" pitchFamily="34" charset="0"/>
                <a:cs typeface="Arial" panose="020B0604020202020204" pitchFamily="34" charset="0"/>
              </a:rPr>
              <a:t>(1 min.12 sec)</a:t>
            </a:r>
          </a:p>
          <a:p>
            <a:r>
              <a:rPr lang="en-US" sz="1400" dirty="0">
                <a:latin typeface="Arial" panose="020B0604020202020204" pitchFamily="34" charset="0"/>
                <a:cs typeface="Arial" panose="020B0604020202020204" pitchFamily="34" charset="0"/>
              </a:rPr>
              <a:t>.</a:t>
            </a:r>
          </a:p>
        </p:txBody>
      </p:sp>
      <p:sp>
        <p:nvSpPr>
          <p:cNvPr id="6" name="Footer Placeholder 5"/>
          <p:cNvSpPr>
            <a:spLocks noGrp="1"/>
          </p:cNvSpPr>
          <p:nvPr>
            <p:ph type="ftr" sz="quarter" idx="4"/>
          </p:nvPr>
        </p:nvSpPr>
        <p:spPr>
          <a:xfrm>
            <a:off x="1447800" y="8460580"/>
            <a:ext cx="3962400" cy="341313"/>
          </a:xfrm>
          <a:prstGeom prst="rect">
            <a:avLst/>
          </a:prstGeom>
        </p:spPr>
        <p:txBody>
          <a:bodyPr vert="horz" lIns="91440" tIns="45720" rIns="91440" bIns="45720" rtlCol="0" anchor="b"/>
          <a:lstStyle>
            <a:lvl1pPr algn="l">
              <a:defRPr sz="1200"/>
            </a:lvl1pPr>
          </a:lstStyle>
          <a:p>
            <a:pPr algn="ctr"/>
            <a:r>
              <a:rPr lang="en-US" dirty="0"/>
              <a:t>8</a:t>
            </a:r>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4" name="Slide Image Placeholder 3"/>
          <p:cNvSpPr>
            <a:spLocks noGrp="1" noRot="1" noChangeAspect="1"/>
          </p:cNvSpPr>
          <p:nvPr>
            <p:ph type="sldImg" idx="2"/>
          </p:nvPr>
        </p:nvSpPr>
        <p:spPr>
          <a:xfrm>
            <a:off x="1147763" y="600075"/>
            <a:ext cx="4562475" cy="2566988"/>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457200" y="3424238"/>
            <a:ext cx="5943600" cy="3843337"/>
          </a:xfrm>
          <a:prstGeom prst="rect">
            <a:avLst/>
          </a:prstGeom>
        </p:spPr>
        <p:txBody>
          <a:bodyPr vert="horz" lIns="91440" tIns="45720" rIns="91440" bIns="45720" rtlCol="0"/>
          <a:lstStyle/>
          <a:p>
            <a:r>
              <a:rPr lang="en-US" sz="1400" dirty="0">
                <a:latin typeface="Arial" panose="020B0604020202020204" pitchFamily="34" charset="0"/>
                <a:cs typeface="Arial" panose="020B0604020202020204" pitchFamily="34" charset="0"/>
              </a:rPr>
              <a:t>Autism has a strong genetic component. </a:t>
            </a:r>
          </a:p>
          <a:p>
            <a:r>
              <a:rPr lang="en-US" sz="1400" dirty="0">
                <a:latin typeface="Arial" panose="020B0604020202020204" pitchFamily="34" charset="0"/>
                <a:cs typeface="Arial" panose="020B0604020202020204" pitchFamily="34" charset="0"/>
              </a:rPr>
              <a:t>-Some research estimates that genes account for about 80 percent of the likelihood of autism </a:t>
            </a:r>
          </a:p>
          <a:p>
            <a:endParaRPr lang="en-US" sz="1400" dirty="0">
              <a:latin typeface="Arial" panose="020B0604020202020204" pitchFamily="34" charset="0"/>
              <a:cs typeface="Arial" panose="020B0604020202020204" pitchFamily="34" charset="0"/>
            </a:endParaRPr>
          </a:p>
          <a:p>
            <a:r>
              <a:rPr lang="en-US" sz="1400" dirty="0">
                <a:latin typeface="Arial" panose="020B0604020202020204" pitchFamily="34" charset="0"/>
                <a:cs typeface="Arial" panose="020B0604020202020204" pitchFamily="34" charset="0"/>
              </a:rPr>
              <a:t>-variants in more than 100 genes have been identified as playing a role.</a:t>
            </a:r>
          </a:p>
          <a:p>
            <a:endParaRPr lang="en-US" sz="1400" dirty="0">
              <a:latin typeface="Arial" panose="020B0604020202020204" pitchFamily="34" charset="0"/>
              <a:cs typeface="Arial" panose="020B0604020202020204" pitchFamily="34" charset="0"/>
            </a:endParaRPr>
          </a:p>
          <a:p>
            <a:r>
              <a:rPr lang="en-US" sz="1400" dirty="0">
                <a:latin typeface="Arial" panose="020B0604020202020204" pitchFamily="34" charset="0"/>
                <a:cs typeface="Arial" panose="020B0604020202020204" pitchFamily="34" charset="0"/>
              </a:rPr>
              <a:t>-Some of these gene variants are quite common, and it takes a number of them to accumulate beyond a certain threshold to cause autism.</a:t>
            </a:r>
          </a:p>
          <a:p>
            <a:endParaRPr lang="en-US" sz="1400" dirty="0">
              <a:latin typeface="Arial" panose="020B0604020202020204" pitchFamily="34" charset="0"/>
              <a:cs typeface="Arial" panose="020B0604020202020204" pitchFamily="34" charset="0"/>
            </a:endParaRPr>
          </a:p>
          <a:p>
            <a:r>
              <a:rPr lang="en-US" sz="1400" dirty="0">
                <a:latin typeface="Arial" panose="020B0604020202020204" pitchFamily="34" charset="0"/>
                <a:cs typeface="Arial" panose="020B0604020202020204" pitchFamily="34" charset="0"/>
              </a:rPr>
              <a:t>-</a:t>
            </a:r>
            <a:r>
              <a:rPr lang="en-US" dirty="0"/>
              <a:t> </a:t>
            </a:r>
            <a:r>
              <a:rPr lang="en-US" sz="1400" dirty="0">
                <a:latin typeface="Arial" panose="020B0604020202020204" pitchFamily="34" charset="0"/>
                <a:cs typeface="Arial" panose="020B0604020202020204" pitchFamily="34" charset="0"/>
              </a:rPr>
              <a:t>Other variants are rare and arise spontaneously, meaning they may appear in a child with autism even if neither parent carries the gene.</a:t>
            </a:r>
          </a:p>
          <a:p>
            <a:endParaRPr lang="en-US" sz="1400" dirty="0">
              <a:latin typeface="Arial" panose="020B0604020202020204" pitchFamily="34" charset="0"/>
              <a:cs typeface="Arial" panose="020B0604020202020204" pitchFamily="34" charset="0"/>
            </a:endParaRPr>
          </a:p>
          <a:p>
            <a:r>
              <a:rPr lang="en-US" sz="1400" dirty="0">
                <a:latin typeface="Arial" panose="020B0604020202020204" pitchFamily="34" charset="0"/>
                <a:cs typeface="Arial" panose="020B0604020202020204" pitchFamily="34" charset="0"/>
              </a:rPr>
              <a:t>The genes associated with autism are present at birth and active even earlier, indicating that autism begins during the prenatal period.</a:t>
            </a:r>
          </a:p>
          <a:p>
            <a:r>
              <a:rPr lang="en-US" sz="1400" dirty="0">
                <a:latin typeface="Arial" panose="020B0604020202020204" pitchFamily="34" charset="0"/>
                <a:cs typeface="Arial" panose="020B0604020202020204" pitchFamily="34" charset="0"/>
              </a:rPr>
              <a:t>    </a:t>
            </a:r>
            <a:r>
              <a:rPr lang="en-US" sz="1400" dirty="0">
                <a:solidFill>
                  <a:schemeClr val="bg1">
                    <a:lumMod val="50000"/>
                  </a:schemeClr>
                </a:solidFill>
                <a:latin typeface="Arial" panose="020B0604020202020204" pitchFamily="34" charset="0"/>
                <a:cs typeface="Arial" panose="020B0604020202020204" pitchFamily="34" charset="0"/>
              </a:rPr>
              <a:t>(44 sec)                     </a:t>
            </a:r>
          </a:p>
          <a:p>
            <a:endParaRPr lang="en-US" sz="1400" dirty="0">
              <a:latin typeface="Arial" panose="020B0604020202020204" pitchFamily="34" charset="0"/>
              <a:cs typeface="Arial" panose="020B0604020202020204" pitchFamily="34" charset="0"/>
            </a:endParaRPr>
          </a:p>
          <a:p>
            <a:r>
              <a:rPr lang="en-US" dirty="0"/>
              <a:t>            </a:t>
            </a:r>
          </a:p>
        </p:txBody>
      </p:sp>
      <p:sp>
        <p:nvSpPr>
          <p:cNvPr id="6" name="Footer Placeholder 5"/>
          <p:cNvSpPr>
            <a:spLocks noGrp="1"/>
          </p:cNvSpPr>
          <p:nvPr>
            <p:ph type="ftr" sz="quarter" idx="4"/>
          </p:nvPr>
        </p:nvSpPr>
        <p:spPr>
          <a:xfrm>
            <a:off x="1447800" y="8460580"/>
            <a:ext cx="3962400" cy="341313"/>
          </a:xfrm>
          <a:prstGeom prst="rect">
            <a:avLst/>
          </a:prstGeom>
        </p:spPr>
        <p:txBody>
          <a:bodyPr vert="horz" lIns="91440" tIns="45720" rIns="91440" bIns="45720" rtlCol="0" anchor="b"/>
          <a:lstStyle>
            <a:lvl1pPr algn="l">
              <a:defRPr sz="1200"/>
            </a:lvl1pPr>
          </a:lstStyle>
          <a:p>
            <a:pPr algn="ctr"/>
            <a:r>
              <a:rPr lang="en-US" dirty="0"/>
              <a:t>9</a:t>
            </a:r>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4" name="Slide Image Placeholder 3"/>
          <p:cNvSpPr>
            <a:spLocks noGrp="1" noRot="1" noChangeAspect="1"/>
          </p:cNvSpPr>
          <p:nvPr>
            <p:ph type="sldImg" idx="2"/>
          </p:nvPr>
        </p:nvSpPr>
        <p:spPr>
          <a:xfrm>
            <a:off x="1147763" y="514350"/>
            <a:ext cx="4562475" cy="2566988"/>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533400" y="3252788"/>
            <a:ext cx="5715000" cy="5719762"/>
          </a:xfrm>
          <a:prstGeom prst="rect">
            <a:avLst/>
          </a:prstGeom>
        </p:spPr>
        <p:txBody>
          <a:bodyPr vert="horz" lIns="91440" tIns="45720" rIns="91440" bIns="45720" rtlCol="0"/>
          <a:lstStyle/>
          <a:p>
            <a:r>
              <a:rPr lang="en-US" sz="1400" dirty="0">
                <a:latin typeface="Arial" panose="020B0604020202020204" pitchFamily="34" charset="0"/>
                <a:cs typeface="Arial" panose="020B0604020202020204" pitchFamily="34" charset="0"/>
              </a:rPr>
              <a:t>The relationship between genes and the environment remains an active area of research, and environmental factors are especially challenging to study because they are difficult to isolate. Several environmental factors now have strong scientific support for an association with autism. However, current evidence does </a:t>
            </a:r>
            <a:r>
              <a:rPr lang="en-US" sz="1400" u="sng" dirty="0">
                <a:latin typeface="Arial" panose="020B0604020202020204" pitchFamily="34" charset="0"/>
                <a:cs typeface="Arial" panose="020B0604020202020204" pitchFamily="34" charset="0"/>
              </a:rPr>
              <a:t>not</a:t>
            </a:r>
            <a:r>
              <a:rPr lang="en-US" sz="1400" dirty="0">
                <a:latin typeface="Arial" panose="020B0604020202020204" pitchFamily="34" charset="0"/>
                <a:cs typeface="Arial" panose="020B0604020202020204" pitchFamily="34" charset="0"/>
              </a:rPr>
              <a:t> show that any one factor alone causes autism; rather, autism likelihood may increase when environmental factors interact with genetic tendencies.</a:t>
            </a:r>
          </a:p>
          <a:p>
            <a:endParaRPr lang="en-US" sz="1400" dirty="0">
              <a:latin typeface="Arial" panose="020B0604020202020204" pitchFamily="34" charset="0"/>
              <a:cs typeface="Arial" panose="020B0604020202020204" pitchFamily="34" charset="0"/>
            </a:endParaRPr>
          </a:p>
          <a:p>
            <a:pPr lvl="0"/>
            <a:r>
              <a:rPr lang="en-US" dirty="0"/>
              <a:t> </a:t>
            </a:r>
            <a:r>
              <a:rPr lang="en-US" dirty="0">
                <a:latin typeface="Arial" panose="020B0604020202020204" pitchFamily="34" charset="0"/>
                <a:cs typeface="Arial" panose="020B0604020202020204" pitchFamily="34" charset="0"/>
              </a:rPr>
              <a:t>•</a:t>
            </a:r>
            <a:r>
              <a:rPr lang="en-US" sz="1400" dirty="0">
                <a:latin typeface="Arial" panose="020B0604020202020204" pitchFamily="34" charset="0"/>
                <a:cs typeface="Arial" panose="020B0604020202020204" pitchFamily="34" charset="0"/>
              </a:rPr>
              <a:t>Parents over 40 are linked to a higher likelihood of having a child with autism.</a:t>
            </a:r>
          </a:p>
          <a:p>
            <a:r>
              <a:rPr lang="en-US" sz="1400" dirty="0">
                <a:latin typeface="Arial" panose="020B0604020202020204" pitchFamily="34" charset="0"/>
                <a:cs typeface="Arial" panose="020B0604020202020204" pitchFamily="34" charset="0"/>
              </a:rPr>
              <a:t>• Premature babies have higher autism rates; those born at 22–27 weeks are nearly four times more likely to be diagnosed than full-term babies.</a:t>
            </a:r>
          </a:p>
          <a:p>
            <a:r>
              <a:rPr lang="en-US" sz="1400" dirty="0">
                <a:latin typeface="Arial" panose="020B0604020202020204" pitchFamily="34" charset="0"/>
                <a:cs typeface="Arial" panose="020B0604020202020204" pitchFamily="34" charset="0"/>
              </a:rPr>
              <a:t>• Birth complications: Examples include umbilical cord knots, placental abruption, and NICU stays.</a:t>
            </a:r>
          </a:p>
          <a:p>
            <a:r>
              <a:rPr lang="en-US" sz="1400" dirty="0">
                <a:latin typeface="Arial" panose="020B0604020202020204" pitchFamily="34" charset="0"/>
                <a:cs typeface="Arial" panose="020B0604020202020204" pitchFamily="34" charset="0"/>
              </a:rPr>
              <a:t>• Maternal health: Such as Obesity, diabetes, immune dysfunction, autoimmune disease, and inflammation during pregnancy may affect fetal brain development and raise autism likelihood; adequate folic acid and vitamin D may reduce the risk.</a:t>
            </a:r>
          </a:p>
          <a:p>
            <a:r>
              <a:rPr lang="en-US" sz="1400" dirty="0">
                <a:latin typeface="Arial" panose="020B0604020202020204" pitchFamily="34" charset="0"/>
                <a:cs typeface="Arial" panose="020B0604020202020204" pitchFamily="34" charset="0"/>
              </a:rPr>
              <a:t>• Prenatal exposure to toxins such as smog is linked to higher autism likelihood, possibly through inflammation that affects fetal brain development.</a:t>
            </a:r>
          </a:p>
          <a:p>
            <a:r>
              <a:rPr lang="en-US" sz="1400" dirty="0">
                <a:latin typeface="Arial" panose="020B0604020202020204" pitchFamily="34" charset="0"/>
                <a:cs typeface="Arial" panose="020B0604020202020204" pitchFamily="34" charset="0"/>
              </a:rPr>
              <a:t>• Family history: Having an autistic sibling, especially a twin or multiple autistic siblings, is linked to higher autism likelihood due to genetic and environmental factors.  </a:t>
            </a:r>
            <a:r>
              <a:rPr lang="en-US" sz="1400" dirty="0">
                <a:solidFill>
                  <a:schemeClr val="bg1">
                    <a:lumMod val="50000"/>
                  </a:schemeClr>
                </a:solidFill>
                <a:latin typeface="Arial" panose="020B0604020202020204" pitchFamily="34" charset="0"/>
                <a:cs typeface="Arial" panose="020B0604020202020204" pitchFamily="34" charset="0"/>
              </a:rPr>
              <a:t>(1 min. 23 sec)</a:t>
            </a:r>
          </a:p>
          <a:p>
            <a:endParaRPr lang="en-US" dirty="0">
              <a:latin typeface="Arial" panose="020B0604020202020204" pitchFamily="34" charset="0"/>
              <a:cs typeface="Arial" panose="020B0604020202020204" pitchFamily="34" charset="0"/>
            </a:endParaRPr>
          </a:p>
        </p:txBody>
      </p:sp>
      <p:sp>
        <p:nvSpPr>
          <p:cNvPr id="6" name="Footer Placeholder 5"/>
          <p:cNvSpPr>
            <a:spLocks noGrp="1"/>
          </p:cNvSpPr>
          <p:nvPr>
            <p:ph type="ftr" sz="quarter" idx="4"/>
          </p:nvPr>
        </p:nvSpPr>
        <p:spPr>
          <a:xfrm>
            <a:off x="1447800" y="8631237"/>
            <a:ext cx="3962400" cy="341313"/>
          </a:xfrm>
          <a:prstGeom prst="rect">
            <a:avLst/>
          </a:prstGeom>
        </p:spPr>
        <p:txBody>
          <a:bodyPr vert="horz" lIns="91440" tIns="45720" rIns="91440" bIns="45720" rtlCol="0" anchor="b"/>
          <a:lstStyle>
            <a:lvl1pPr algn="l">
              <a:defRPr sz="1200"/>
            </a:lvl1pPr>
          </a:lstStyle>
          <a:p>
            <a:pPr algn="ctr"/>
            <a:r>
              <a:rPr lang="en-US" dirty="0"/>
              <a:t>10</a:t>
            </a:r>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4" name="Slide Image Placeholder 3"/>
          <p:cNvSpPr>
            <a:spLocks noGrp="1" noRot="1" noChangeAspect="1"/>
          </p:cNvSpPr>
          <p:nvPr>
            <p:ph type="sldImg" idx="2"/>
          </p:nvPr>
        </p:nvSpPr>
        <p:spPr>
          <a:xfrm>
            <a:off x="1000125" y="600075"/>
            <a:ext cx="4562475" cy="2566988"/>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5105400" cy="3081338"/>
          </a:xfrm>
          <a:prstGeom prst="rect">
            <a:avLst/>
          </a:prstGeom>
        </p:spPr>
        <p:txBody>
          <a:bodyPr vert="horz" lIns="91440" tIns="45720" rIns="91440" bIns="45720" rtlCol="0"/>
          <a:lstStyle/>
          <a:p>
            <a:r>
              <a:rPr lang="en-US" sz="1400" dirty="0">
                <a:latin typeface="Arial" panose="020B0604020202020204" pitchFamily="34" charset="0"/>
                <a:cs typeface="Arial" panose="020B0604020202020204" pitchFamily="34" charset="0"/>
              </a:rPr>
              <a:t>Numerous large studies have shown no link between vaccination and autism</a:t>
            </a:r>
            <a:r>
              <a:rPr lang="en-US" sz="1400" dirty="0">
                <a:solidFill>
                  <a:schemeClr val="bg1">
                    <a:lumMod val="50000"/>
                  </a:schemeClr>
                </a:solidFill>
                <a:latin typeface="Arial" panose="020B0604020202020204" pitchFamily="34" charset="0"/>
                <a:cs typeface="Arial" panose="020B0604020202020204" pitchFamily="34" charset="0"/>
              </a:rPr>
              <a:t>.  (5 sec)</a:t>
            </a:r>
          </a:p>
        </p:txBody>
      </p:sp>
      <p:sp>
        <p:nvSpPr>
          <p:cNvPr id="6" name="Footer Placeholder 5"/>
          <p:cNvSpPr>
            <a:spLocks noGrp="1"/>
          </p:cNvSpPr>
          <p:nvPr>
            <p:ph type="ftr" sz="quarter" idx="4"/>
          </p:nvPr>
        </p:nvSpPr>
        <p:spPr>
          <a:xfrm>
            <a:off x="1600200" y="8342097"/>
            <a:ext cx="3962400" cy="341313"/>
          </a:xfrm>
          <a:prstGeom prst="rect">
            <a:avLst/>
          </a:prstGeom>
        </p:spPr>
        <p:txBody>
          <a:bodyPr vert="horz" lIns="91440" tIns="45720" rIns="91440" bIns="45720" rtlCol="0" anchor="b"/>
          <a:lstStyle>
            <a:lvl1pPr algn="l">
              <a:defRPr sz="1200"/>
            </a:lvl1pPr>
          </a:lstStyle>
          <a:p>
            <a:pPr algn="ctr"/>
            <a:r>
              <a:rPr lang="en-US" dirty="0"/>
              <a:t>11</a:t>
            </a:r>
            <a:endParaRP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4" name="Slide Image Placeholder 3"/>
          <p:cNvSpPr>
            <a:spLocks noGrp="1" noRot="1" noChangeAspect="1"/>
          </p:cNvSpPr>
          <p:nvPr>
            <p:ph type="sldImg" idx="2"/>
          </p:nvPr>
        </p:nvSpPr>
        <p:spPr>
          <a:xfrm>
            <a:off x="1184275" y="5254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4832350" cy="3081338"/>
          </a:xfrm>
          <a:prstGeom prst="rect">
            <a:avLst/>
          </a:prstGeom>
        </p:spPr>
        <p:txBody>
          <a:bodyPr vert="horz" lIns="91440" tIns="45720" rIns="91440" bIns="45720" rtlCol="0"/>
          <a:lstStyle/>
          <a:p>
            <a:r>
              <a:rPr lang="en-US" sz="1400" dirty="0">
                <a:latin typeface="Arial" panose="020B0604020202020204" pitchFamily="34" charset="0"/>
                <a:cs typeface="Arial" panose="020B0604020202020204" pitchFamily="34" charset="0"/>
              </a:rPr>
              <a:t>The two primary areas of an autism diagnosis are </a:t>
            </a:r>
          </a:p>
          <a:p>
            <a:endParaRPr lang="en-US" sz="1400" dirty="0">
              <a:latin typeface="Arial" panose="020B0604020202020204" pitchFamily="34" charset="0"/>
              <a:cs typeface="Arial" panose="020B0604020202020204" pitchFamily="34" charset="0"/>
            </a:endParaRPr>
          </a:p>
          <a:p>
            <a:r>
              <a:rPr lang="en-US" sz="1400" dirty="0">
                <a:latin typeface="Arial" panose="020B0604020202020204" pitchFamily="34" charset="0"/>
                <a:cs typeface="Arial" panose="020B0604020202020204" pitchFamily="34" charset="0"/>
              </a:rPr>
              <a:t>social communication and interaction, </a:t>
            </a:r>
          </a:p>
          <a:p>
            <a:endParaRPr lang="en-US" sz="1400" dirty="0">
              <a:latin typeface="Arial" panose="020B0604020202020204" pitchFamily="34" charset="0"/>
              <a:cs typeface="Arial" panose="020B0604020202020204" pitchFamily="34" charset="0"/>
            </a:endParaRPr>
          </a:p>
          <a:p>
            <a:r>
              <a:rPr lang="en-US" sz="1400" dirty="0">
                <a:latin typeface="Arial" panose="020B0604020202020204" pitchFamily="34" charset="0"/>
                <a:cs typeface="Arial" panose="020B0604020202020204" pitchFamily="34" charset="0"/>
              </a:rPr>
              <a:t>and restricted or repetitive behaviors and interests. </a:t>
            </a:r>
          </a:p>
          <a:p>
            <a:endParaRPr lang="en-US" sz="1400" dirty="0">
              <a:latin typeface="Arial" panose="020B0604020202020204" pitchFamily="34" charset="0"/>
              <a:cs typeface="Arial" panose="020B0604020202020204" pitchFamily="34" charset="0"/>
            </a:endParaRPr>
          </a:p>
          <a:p>
            <a:r>
              <a:rPr lang="en-US" sz="1400" dirty="0">
                <a:solidFill>
                  <a:schemeClr val="bg1">
                    <a:lumMod val="50000"/>
                  </a:schemeClr>
                </a:solidFill>
                <a:latin typeface="Arial" panose="020B0604020202020204" pitchFamily="34" charset="0"/>
                <a:cs typeface="Arial" panose="020B0604020202020204" pitchFamily="34" charset="0"/>
              </a:rPr>
              <a:t>(9 sec)</a:t>
            </a:r>
          </a:p>
        </p:txBody>
      </p:sp>
      <p:sp>
        <p:nvSpPr>
          <p:cNvPr id="6" name="Footer Placeholder 5"/>
          <p:cNvSpPr>
            <a:spLocks noGrp="1"/>
          </p:cNvSpPr>
          <p:nvPr>
            <p:ph type="ftr" sz="quarter" idx="4"/>
          </p:nvPr>
        </p:nvSpPr>
        <p:spPr>
          <a:xfrm>
            <a:off x="1484312" y="8292327"/>
            <a:ext cx="3962400" cy="341313"/>
          </a:xfrm>
          <a:prstGeom prst="rect">
            <a:avLst/>
          </a:prstGeom>
        </p:spPr>
        <p:txBody>
          <a:bodyPr vert="horz" lIns="91440" tIns="45720" rIns="91440" bIns="45720" rtlCol="0" anchor="b"/>
          <a:lstStyle>
            <a:lvl1pPr algn="l">
              <a:defRPr sz="1200"/>
            </a:lvl1pPr>
          </a:lstStyle>
          <a:p>
            <a:pPr algn="ctr"/>
            <a:r>
              <a:rPr lang="en-US" dirty="0"/>
              <a:t>12</a:t>
            </a:r>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4" name="Slide Image Placeholder 3"/>
          <p:cNvSpPr>
            <a:spLocks noGrp="1" noRot="1" noChangeAspect="1"/>
          </p:cNvSpPr>
          <p:nvPr>
            <p:ph type="sldImg" idx="2"/>
          </p:nvPr>
        </p:nvSpPr>
        <p:spPr>
          <a:xfrm>
            <a:off x="914400" y="600075"/>
            <a:ext cx="4562475" cy="2566988"/>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533400" y="3251200"/>
            <a:ext cx="5715000" cy="3081338"/>
          </a:xfrm>
          <a:prstGeom prst="rect">
            <a:avLst/>
          </a:prstGeom>
        </p:spPr>
        <p:txBody>
          <a:bodyPr vert="horz" lIns="91440" tIns="45720" rIns="91440" bIns="45720" rtlCol="0"/>
          <a:lstStyle/>
          <a:p>
            <a:r>
              <a:rPr lang="en-US" sz="1400" dirty="0">
                <a:latin typeface="Arial" panose="020B0604020202020204" pitchFamily="34" charset="0"/>
                <a:cs typeface="Arial" panose="020B0604020202020204" pitchFamily="34" charset="0"/>
              </a:rPr>
              <a:t>Joint attention is basic for both social communication and interaction. Joint attention is the shared focus of two individuals on an object. It is achieved when one individual alerts another to an object by using eye-gazing, pointing, or a verbal cue. </a:t>
            </a:r>
          </a:p>
          <a:p>
            <a:endParaRPr lang="en-US" sz="1400" dirty="0">
              <a:latin typeface="Arial" panose="020B0604020202020204" pitchFamily="34" charset="0"/>
              <a:cs typeface="Arial" panose="020B0604020202020204" pitchFamily="34" charset="0"/>
            </a:endParaRPr>
          </a:p>
          <a:p>
            <a:r>
              <a:rPr lang="en-US" sz="1400" dirty="0">
                <a:latin typeface="Arial" panose="020B0604020202020204" pitchFamily="34" charset="0"/>
                <a:cs typeface="Arial" panose="020B0604020202020204" pitchFamily="34" charset="0"/>
              </a:rPr>
              <a:t>Deficits in joint attention are considered the single most distinguishing characteristic of very young children with autism according to the </a:t>
            </a:r>
          </a:p>
          <a:p>
            <a:r>
              <a:rPr lang="en-US" sz="1400" dirty="0">
                <a:latin typeface="Arial" panose="020B0604020202020204" pitchFamily="34" charset="0"/>
                <a:cs typeface="Arial" panose="020B0604020202020204" pitchFamily="34" charset="0"/>
              </a:rPr>
              <a:t>American Academy of Pediatrics</a:t>
            </a:r>
            <a:r>
              <a:rPr lang="en-US" dirty="0"/>
              <a:t>.  </a:t>
            </a:r>
            <a:r>
              <a:rPr lang="en-US" sz="1400" dirty="0">
                <a:solidFill>
                  <a:schemeClr val="bg1">
                    <a:lumMod val="50000"/>
                  </a:schemeClr>
                </a:solidFill>
                <a:latin typeface="Arial" panose="020B0604020202020204" pitchFamily="34" charset="0"/>
                <a:cs typeface="Arial" panose="020B0604020202020204" pitchFamily="34" charset="0"/>
              </a:rPr>
              <a:t>(28 sec)</a:t>
            </a:r>
          </a:p>
        </p:txBody>
      </p:sp>
      <p:sp>
        <p:nvSpPr>
          <p:cNvPr id="6" name="Footer Placeholder 5"/>
          <p:cNvSpPr>
            <a:spLocks noGrp="1"/>
          </p:cNvSpPr>
          <p:nvPr>
            <p:ph type="ftr" sz="quarter" idx="4"/>
          </p:nvPr>
        </p:nvSpPr>
        <p:spPr>
          <a:xfrm>
            <a:off x="1600200" y="8373268"/>
            <a:ext cx="3962400" cy="341313"/>
          </a:xfrm>
          <a:prstGeom prst="rect">
            <a:avLst/>
          </a:prstGeom>
        </p:spPr>
        <p:txBody>
          <a:bodyPr vert="horz" lIns="91440" tIns="45720" rIns="91440" bIns="45720" rtlCol="0" anchor="b"/>
          <a:lstStyle>
            <a:lvl1pPr algn="l">
              <a:defRPr sz="1200"/>
            </a:lvl1pPr>
          </a:lstStyle>
          <a:p>
            <a:pPr algn="ctr"/>
            <a:r>
              <a:rPr lang="en-US" dirty="0"/>
              <a:t>13</a:t>
            </a:r>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4" name="Slide Image Placeholder 3"/>
          <p:cNvSpPr>
            <a:spLocks noGrp="1" noRot="1" noChangeAspect="1"/>
          </p:cNvSpPr>
          <p:nvPr>
            <p:ph type="sldImg" idx="2"/>
          </p:nvPr>
        </p:nvSpPr>
        <p:spPr>
          <a:xfrm>
            <a:off x="936625" y="534988"/>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657599"/>
            <a:ext cx="5105400" cy="3186113"/>
          </a:xfrm>
          <a:prstGeom prst="rect">
            <a:avLst/>
          </a:prstGeom>
        </p:spPr>
        <p:txBody>
          <a:bodyPr vert="horz" lIns="91440" tIns="45720" rIns="91440" bIns="45720" rtlCol="0"/>
          <a:lstStyle/>
          <a:p>
            <a:r>
              <a:rPr lang="en-US" sz="1400" dirty="0">
                <a:latin typeface="Arial" panose="020B0604020202020204" pitchFamily="34" charset="0"/>
                <a:cs typeface="Arial" panose="020B0604020202020204" pitchFamily="34" charset="0"/>
              </a:rPr>
              <a:t>Some examples of delays with social communication and interaction can include: </a:t>
            </a:r>
          </a:p>
          <a:p>
            <a:pPr marL="28575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rarely meets your gaze </a:t>
            </a:r>
          </a:p>
          <a:p>
            <a:pPr marL="28575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does not respond to their name </a:t>
            </a:r>
          </a:p>
          <a:p>
            <a:pPr marL="28575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shows few facial expressions (such as not showing happy, sad, angry, or surprised expressions) </a:t>
            </a:r>
          </a:p>
          <a:p>
            <a:pPr marL="28575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or does not share back-and-forth exchanges of smiles and sounds </a:t>
            </a:r>
          </a:p>
          <a:p>
            <a:pPr marL="28575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limited language or gestures, like pointing, can also signal a difference </a:t>
            </a:r>
          </a:p>
          <a:p>
            <a:pPr marL="28575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not noticing when others are hurt or upset</a:t>
            </a:r>
          </a:p>
          <a:p>
            <a:pPr marL="28575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not joining in play with other children</a:t>
            </a:r>
          </a:p>
          <a:p>
            <a:r>
              <a:rPr lang="en-US" sz="1400" dirty="0">
                <a:latin typeface="Arial" panose="020B0604020202020204" pitchFamily="34" charset="0"/>
                <a:cs typeface="Arial" panose="020B0604020202020204" pitchFamily="34" charset="0"/>
              </a:rPr>
              <a:t> </a:t>
            </a:r>
          </a:p>
          <a:p>
            <a:r>
              <a:rPr lang="en-US" sz="1400" dirty="0">
                <a:solidFill>
                  <a:schemeClr val="bg1">
                    <a:lumMod val="50000"/>
                  </a:schemeClr>
                </a:solidFill>
                <a:latin typeface="Arial" panose="020B0604020202020204" pitchFamily="34" charset="0"/>
                <a:cs typeface="Arial" panose="020B0604020202020204" pitchFamily="34" charset="0"/>
              </a:rPr>
              <a:t>(30 sec)</a:t>
            </a:r>
          </a:p>
        </p:txBody>
      </p:sp>
      <p:sp>
        <p:nvSpPr>
          <p:cNvPr id="6" name="Footer Placeholder 5"/>
          <p:cNvSpPr>
            <a:spLocks noGrp="1"/>
          </p:cNvSpPr>
          <p:nvPr>
            <p:ph type="ftr" sz="quarter" idx="4"/>
          </p:nvPr>
        </p:nvSpPr>
        <p:spPr>
          <a:xfrm>
            <a:off x="1371600" y="8267699"/>
            <a:ext cx="3962400" cy="341313"/>
          </a:xfrm>
          <a:prstGeom prst="rect">
            <a:avLst/>
          </a:prstGeom>
        </p:spPr>
        <p:txBody>
          <a:bodyPr vert="horz" lIns="91440" tIns="45720" rIns="91440" bIns="45720" rtlCol="0" anchor="b"/>
          <a:lstStyle>
            <a:lvl1pPr algn="l">
              <a:defRPr sz="1200"/>
            </a:lvl1pPr>
          </a:lstStyle>
          <a:p>
            <a:pPr algn="ctr"/>
            <a:r>
              <a:rPr lang="en-US" dirty="0"/>
              <a:t>14</a:t>
            </a:r>
            <a:endParaRP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4" name="Slide Image Placeholder 3"/>
          <p:cNvSpPr>
            <a:spLocks noGrp="1" noRot="1" noChangeAspect="1"/>
          </p:cNvSpPr>
          <p:nvPr>
            <p:ph type="sldImg" idx="2"/>
          </p:nvPr>
        </p:nvSpPr>
        <p:spPr>
          <a:xfrm>
            <a:off x="1147763" y="65881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765550"/>
            <a:ext cx="4876800" cy="3549650"/>
          </a:xfrm>
          <a:prstGeom prst="rect">
            <a:avLst/>
          </a:prstGeom>
        </p:spPr>
        <p:txBody>
          <a:bodyPr vert="horz" lIns="91440" tIns="45720" rIns="91440" bIns="45720" rtlCol="0"/>
          <a:lstStyle/>
          <a:p>
            <a:r>
              <a:rPr lang="en-US" sz="1400" dirty="0">
                <a:latin typeface="Arial" panose="020B0604020202020204" pitchFamily="34" charset="0"/>
                <a:cs typeface="Arial" panose="020B0604020202020204" pitchFamily="34" charset="0"/>
              </a:rPr>
              <a:t>Restricted interests and repetitive behaviors are common features of autism, including repeated movements, a need for sameness, and intense focused interests that may affect daily life and social interaction.</a:t>
            </a:r>
          </a:p>
          <a:p>
            <a:r>
              <a:rPr lang="en-US" dirty="0"/>
              <a:t> </a:t>
            </a:r>
          </a:p>
          <a:p>
            <a:r>
              <a:rPr lang="en-US" sz="1400" dirty="0">
                <a:latin typeface="Arial" panose="020B0604020202020204" pitchFamily="34" charset="0"/>
                <a:cs typeface="Arial" panose="020B0604020202020204" pitchFamily="34" charset="0"/>
              </a:rPr>
              <a:t>Repetitive behaviors include repeated movements, object use, or speech…such as pushing a toy back and forth, spinning, rocking, hand flapping, or repeating phrases.  </a:t>
            </a:r>
          </a:p>
          <a:p>
            <a:r>
              <a:rPr lang="en-US" dirty="0"/>
              <a:t> </a:t>
            </a:r>
          </a:p>
          <a:p>
            <a:r>
              <a:rPr lang="en-US" sz="1400" dirty="0">
                <a:latin typeface="Arial" panose="020B0604020202020204" pitchFamily="34" charset="0"/>
                <a:cs typeface="Arial" panose="020B0604020202020204" pitchFamily="34" charset="0"/>
              </a:rPr>
              <a:t>Restricted interests involve intense focus on specific topics or objects…such as trains, numbers, or focusing on parts of an object like the wheels of a car. These interests may dominate conversations and activities.</a:t>
            </a:r>
          </a:p>
          <a:p>
            <a:endParaRPr lang="en-US" sz="1400" dirty="0">
              <a:latin typeface="Arial" panose="020B0604020202020204" pitchFamily="34" charset="0"/>
              <a:cs typeface="Arial" panose="020B0604020202020204" pitchFamily="34" charset="0"/>
            </a:endParaRPr>
          </a:p>
          <a:p>
            <a:r>
              <a:rPr lang="en-US" sz="1400" dirty="0">
                <a:latin typeface="Arial" panose="020B0604020202020204" pitchFamily="34" charset="0"/>
                <a:cs typeface="Arial" panose="020B0604020202020204" pitchFamily="34" charset="0"/>
              </a:rPr>
              <a:t>   </a:t>
            </a:r>
            <a:r>
              <a:rPr lang="en-US" sz="1400" dirty="0">
                <a:solidFill>
                  <a:schemeClr val="bg1">
                    <a:lumMod val="50000"/>
                  </a:schemeClr>
                </a:solidFill>
                <a:latin typeface="Arial" panose="020B0604020202020204" pitchFamily="34" charset="0"/>
                <a:cs typeface="Arial" panose="020B0604020202020204" pitchFamily="34" charset="0"/>
              </a:rPr>
              <a:t>(38 sec.)</a:t>
            </a:r>
          </a:p>
        </p:txBody>
      </p:sp>
      <p:sp>
        <p:nvSpPr>
          <p:cNvPr id="6" name="Footer Placeholder 5"/>
          <p:cNvSpPr>
            <a:spLocks noGrp="1"/>
          </p:cNvSpPr>
          <p:nvPr>
            <p:ph type="ftr" sz="quarter" idx="4"/>
          </p:nvPr>
        </p:nvSpPr>
        <p:spPr>
          <a:xfrm>
            <a:off x="1447800" y="8500290"/>
            <a:ext cx="3962400" cy="341313"/>
          </a:xfrm>
          <a:prstGeom prst="rect">
            <a:avLst/>
          </a:prstGeom>
        </p:spPr>
        <p:txBody>
          <a:bodyPr vert="horz" lIns="91440" tIns="45720" rIns="91440" bIns="45720" rtlCol="0" anchor="b"/>
          <a:lstStyle>
            <a:lvl1pPr algn="l">
              <a:defRPr sz="1200"/>
            </a:lvl1pPr>
          </a:lstStyle>
          <a:p>
            <a:pPr algn="ctr"/>
            <a:r>
              <a:rPr lang="en-US" dirty="0"/>
              <a:t>15</a:t>
            </a:r>
            <a:endParaRP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4" name="Slide Image Placeholder 3"/>
          <p:cNvSpPr>
            <a:spLocks noGrp="1" noRot="1" noChangeAspect="1"/>
          </p:cNvSpPr>
          <p:nvPr>
            <p:ph type="sldImg" idx="2"/>
          </p:nvPr>
        </p:nvSpPr>
        <p:spPr>
          <a:xfrm>
            <a:off x="933450" y="600075"/>
            <a:ext cx="4562475" cy="2566988"/>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5105400" cy="4902200"/>
          </a:xfrm>
          <a:prstGeom prst="rect">
            <a:avLst/>
          </a:prstGeom>
        </p:spPr>
        <p:txBody>
          <a:bodyPr vert="horz" lIns="91440" tIns="45720" rIns="91440" bIns="45720" rtlCol="0"/>
          <a:lstStyle/>
          <a:p>
            <a:r>
              <a:rPr lang="en-US" sz="1400" dirty="0">
                <a:latin typeface="Arial" panose="020B0604020202020204" pitchFamily="34" charset="0"/>
                <a:cs typeface="Arial" panose="020B0604020202020204" pitchFamily="34" charset="0"/>
              </a:rPr>
              <a:t>Sensory aversions cause discomfort or distress in response to certain inputs, for example: </a:t>
            </a:r>
          </a:p>
          <a:p>
            <a:pPr marL="28575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Distress from loud noises or certain frequencies.</a:t>
            </a:r>
          </a:p>
          <a:p>
            <a:pPr marL="28575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Discomfort with bright lights.</a:t>
            </a:r>
          </a:p>
          <a:p>
            <a:pPr marL="28575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Discomfort with textures or fabrics, such as rough clothing or tags.</a:t>
            </a:r>
          </a:p>
          <a:p>
            <a:pPr marL="285750" lvl="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Avoidance of certain tastes or food textures.</a:t>
            </a:r>
          </a:p>
          <a:p>
            <a:pPr lvl="0"/>
            <a:endParaRPr lang="en-US" sz="1400" dirty="0">
              <a:latin typeface="Arial" panose="020B0604020202020204" pitchFamily="34" charset="0"/>
              <a:cs typeface="Arial" panose="020B0604020202020204" pitchFamily="34" charset="0"/>
            </a:endParaRPr>
          </a:p>
          <a:p>
            <a:endParaRPr lang="en-US" dirty="0"/>
          </a:p>
          <a:p>
            <a:r>
              <a:rPr lang="en-US" sz="1400" dirty="0">
                <a:latin typeface="Arial" panose="020B0604020202020204" pitchFamily="34" charset="0"/>
                <a:cs typeface="Arial" panose="020B0604020202020204" pitchFamily="34" charset="0"/>
              </a:rPr>
              <a:t>Sensory interests involve actively seeking sensory input, such as:</a:t>
            </a:r>
          </a:p>
          <a:p>
            <a:pPr marL="28575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Fascination with blinking lights</a:t>
            </a:r>
          </a:p>
          <a:p>
            <a:pPr marL="28575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Touching objects to their lips </a:t>
            </a:r>
          </a:p>
          <a:p>
            <a:pPr marL="28575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Use of  weighted blankets or squeezing activities for deep pressure.</a:t>
            </a:r>
          </a:p>
          <a:p>
            <a:pPr marL="285750" lvl="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Movements like swinging and jumping to meet sensory needs. </a:t>
            </a:r>
          </a:p>
          <a:p>
            <a:pPr lvl="0"/>
            <a:r>
              <a:rPr lang="en-US" sz="1400" dirty="0">
                <a:solidFill>
                  <a:schemeClr val="bg1">
                    <a:lumMod val="50000"/>
                  </a:schemeClr>
                </a:solidFill>
                <a:latin typeface="Arial" panose="020B0604020202020204" pitchFamily="34" charset="0"/>
                <a:cs typeface="Arial" panose="020B0604020202020204" pitchFamily="34" charset="0"/>
              </a:rPr>
              <a:t>(34 secs)</a:t>
            </a:r>
          </a:p>
        </p:txBody>
      </p:sp>
      <p:sp>
        <p:nvSpPr>
          <p:cNvPr id="6" name="Footer Placeholder 5"/>
          <p:cNvSpPr>
            <a:spLocks noGrp="1"/>
          </p:cNvSpPr>
          <p:nvPr>
            <p:ph type="ftr" sz="quarter" idx="4"/>
          </p:nvPr>
        </p:nvSpPr>
        <p:spPr>
          <a:xfrm>
            <a:off x="1447800" y="8329740"/>
            <a:ext cx="3962400" cy="341313"/>
          </a:xfrm>
          <a:prstGeom prst="rect">
            <a:avLst/>
          </a:prstGeom>
        </p:spPr>
        <p:txBody>
          <a:bodyPr vert="horz" lIns="91440" tIns="45720" rIns="91440" bIns="45720" rtlCol="0" anchor="b"/>
          <a:lstStyle>
            <a:lvl1pPr algn="l">
              <a:defRPr sz="1200"/>
            </a:lvl1pPr>
          </a:lstStyle>
          <a:p>
            <a:pPr algn="ctr"/>
            <a:r>
              <a:rPr lang="en-US" sz="1600" dirty="0">
                <a:latin typeface="Arial" panose="020B0604020202020204" pitchFamily="34" charset="0"/>
                <a:cs typeface="Arial" panose="020B0604020202020204" pitchFamily="34" charset="0"/>
              </a:rPr>
              <a:t>16</a:t>
            </a:r>
            <a:endParaRPr sz="1600" dirty="0">
              <a:latin typeface="Arial" panose="020B0604020202020204" pitchFamily="34" charset="0"/>
              <a:cs typeface="Arial" panose="020B0604020202020204"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4" name="Slide Image Placeholder 3"/>
          <p:cNvSpPr>
            <a:spLocks noGrp="1" noRot="1" noChangeAspect="1"/>
          </p:cNvSpPr>
          <p:nvPr>
            <p:ph type="sldImg" idx="2"/>
          </p:nvPr>
        </p:nvSpPr>
        <p:spPr>
          <a:xfrm>
            <a:off x="914400" y="600075"/>
            <a:ext cx="4562475" cy="2566988"/>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4953000" cy="4978400"/>
          </a:xfrm>
          <a:prstGeom prst="rect">
            <a:avLst/>
          </a:prstGeom>
        </p:spPr>
        <p:txBody>
          <a:bodyPr vert="horz" lIns="91440" tIns="45720" rIns="91440" bIns="45720" rtlCol="0"/>
          <a:lstStyle/>
          <a:p>
            <a:r>
              <a:rPr lang="en-US" sz="1400" dirty="0">
                <a:latin typeface="Arial" panose="020B0604020202020204" pitchFamily="34" charset="0"/>
                <a:cs typeface="Arial" panose="020B0604020202020204" pitchFamily="34" charset="0"/>
              </a:rPr>
              <a:t>Other autism-related movement traits may include:</a:t>
            </a:r>
          </a:p>
          <a:p>
            <a:pPr marL="285750" lvl="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delays in gross motor skills, such as walking, jumping, or skipping;</a:t>
            </a:r>
          </a:p>
          <a:p>
            <a:pPr marL="285750" lvl="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delays in fine motor skills, such as buttoning a shirt or drawing;</a:t>
            </a:r>
          </a:p>
          <a:p>
            <a:pPr marL="285750" lvl="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clumsiness or poor coordination;</a:t>
            </a:r>
          </a:p>
          <a:p>
            <a:pPr marL="285750" lvl="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poor spatial awareness, or difficulty judging body and object positions in relation to the environment;</a:t>
            </a:r>
          </a:p>
          <a:p>
            <a:pPr marL="285750" lvl="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difficulty with balance and stability;</a:t>
            </a:r>
          </a:p>
          <a:p>
            <a:pPr marL="285750" lvl="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difficulty with motor planning, or organizing movements to complete tasks efficiently;</a:t>
            </a:r>
          </a:p>
          <a:p>
            <a:pPr marL="285750" lvl="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reduced eye-hand coordination;</a:t>
            </a:r>
          </a:p>
          <a:p>
            <a:pPr marL="285750" lvl="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habitual toe walking.</a:t>
            </a:r>
          </a:p>
          <a:p>
            <a:pPr marL="285750" indent="-285750">
              <a:buFont typeface="Arial" panose="020B0604020202020204" pitchFamily="34" charset="0"/>
              <a:buChar char="•"/>
            </a:pPr>
            <a:endParaRPr lang="en-US" sz="1400" dirty="0">
              <a:latin typeface="Arial" panose="020B0604020202020204" pitchFamily="34" charset="0"/>
              <a:cs typeface="Arial" panose="020B0604020202020204" pitchFamily="34" charset="0"/>
            </a:endParaRPr>
          </a:p>
          <a:p>
            <a:r>
              <a:rPr lang="en-US" sz="1400" dirty="0">
                <a:solidFill>
                  <a:schemeClr val="bg1">
                    <a:lumMod val="50000"/>
                  </a:schemeClr>
                </a:solidFill>
                <a:latin typeface="Arial" panose="020B0604020202020204" pitchFamily="34" charset="0"/>
                <a:cs typeface="Arial" panose="020B0604020202020204" pitchFamily="34" charset="0"/>
              </a:rPr>
              <a:t>(30 sec)</a:t>
            </a:r>
          </a:p>
          <a:p>
            <a:endParaRPr lang="en-US" sz="1400" dirty="0">
              <a:latin typeface="Arial" panose="020B0604020202020204" pitchFamily="34" charset="0"/>
              <a:cs typeface="Arial" panose="020B0604020202020204" pitchFamily="34" charset="0"/>
            </a:endParaRPr>
          </a:p>
        </p:txBody>
      </p:sp>
      <p:sp>
        <p:nvSpPr>
          <p:cNvPr id="6" name="Footer Placeholder 5"/>
          <p:cNvSpPr>
            <a:spLocks noGrp="1"/>
          </p:cNvSpPr>
          <p:nvPr>
            <p:ph type="ftr" sz="quarter" idx="4"/>
          </p:nvPr>
        </p:nvSpPr>
        <p:spPr>
          <a:xfrm>
            <a:off x="1535070" y="8534314"/>
            <a:ext cx="3962400" cy="341313"/>
          </a:xfrm>
          <a:prstGeom prst="rect">
            <a:avLst/>
          </a:prstGeom>
        </p:spPr>
        <p:txBody>
          <a:bodyPr vert="horz" lIns="91440" tIns="45720" rIns="91440" bIns="45720" rtlCol="0" anchor="b"/>
          <a:lstStyle>
            <a:lvl1pPr algn="l">
              <a:defRPr sz="1200"/>
            </a:lvl1pPr>
          </a:lstStyle>
          <a:p>
            <a:pPr algn="ctr"/>
            <a:r>
              <a:rPr lang="en-US" dirty="0"/>
              <a:t>17</a:t>
            </a:r>
            <a:endParaRPr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4" name="Slide Image Placeholder 3"/>
          <p:cNvSpPr>
            <a:spLocks noGrp="1" noRot="1" noChangeAspect="1"/>
          </p:cNvSpPr>
          <p:nvPr>
            <p:ph type="sldImg" idx="2"/>
          </p:nvPr>
        </p:nvSpPr>
        <p:spPr>
          <a:xfrm>
            <a:off x="1223963" y="600075"/>
            <a:ext cx="4562475" cy="2566988"/>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09600" y="3424238"/>
            <a:ext cx="5486400" cy="4348162"/>
          </a:xfrm>
          <a:prstGeom prst="rect">
            <a:avLst/>
          </a:prstGeom>
        </p:spPr>
        <p:txBody>
          <a:bodyPr vert="horz" lIns="91440" tIns="45720" rIns="91440" bIns="45720" rtlCol="0"/>
          <a:lstStyle/>
          <a:p>
            <a:r>
              <a:rPr lang="en-US" sz="1400" dirty="0">
                <a:latin typeface="Arial" panose="020B0604020202020204" pitchFamily="34" charset="0"/>
                <a:cs typeface="Arial" panose="020B0604020202020204" pitchFamily="34" charset="0"/>
              </a:rPr>
              <a:t>Early autism screening can improve access to services and supports, helping shape future outcomes for individuals with autism.</a:t>
            </a:r>
          </a:p>
          <a:p>
            <a:endParaRPr lang="en-US" sz="1400" dirty="0">
              <a:latin typeface="Arial" panose="020B0604020202020204" pitchFamily="34" charset="0"/>
              <a:cs typeface="Arial" panose="020B0604020202020204" pitchFamily="34" charset="0"/>
            </a:endParaRPr>
          </a:p>
          <a:p>
            <a:r>
              <a:rPr lang="en-US" sz="1400" dirty="0">
                <a:latin typeface="Arial" panose="020B0604020202020204" pitchFamily="34" charset="0"/>
                <a:cs typeface="Arial" panose="020B0604020202020204" pitchFamily="34" charset="0"/>
              </a:rPr>
              <a:t>The American Academy of Pediatrics recommends autism screening for all children at routine pediatric visits between 18 and 24 months.</a:t>
            </a:r>
          </a:p>
          <a:p>
            <a:endParaRPr lang="en-US" sz="1400" dirty="0">
              <a:latin typeface="Arial" panose="020B0604020202020204" pitchFamily="34" charset="0"/>
              <a:cs typeface="Arial" panose="020B0604020202020204" pitchFamily="34" charset="0"/>
            </a:endParaRPr>
          </a:p>
          <a:p>
            <a:r>
              <a:rPr lang="en-US" sz="1400" dirty="0">
                <a:latin typeface="Arial" panose="020B0604020202020204" pitchFamily="34" charset="0"/>
                <a:cs typeface="Arial" panose="020B0604020202020204" pitchFamily="34" charset="0"/>
              </a:rPr>
              <a:t>For children under 3, state early intervention programs provide free developmental evaluations.</a:t>
            </a:r>
          </a:p>
          <a:p>
            <a:endParaRPr lang="en-US" sz="1400" dirty="0">
              <a:latin typeface="Arial" panose="020B0604020202020204" pitchFamily="34" charset="0"/>
              <a:cs typeface="Arial" panose="020B0604020202020204" pitchFamily="34" charset="0"/>
            </a:endParaRPr>
          </a:p>
          <a:p>
            <a:r>
              <a:rPr lang="en-US" sz="1400" dirty="0">
                <a:latin typeface="Arial" panose="020B0604020202020204" pitchFamily="34" charset="0"/>
                <a:cs typeface="Arial" panose="020B0604020202020204" pitchFamily="34" charset="0"/>
              </a:rPr>
              <a:t>School-age children can receive free assessments through public schools. These evaluations may not diagnose autism, but they can identify the need for services or further assessment.</a:t>
            </a:r>
          </a:p>
          <a:p>
            <a:endParaRPr lang="en-US" sz="1400" dirty="0">
              <a:latin typeface="Arial" panose="020B0604020202020204" pitchFamily="34" charset="0"/>
              <a:cs typeface="Arial" panose="020B0604020202020204" pitchFamily="34" charset="0"/>
            </a:endParaRPr>
          </a:p>
          <a:p>
            <a:r>
              <a:rPr lang="en-US" sz="1400" dirty="0">
                <a:latin typeface="Arial" panose="020B0604020202020204" pitchFamily="34" charset="0"/>
                <a:cs typeface="Arial" panose="020B0604020202020204" pitchFamily="34" charset="0"/>
              </a:rPr>
              <a:t>A positive screening result is not a diagnosis and should be followed by a comprehensive evaluation by a health care professional.</a:t>
            </a:r>
          </a:p>
          <a:p>
            <a:r>
              <a:rPr lang="en-US" sz="1400" dirty="0">
                <a:solidFill>
                  <a:schemeClr val="bg1">
                    <a:lumMod val="50000"/>
                  </a:schemeClr>
                </a:solidFill>
                <a:latin typeface="Arial" panose="020B0604020202020204" pitchFamily="34" charset="0"/>
                <a:cs typeface="Arial" panose="020B0604020202020204" pitchFamily="34" charset="0"/>
              </a:rPr>
              <a:t>(42 sec.)</a:t>
            </a:r>
          </a:p>
        </p:txBody>
      </p:sp>
      <p:sp>
        <p:nvSpPr>
          <p:cNvPr id="6" name="Footer Placeholder 5"/>
          <p:cNvSpPr>
            <a:spLocks noGrp="1"/>
          </p:cNvSpPr>
          <p:nvPr>
            <p:ph type="ftr" sz="quarter" idx="4"/>
          </p:nvPr>
        </p:nvSpPr>
        <p:spPr>
          <a:xfrm>
            <a:off x="1524000" y="8460580"/>
            <a:ext cx="3962400" cy="341313"/>
          </a:xfrm>
          <a:prstGeom prst="rect">
            <a:avLst/>
          </a:prstGeom>
        </p:spPr>
        <p:txBody>
          <a:bodyPr vert="horz" lIns="91440" tIns="45720" rIns="91440" bIns="45720" rtlCol="0" anchor="b"/>
          <a:lstStyle>
            <a:lvl1pPr algn="l">
              <a:defRPr sz="1200"/>
            </a:lvl1pPr>
          </a:lstStyle>
          <a:p>
            <a:pPr algn="ctr"/>
            <a:r>
              <a:rPr lang="en-US" dirty="0"/>
              <a:t>18</a:t>
            </a:r>
            <a:endParaRPr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4" name="Slide Image Placeholder 3"/>
          <p:cNvSpPr>
            <a:spLocks noGrp="1" noRot="1" noChangeAspect="1"/>
          </p:cNvSpPr>
          <p:nvPr>
            <p:ph type="sldImg" idx="2"/>
          </p:nvPr>
        </p:nvSpPr>
        <p:spPr>
          <a:xfrm>
            <a:off x="1147763" y="600075"/>
            <a:ext cx="4562475" cy="2566988"/>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304800" y="3167063"/>
            <a:ext cx="6248400" cy="5470524"/>
          </a:xfrm>
          <a:prstGeom prst="rect">
            <a:avLst/>
          </a:prstGeom>
        </p:spPr>
        <p:txBody>
          <a:bodyPr vert="horz" lIns="91440" tIns="45720" rIns="91440" bIns="45720" rtlCol="0"/>
          <a:lstStyle/>
          <a:p>
            <a:r>
              <a:rPr lang="en-US" sz="1400" dirty="0">
                <a:latin typeface="Arial" panose="020B0604020202020204" pitchFamily="34" charset="0"/>
                <a:cs typeface="Arial" panose="020B0604020202020204" pitchFamily="34" charset="0"/>
              </a:rPr>
              <a:t>Autism cannot be diagnosed with a medical test, such as a blood test. Instead, trained clinicians review developmental history and behavior, interview and observe the individual and family, and use standardized screening and diagnostic tools.</a:t>
            </a:r>
          </a:p>
          <a:p>
            <a:endParaRPr lang="en-US" sz="1400" dirty="0">
              <a:latin typeface="Arial" panose="020B0604020202020204" pitchFamily="34" charset="0"/>
              <a:cs typeface="Arial" panose="020B0604020202020204" pitchFamily="34" charset="0"/>
            </a:endParaRPr>
          </a:p>
          <a:p>
            <a:r>
              <a:rPr lang="en-US" sz="1400" dirty="0">
                <a:latin typeface="Arial" panose="020B0604020202020204" pitchFamily="34" charset="0"/>
                <a:cs typeface="Arial" panose="020B0604020202020204" pitchFamily="34" charset="0"/>
              </a:rPr>
              <a:t>Evaluations are typically conducted by a developmental pediatrician or neuropsychologist.</a:t>
            </a:r>
          </a:p>
          <a:p>
            <a:endParaRPr lang="en-US" sz="1400" dirty="0">
              <a:latin typeface="Arial" panose="020B0604020202020204" pitchFamily="34" charset="0"/>
              <a:cs typeface="Arial" panose="020B0604020202020204" pitchFamily="34" charset="0"/>
            </a:endParaRPr>
          </a:p>
          <a:p>
            <a:r>
              <a:rPr lang="en-US" sz="1400" dirty="0">
                <a:latin typeface="Arial" panose="020B0604020202020204" pitchFamily="34" charset="0"/>
                <a:cs typeface="Arial" panose="020B0604020202020204" pitchFamily="34" charset="0"/>
              </a:rPr>
              <a:t>Autism can be diagnosed at any age, though signs usually begin before age 2, even if they are recognized only later. Early signs may include skill regression, when a young child loses abilities they had previously developed. </a:t>
            </a:r>
          </a:p>
          <a:p>
            <a:endParaRPr lang="en-US" sz="1400" dirty="0">
              <a:latin typeface="Arial" panose="020B0604020202020204" pitchFamily="34" charset="0"/>
              <a:cs typeface="Arial" panose="020B0604020202020204" pitchFamily="34" charset="0"/>
            </a:endParaRPr>
          </a:p>
          <a:p>
            <a:r>
              <a:rPr lang="en-US" sz="1400" dirty="0">
                <a:latin typeface="Arial" panose="020B0604020202020204" pitchFamily="34" charset="0"/>
                <a:cs typeface="Arial" panose="020B0604020202020204" pitchFamily="34" charset="0"/>
              </a:rPr>
              <a:t>The gold-standard autism assessment combines the play-based Autism Diagnostic Observation Schedule (ADOS) with the Autism Diagnostic Interview-Revised (ADI-R), a structured parent interview about developmental history.</a:t>
            </a:r>
          </a:p>
          <a:p>
            <a:r>
              <a:rPr lang="en-US" sz="1400" dirty="0">
                <a:latin typeface="Arial" panose="020B0604020202020204" pitchFamily="34" charset="0"/>
                <a:cs typeface="Arial" panose="020B0604020202020204" pitchFamily="34" charset="0"/>
              </a:rPr>
              <a:t> </a:t>
            </a:r>
          </a:p>
          <a:p>
            <a:r>
              <a:rPr lang="en-US" sz="1400" dirty="0">
                <a:latin typeface="Arial" panose="020B0604020202020204" pitchFamily="34" charset="0"/>
                <a:cs typeface="Arial" panose="020B0604020202020204" pitchFamily="34" charset="0"/>
              </a:rPr>
              <a:t>Recent research has also focused on reliable teleassessment tools to improve access for families who live far from autism diagnostic centers.</a:t>
            </a:r>
          </a:p>
          <a:p>
            <a:r>
              <a:rPr lang="en-US" sz="1400" dirty="0">
                <a:solidFill>
                  <a:schemeClr val="bg1">
                    <a:lumMod val="50000"/>
                  </a:schemeClr>
                </a:solidFill>
                <a:latin typeface="Arial" panose="020B0604020202020204" pitchFamily="34" charset="0"/>
                <a:cs typeface="Arial" panose="020B0604020202020204" pitchFamily="34" charset="0"/>
              </a:rPr>
              <a:t>(55 sec)</a:t>
            </a:r>
          </a:p>
          <a:p>
            <a:endParaRPr lang="en-US" sz="1400" dirty="0">
              <a:latin typeface="Arial" panose="020B0604020202020204" pitchFamily="34" charset="0"/>
              <a:cs typeface="Arial" panose="020B0604020202020204" pitchFamily="34" charset="0"/>
            </a:endParaRPr>
          </a:p>
        </p:txBody>
      </p:sp>
      <p:sp>
        <p:nvSpPr>
          <p:cNvPr id="6" name="Footer Placeholder 5"/>
          <p:cNvSpPr>
            <a:spLocks noGrp="1"/>
          </p:cNvSpPr>
          <p:nvPr>
            <p:ph type="ftr" sz="quarter" idx="4"/>
          </p:nvPr>
        </p:nvSpPr>
        <p:spPr>
          <a:xfrm>
            <a:off x="1447800" y="8637587"/>
            <a:ext cx="3962400" cy="341313"/>
          </a:xfrm>
          <a:prstGeom prst="rect">
            <a:avLst/>
          </a:prstGeom>
        </p:spPr>
        <p:txBody>
          <a:bodyPr vert="horz" lIns="91440" tIns="45720" rIns="91440" bIns="45720" rtlCol="0" anchor="b"/>
          <a:lstStyle>
            <a:lvl1pPr algn="l">
              <a:defRPr sz="1200"/>
            </a:lvl1pPr>
          </a:lstStyle>
          <a:p>
            <a:pPr algn="ctr"/>
            <a:r>
              <a:rPr lang="en-US" dirty="0"/>
              <a:t>19</a:t>
            </a:r>
            <a:endParaRPr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4" name="Slide Image Placeholder 3"/>
          <p:cNvSpPr>
            <a:spLocks noGrp="1" noRot="1" noChangeAspect="1"/>
          </p:cNvSpPr>
          <p:nvPr>
            <p:ph type="sldImg" idx="2"/>
          </p:nvPr>
        </p:nvSpPr>
        <p:spPr>
          <a:xfrm>
            <a:off x="1066800" y="68421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3251200"/>
            <a:ext cx="5105400" cy="3081338"/>
          </a:xfrm>
          <a:prstGeom prst="rect">
            <a:avLst/>
          </a:prstGeom>
        </p:spPr>
        <p:txBody>
          <a:bodyPr vert="horz" lIns="91440" tIns="45720" rIns="91440" bIns="45720" rtlCol="0"/>
          <a:lstStyle/>
          <a:p>
            <a:r>
              <a:rPr lang="en-US" sz="1400" dirty="0">
                <a:latin typeface="Arial" panose="020B0604020202020204" pitchFamily="34" charset="0"/>
                <a:cs typeface="Arial" panose="020B0604020202020204" pitchFamily="34" charset="0"/>
              </a:rPr>
              <a:t>In 2013, the DSM-5 introduced three autism support levels: Level 1, Level 2, and Level 3.</a:t>
            </a:r>
          </a:p>
          <a:p>
            <a:endParaRPr lang="en-US" sz="1400" dirty="0">
              <a:latin typeface="Arial" panose="020B0604020202020204" pitchFamily="34" charset="0"/>
              <a:cs typeface="Arial" panose="020B0604020202020204" pitchFamily="34" charset="0"/>
            </a:endParaRPr>
          </a:p>
          <a:p>
            <a:r>
              <a:rPr lang="en-US" sz="1400" dirty="0">
                <a:latin typeface="Arial" panose="020B0604020202020204" pitchFamily="34" charset="0"/>
                <a:cs typeface="Arial" panose="020B0604020202020204" pitchFamily="34" charset="0"/>
              </a:rPr>
              <a:t>These levels describe the support a person currently needs, not the overall severity of autism. Support needs are assessed in two main areas: social communication and restricted or repetitive behaviors and interests. Levels may change over time and can differ between these areas.</a:t>
            </a:r>
          </a:p>
          <a:p>
            <a:r>
              <a:rPr lang="en-US" sz="1400" dirty="0">
                <a:solidFill>
                  <a:schemeClr val="bg1">
                    <a:lumMod val="50000"/>
                  </a:schemeClr>
                </a:solidFill>
                <a:latin typeface="Arial" panose="020B0604020202020204" pitchFamily="34" charset="0"/>
                <a:cs typeface="Arial" panose="020B0604020202020204" pitchFamily="34" charset="0"/>
              </a:rPr>
              <a:t> (25 sec.)</a:t>
            </a:r>
          </a:p>
        </p:txBody>
      </p:sp>
      <p:sp>
        <p:nvSpPr>
          <p:cNvPr id="6" name="Footer Placeholder 5"/>
          <p:cNvSpPr>
            <a:spLocks noGrp="1"/>
          </p:cNvSpPr>
          <p:nvPr>
            <p:ph type="ftr" sz="quarter" idx="4"/>
          </p:nvPr>
        </p:nvSpPr>
        <p:spPr>
          <a:xfrm>
            <a:off x="1447800" y="8280313"/>
            <a:ext cx="3962400" cy="341313"/>
          </a:xfrm>
          <a:prstGeom prst="rect">
            <a:avLst/>
          </a:prstGeom>
        </p:spPr>
        <p:txBody>
          <a:bodyPr vert="horz" lIns="91440" tIns="45720" rIns="91440" bIns="45720" rtlCol="0" anchor="b"/>
          <a:lstStyle>
            <a:lvl1pPr algn="l">
              <a:defRPr sz="1200"/>
            </a:lvl1pPr>
          </a:lstStyle>
          <a:p>
            <a:pPr algn="ctr"/>
            <a:r>
              <a:rPr lang="en-US" dirty="0"/>
              <a:t>20</a:t>
            </a:r>
            <a:endParaRPr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4" name="Slide Image Placeholder 3"/>
          <p:cNvSpPr>
            <a:spLocks noGrp="1" noRot="1" noChangeAspect="1"/>
          </p:cNvSpPr>
          <p:nvPr>
            <p:ph type="sldImg" idx="2"/>
          </p:nvPr>
        </p:nvSpPr>
        <p:spPr>
          <a:xfrm>
            <a:off x="1147763" y="522288"/>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4795838" cy="3081338"/>
          </a:xfrm>
          <a:prstGeom prst="rect">
            <a:avLst/>
          </a:prstGeom>
        </p:spPr>
        <p:txBody>
          <a:bodyPr vert="horz" lIns="91440" tIns="45720" rIns="91440" bIns="45720" rtlCol="0"/>
          <a:lstStyle/>
          <a:p>
            <a:r>
              <a:rPr lang="en-US" sz="1400" dirty="0">
                <a:latin typeface="Arial" panose="020B0604020202020204" pitchFamily="34" charset="0"/>
                <a:cs typeface="Arial" panose="020B0604020202020204" pitchFamily="34" charset="0"/>
              </a:rPr>
              <a:t>Early intervention can make a significant difference in the social, behavioral, communication, and self-help outcomes for people affected by autism. </a:t>
            </a:r>
          </a:p>
          <a:p>
            <a:endParaRPr lang="en-US" sz="1400" dirty="0">
              <a:latin typeface="Arial" panose="020B0604020202020204" pitchFamily="34" charset="0"/>
              <a:cs typeface="Arial" panose="020B0604020202020204" pitchFamily="34" charset="0"/>
            </a:endParaRPr>
          </a:p>
          <a:p>
            <a:r>
              <a:rPr lang="en-US" sz="1400" dirty="0">
                <a:latin typeface="Arial" panose="020B0604020202020204" pitchFamily="34" charset="0"/>
                <a:cs typeface="Arial" panose="020B0604020202020204" pitchFamily="34" charset="0"/>
              </a:rPr>
              <a:t>A 2023 study in the journal </a:t>
            </a:r>
            <a:r>
              <a:rPr lang="en-US" sz="1400" i="1" dirty="0">
                <a:latin typeface="Arial" panose="020B0604020202020204" pitchFamily="34" charset="0"/>
                <a:cs typeface="Arial" panose="020B0604020202020204" pitchFamily="34" charset="0"/>
              </a:rPr>
              <a:t>Autism </a:t>
            </a:r>
            <a:r>
              <a:rPr lang="en-US" sz="1400" dirty="0">
                <a:latin typeface="Arial" panose="020B0604020202020204" pitchFamily="34" charset="0"/>
                <a:cs typeface="Arial" panose="020B0604020202020204" pitchFamily="34" charset="0"/>
              </a:rPr>
              <a:t>found that children who began services at 18 months showed more than twice the improvement on social-skills tests than children who started just nine months later, exhibiting major gains in language, social skills, and cognitive development. </a:t>
            </a:r>
          </a:p>
          <a:p>
            <a:endParaRPr lang="en-US" sz="1400" dirty="0">
              <a:latin typeface="Arial" panose="020B0604020202020204" pitchFamily="34" charset="0"/>
              <a:cs typeface="Arial" panose="020B0604020202020204" pitchFamily="34" charset="0"/>
            </a:endParaRPr>
          </a:p>
          <a:p>
            <a:r>
              <a:rPr lang="en-US" sz="1400" dirty="0">
                <a:solidFill>
                  <a:schemeClr val="bg1">
                    <a:lumMod val="50000"/>
                  </a:schemeClr>
                </a:solidFill>
                <a:latin typeface="Arial" panose="020B0604020202020204" pitchFamily="34" charset="0"/>
                <a:cs typeface="Arial" panose="020B0604020202020204" pitchFamily="34" charset="0"/>
              </a:rPr>
              <a:t>(27 sec.)</a:t>
            </a:r>
          </a:p>
          <a:p>
            <a:r>
              <a:rPr lang="en-US" sz="1400" dirty="0">
                <a:latin typeface="Arial" panose="020B0604020202020204" pitchFamily="34" charset="0"/>
                <a:cs typeface="Arial" panose="020B0604020202020204" pitchFamily="34" charset="0"/>
              </a:rPr>
              <a:t>  </a:t>
            </a:r>
          </a:p>
        </p:txBody>
      </p:sp>
      <p:sp>
        <p:nvSpPr>
          <p:cNvPr id="6" name="Footer Placeholder 5"/>
          <p:cNvSpPr>
            <a:spLocks noGrp="1"/>
          </p:cNvSpPr>
          <p:nvPr>
            <p:ph type="ftr" sz="quarter" idx="4"/>
          </p:nvPr>
        </p:nvSpPr>
        <p:spPr>
          <a:xfrm>
            <a:off x="1295400" y="8289924"/>
            <a:ext cx="3962400" cy="341313"/>
          </a:xfrm>
          <a:prstGeom prst="rect">
            <a:avLst/>
          </a:prstGeom>
        </p:spPr>
        <p:txBody>
          <a:bodyPr vert="horz" lIns="91440" tIns="45720" rIns="91440" bIns="45720" rtlCol="0" anchor="b"/>
          <a:lstStyle>
            <a:lvl1pPr algn="l">
              <a:defRPr sz="1200"/>
            </a:lvl1pPr>
          </a:lstStyle>
          <a:p>
            <a:pPr algn="ctr"/>
            <a:r>
              <a:rPr lang="en-US" dirty="0"/>
              <a:t>21</a:t>
            </a:r>
            <a:endParaRPr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4" name="Slide Image Placeholder 3"/>
          <p:cNvSpPr>
            <a:spLocks noGrp="1" noRot="1" noChangeAspect="1"/>
          </p:cNvSpPr>
          <p:nvPr>
            <p:ph type="sldImg" idx="2"/>
          </p:nvPr>
        </p:nvSpPr>
        <p:spPr>
          <a:xfrm>
            <a:off x="1147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4953000" cy="4902200"/>
          </a:xfrm>
          <a:prstGeom prst="rect">
            <a:avLst/>
          </a:prstGeom>
        </p:spPr>
        <p:txBody>
          <a:bodyPr vert="horz" lIns="91440" tIns="45720" rIns="91440" bIns="45720" rtlCol="0"/>
          <a:lstStyle/>
          <a:p>
            <a:r>
              <a:rPr lang="en-US" sz="1400" dirty="0">
                <a:latin typeface="Arial" panose="020B0604020202020204" pitchFamily="34" charset="0"/>
                <a:cs typeface="Arial" panose="020B0604020202020204" pitchFamily="34" charset="0"/>
              </a:rPr>
              <a:t>Karen Pierce, PhD, a professor of neurosciences at the University of California San Diego, believes that early diagnosis is critical for the different levels of autism because so many neurological pathways are formed before age 3. </a:t>
            </a:r>
          </a:p>
          <a:p>
            <a:endParaRPr lang="en-US" sz="1400" dirty="0">
              <a:latin typeface="Arial" panose="020B0604020202020204" pitchFamily="34" charset="0"/>
              <a:cs typeface="Arial" panose="020B0604020202020204" pitchFamily="34" charset="0"/>
            </a:endParaRPr>
          </a:p>
          <a:p>
            <a:r>
              <a:rPr lang="en-US" sz="1400" dirty="0">
                <a:latin typeface="Arial" panose="020B0604020202020204" pitchFamily="34" charset="0"/>
                <a:cs typeface="Arial" panose="020B0604020202020204" pitchFamily="34" charset="0"/>
              </a:rPr>
              <a:t>Let’s share some of her neuroscience:</a:t>
            </a:r>
          </a:p>
          <a:p>
            <a:r>
              <a:rPr lang="en-US" sz="1400" dirty="0">
                <a:latin typeface="Arial" panose="020B0604020202020204" pitchFamily="34" charset="0"/>
                <a:cs typeface="Arial" panose="020B0604020202020204" pitchFamily="34" charset="0"/>
              </a:rPr>
              <a:t>“Kids are born with way more connections, called synapses, between neurons that they’re going to end up with as adults. There’s this process called pruning that happens during the first years of life as really good connections are being formed and less useful connections are pruned away.  Studies have shown that children with autism have more brain cells than their neurotypical peers, and thus more connections.”  </a:t>
            </a:r>
          </a:p>
          <a:p>
            <a:endParaRPr lang="en-US" sz="1400" dirty="0">
              <a:latin typeface="Arial" panose="020B0604020202020204" pitchFamily="34" charset="0"/>
              <a:cs typeface="Arial" panose="020B0604020202020204" pitchFamily="34" charset="0"/>
            </a:endParaRPr>
          </a:p>
          <a:p>
            <a:r>
              <a:rPr lang="en-US" sz="1400" dirty="0">
                <a:latin typeface="Arial" panose="020B0604020202020204" pitchFamily="34" charset="0"/>
                <a:cs typeface="Arial" panose="020B0604020202020204" pitchFamily="34" charset="0"/>
              </a:rPr>
              <a:t>Pierce believes this is a key to understanding autism: </a:t>
            </a:r>
          </a:p>
          <a:p>
            <a:r>
              <a:rPr lang="en-US" sz="1400" dirty="0">
                <a:latin typeface="Arial" panose="020B0604020202020204" pitchFamily="34" charset="0"/>
                <a:cs typeface="Arial" panose="020B0604020202020204" pitchFamily="34" charset="0"/>
              </a:rPr>
              <a:t>“It indicates that the children with autism brains aren’t pruning cells and forming neural pathways as effectively. If children can be diagnosed early, the hope is that therapies can be created to help them develop more effective neurological connections.”  </a:t>
            </a:r>
          </a:p>
          <a:p>
            <a:r>
              <a:rPr lang="en-US" sz="1400" dirty="0">
                <a:solidFill>
                  <a:schemeClr val="bg1">
                    <a:lumMod val="50000"/>
                  </a:schemeClr>
                </a:solidFill>
                <a:latin typeface="Arial" panose="020B0604020202020204" pitchFamily="34" charset="0"/>
                <a:cs typeface="Arial" panose="020B0604020202020204" pitchFamily="34" charset="0"/>
              </a:rPr>
              <a:t>(1 min. 7 sec.)</a:t>
            </a:r>
          </a:p>
          <a:p>
            <a:r>
              <a:rPr lang="en-US" dirty="0"/>
              <a:t>             </a:t>
            </a:r>
          </a:p>
        </p:txBody>
      </p:sp>
      <p:sp>
        <p:nvSpPr>
          <p:cNvPr id="6" name="Footer Placeholder 5"/>
          <p:cNvSpPr>
            <a:spLocks noGrp="1"/>
          </p:cNvSpPr>
          <p:nvPr>
            <p:ph type="ftr" sz="quarter" idx="4"/>
          </p:nvPr>
        </p:nvSpPr>
        <p:spPr>
          <a:xfrm>
            <a:off x="1447800" y="8460580"/>
            <a:ext cx="3962400" cy="341313"/>
          </a:xfrm>
          <a:prstGeom prst="rect">
            <a:avLst/>
          </a:prstGeom>
        </p:spPr>
        <p:txBody>
          <a:bodyPr vert="horz" lIns="91440" tIns="45720" rIns="91440" bIns="45720" rtlCol="0" anchor="b"/>
          <a:lstStyle>
            <a:lvl1pPr algn="l">
              <a:defRPr sz="1200"/>
            </a:lvl1pPr>
          </a:lstStyle>
          <a:p>
            <a:pPr algn="ctr"/>
            <a:r>
              <a:rPr lang="en-US" dirty="0"/>
              <a:t>22</a:t>
            </a:r>
            <a:endParaRPr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4" name="Slide Image Placeholder 3"/>
          <p:cNvSpPr>
            <a:spLocks noGrp="1" noRot="1" noChangeAspect="1"/>
          </p:cNvSpPr>
          <p:nvPr>
            <p:ph type="sldImg" idx="2"/>
          </p:nvPr>
        </p:nvSpPr>
        <p:spPr>
          <a:xfrm>
            <a:off x="1147763" y="522288"/>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533400" y="3251200"/>
            <a:ext cx="5715000" cy="4673600"/>
          </a:xfrm>
          <a:prstGeom prst="rect">
            <a:avLst/>
          </a:prstGeom>
        </p:spPr>
        <p:txBody>
          <a:bodyPr vert="horz" lIns="91440" tIns="45720" rIns="91440" bIns="45720" rtlCol="0"/>
          <a:lstStyle/>
          <a:p>
            <a:r>
              <a:rPr lang="en-US" sz="1400" dirty="0">
                <a:latin typeface="Arial" panose="020B0604020202020204" pitchFamily="34" charset="0"/>
                <a:cs typeface="Arial" panose="020B0604020202020204" pitchFamily="34" charset="0"/>
              </a:rPr>
              <a:t>Applied behavior analysis (ABA) is one of the most widely used and researched autism interventions. ABA is a structured approach that examines factors influencing behavior and learning, then uses that information to teach new skills. It applies basic behavioral principles and may include strategies such as visual supports and rewards. ABA-based interventions aim to increase positive behaviors, teach new skills, reduce undesired behaviors, and help people use those skills across home, school, and other settings.</a:t>
            </a:r>
          </a:p>
          <a:p>
            <a:endParaRPr lang="en-US" sz="1400" dirty="0">
              <a:latin typeface="Arial" panose="020B0604020202020204" pitchFamily="34" charset="0"/>
              <a:cs typeface="Arial" panose="020B0604020202020204" pitchFamily="34" charset="0"/>
            </a:endParaRPr>
          </a:p>
          <a:p>
            <a:r>
              <a:rPr lang="en-US" sz="1400" dirty="0">
                <a:latin typeface="Arial" panose="020B0604020202020204" pitchFamily="34" charset="0"/>
                <a:cs typeface="Arial" panose="020B0604020202020204" pitchFamily="34" charset="0"/>
              </a:rPr>
              <a:t>There have been numerous studies examining different formats and intensity of ABA services and have shown significant improvement. </a:t>
            </a:r>
          </a:p>
          <a:p>
            <a:endParaRPr lang="en-US" sz="1400" dirty="0">
              <a:latin typeface="Arial" panose="020B0604020202020204" pitchFamily="34" charset="0"/>
              <a:cs typeface="Arial" panose="020B0604020202020204" pitchFamily="34" charset="0"/>
            </a:endParaRPr>
          </a:p>
          <a:p>
            <a:r>
              <a:rPr lang="en-US" sz="1400" dirty="0">
                <a:latin typeface="Arial" panose="020B0604020202020204" pitchFamily="34" charset="0"/>
                <a:cs typeface="Arial" panose="020B0604020202020204" pitchFamily="34" charset="0"/>
              </a:rPr>
              <a:t>“Some studies have shown that when ABA therapy was used for more than 20 hours a week during the first few years of life (before age four), it produced large gains in development and even reduced the need for special services later in life.” (Cleveland Clinic) </a:t>
            </a:r>
          </a:p>
          <a:p>
            <a:r>
              <a:rPr lang="en-US" sz="1400" dirty="0">
                <a:solidFill>
                  <a:schemeClr val="bg1">
                    <a:lumMod val="50000"/>
                  </a:schemeClr>
                </a:solidFill>
                <a:latin typeface="Arial" panose="020B0604020202020204" pitchFamily="34" charset="0"/>
                <a:cs typeface="Arial" panose="020B0604020202020204" pitchFamily="34" charset="0"/>
              </a:rPr>
              <a:t>(1 min.)</a:t>
            </a:r>
          </a:p>
        </p:txBody>
      </p:sp>
      <p:sp>
        <p:nvSpPr>
          <p:cNvPr id="6" name="Footer Placeholder 5"/>
          <p:cNvSpPr>
            <a:spLocks noGrp="1"/>
          </p:cNvSpPr>
          <p:nvPr>
            <p:ph type="ftr" sz="quarter" idx="4"/>
          </p:nvPr>
        </p:nvSpPr>
        <p:spPr>
          <a:xfrm>
            <a:off x="1600200" y="8289924"/>
            <a:ext cx="3962400" cy="341313"/>
          </a:xfrm>
          <a:prstGeom prst="rect">
            <a:avLst/>
          </a:prstGeom>
        </p:spPr>
        <p:txBody>
          <a:bodyPr vert="horz" lIns="91440" tIns="45720" rIns="91440" bIns="45720" rtlCol="0" anchor="b"/>
          <a:lstStyle>
            <a:lvl1pPr algn="l">
              <a:defRPr sz="1200"/>
            </a:lvl1pPr>
          </a:lstStyle>
          <a:p>
            <a:pPr algn="ctr"/>
            <a:r>
              <a:rPr lang="en-US" dirty="0"/>
              <a:t>23</a:t>
            </a:r>
            <a:endParaRPr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4" name="Slide Image Placeholder 3"/>
          <p:cNvSpPr>
            <a:spLocks noGrp="1" noRot="1" noChangeAspect="1"/>
          </p:cNvSpPr>
          <p:nvPr>
            <p:ph type="sldImg" idx="2"/>
          </p:nvPr>
        </p:nvSpPr>
        <p:spPr>
          <a:xfrm>
            <a:off x="1300163" y="533400"/>
            <a:ext cx="4562475" cy="2566988"/>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762000" y="3251200"/>
            <a:ext cx="5410200" cy="4064000"/>
          </a:xfrm>
          <a:prstGeom prst="rect">
            <a:avLst/>
          </a:prstGeom>
        </p:spPr>
        <p:txBody>
          <a:bodyPr vert="horz" lIns="91440" tIns="45720" rIns="91440" bIns="45720" rtlCol="0"/>
          <a:lstStyle/>
          <a:p>
            <a:r>
              <a:rPr lang="en-US" sz="1400" dirty="0">
                <a:latin typeface="Arial" panose="020B0604020202020204" pitchFamily="34" charset="0"/>
                <a:cs typeface="Arial" panose="020B0604020202020204" pitchFamily="34" charset="0"/>
              </a:rPr>
              <a:t>Individualized approaches may combine ABA with other interventions, such as speech, occupational, and physical therapy.</a:t>
            </a:r>
          </a:p>
          <a:p>
            <a:r>
              <a:rPr lang="en-US" sz="1400" dirty="0">
                <a:latin typeface="Arial" panose="020B0604020202020204" pitchFamily="34" charset="0"/>
                <a:cs typeface="Arial" panose="020B0604020202020204" pitchFamily="34" charset="0"/>
              </a:rPr>
              <a:t> </a:t>
            </a:r>
          </a:p>
          <a:p>
            <a:r>
              <a:rPr lang="en-US" sz="1400" dirty="0">
                <a:latin typeface="Arial" panose="020B0604020202020204" pitchFamily="34" charset="0"/>
                <a:cs typeface="Arial" panose="020B0604020202020204" pitchFamily="34" charset="0"/>
              </a:rPr>
              <a:t>Speech-language pathologists assess, treat, and help prevent communication disorders. They commonly address:</a:t>
            </a:r>
          </a:p>
          <a:p>
            <a:pPr marL="285750" lvl="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language difficulties, including understanding and expression;</a:t>
            </a:r>
          </a:p>
          <a:p>
            <a:pPr marL="285750" lvl="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speech difficulties, including articulation and fluency;</a:t>
            </a:r>
          </a:p>
          <a:p>
            <a:pPr marL="285750" lvl="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social communication challenges, making SLPs important members of many autism intervention teams;</a:t>
            </a:r>
          </a:p>
          <a:p>
            <a:pPr marL="285750" lvl="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feeding concerns, especially for children who are selective eaters or sensitive to certain tastes or textures.</a:t>
            </a:r>
          </a:p>
          <a:p>
            <a:r>
              <a:rPr lang="en-US" sz="1400" dirty="0">
                <a:latin typeface="Arial" panose="020B0604020202020204" pitchFamily="34" charset="0"/>
                <a:cs typeface="Arial" panose="020B0604020202020204" pitchFamily="34" charset="0"/>
              </a:rPr>
              <a:t> </a:t>
            </a:r>
          </a:p>
          <a:p>
            <a:r>
              <a:rPr lang="en-US" sz="1400" dirty="0">
                <a:solidFill>
                  <a:schemeClr val="bg1">
                    <a:lumMod val="50000"/>
                  </a:schemeClr>
                </a:solidFill>
                <a:latin typeface="Arial" panose="020B0604020202020204" pitchFamily="34" charset="0"/>
                <a:cs typeface="Arial" panose="020B0604020202020204" pitchFamily="34" charset="0"/>
              </a:rPr>
              <a:t>(29 sec.)</a:t>
            </a:r>
          </a:p>
        </p:txBody>
      </p:sp>
      <p:sp>
        <p:nvSpPr>
          <p:cNvPr id="6" name="Footer Placeholder 5"/>
          <p:cNvSpPr>
            <a:spLocks noGrp="1"/>
          </p:cNvSpPr>
          <p:nvPr>
            <p:ph type="ftr" sz="quarter" idx="4"/>
          </p:nvPr>
        </p:nvSpPr>
        <p:spPr>
          <a:xfrm>
            <a:off x="1600200" y="8317383"/>
            <a:ext cx="3962400" cy="341313"/>
          </a:xfrm>
          <a:prstGeom prst="rect">
            <a:avLst/>
          </a:prstGeom>
        </p:spPr>
        <p:txBody>
          <a:bodyPr vert="horz" lIns="91440" tIns="45720" rIns="91440" bIns="45720" rtlCol="0" anchor="b"/>
          <a:lstStyle>
            <a:lvl1pPr algn="l">
              <a:defRPr sz="1200"/>
            </a:lvl1pPr>
          </a:lstStyle>
          <a:p>
            <a:pPr algn="ctr"/>
            <a:r>
              <a:rPr lang="en-US" dirty="0"/>
              <a:t>24</a:t>
            </a:r>
            <a:endParaRPr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4" name="Slide Image Placeholder 3"/>
          <p:cNvSpPr>
            <a:spLocks noGrp="1" noRot="1" noChangeAspect="1"/>
          </p:cNvSpPr>
          <p:nvPr>
            <p:ph type="sldImg" idx="2"/>
          </p:nvPr>
        </p:nvSpPr>
        <p:spPr>
          <a:xfrm>
            <a:off x="1000125" y="534988"/>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4953000" cy="3081338"/>
          </a:xfrm>
          <a:prstGeom prst="rect">
            <a:avLst/>
          </a:prstGeom>
        </p:spPr>
        <p:txBody>
          <a:bodyPr vert="horz" lIns="91440" tIns="45720" rIns="91440" bIns="45720" rtlCol="0"/>
          <a:lstStyle/>
          <a:p>
            <a:r>
              <a:rPr lang="en-US" sz="1400" dirty="0">
                <a:latin typeface="Arial" panose="020B0604020202020204" pitchFamily="34" charset="0"/>
                <a:cs typeface="Arial" panose="020B0604020202020204" pitchFamily="34" charset="0"/>
              </a:rPr>
              <a:t>Some people with autism find that using pictures or technology to communicate is more effective than speaking. This technology is called Alternative Augmentative Communication and includes </a:t>
            </a:r>
          </a:p>
          <a:p>
            <a:pPr marL="28575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sign language, </a:t>
            </a:r>
          </a:p>
          <a:p>
            <a:pPr marL="28575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picture exchange communication system (PECS),</a:t>
            </a:r>
          </a:p>
          <a:p>
            <a:pPr marL="285750" indent="-285750">
              <a:buFont typeface="Arial" panose="020B0604020202020204" pitchFamily="34" charset="0"/>
              <a:buChar char="•"/>
            </a:pPr>
            <a:r>
              <a:rPr lang="en-US" sz="1400" dirty="0" err="1">
                <a:latin typeface="Arial" panose="020B0604020202020204" pitchFamily="34" charset="0"/>
                <a:cs typeface="Arial" panose="020B0604020202020204" pitchFamily="34" charset="0"/>
              </a:rPr>
              <a:t>Ipads</a:t>
            </a:r>
            <a:r>
              <a:rPr lang="en-US" sz="1400" dirty="0">
                <a:latin typeface="Arial" panose="020B0604020202020204" pitchFamily="34" charset="0"/>
                <a:cs typeface="Arial" panose="020B0604020202020204" pitchFamily="34" charset="0"/>
              </a:rPr>
              <a:t>, </a:t>
            </a:r>
          </a:p>
          <a:p>
            <a:pPr marL="28575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or speech output devices.  </a:t>
            </a:r>
          </a:p>
          <a:p>
            <a:endParaRPr lang="en-US" sz="1400" dirty="0">
              <a:latin typeface="Arial" panose="020B0604020202020204" pitchFamily="34" charset="0"/>
              <a:cs typeface="Arial" panose="020B0604020202020204" pitchFamily="34" charset="0"/>
            </a:endParaRPr>
          </a:p>
          <a:p>
            <a:r>
              <a:rPr lang="en-US" sz="1400" dirty="0">
                <a:latin typeface="Arial" panose="020B0604020202020204" pitchFamily="34" charset="0"/>
                <a:cs typeface="Arial" panose="020B0604020202020204" pitchFamily="34" charset="0"/>
              </a:rPr>
              <a:t>A Speech-Language Pathologist can provide training for AAC devices.    </a:t>
            </a:r>
            <a:r>
              <a:rPr lang="en-US" sz="1400" dirty="0">
                <a:solidFill>
                  <a:schemeClr val="bg1">
                    <a:lumMod val="50000"/>
                  </a:schemeClr>
                </a:solidFill>
                <a:latin typeface="Arial" panose="020B0604020202020204" pitchFamily="34" charset="0"/>
                <a:cs typeface="Arial" panose="020B0604020202020204" pitchFamily="34" charset="0"/>
              </a:rPr>
              <a:t>(20 sec.)</a:t>
            </a:r>
          </a:p>
        </p:txBody>
      </p:sp>
      <p:sp>
        <p:nvSpPr>
          <p:cNvPr id="6" name="Footer Placeholder 5"/>
          <p:cNvSpPr>
            <a:spLocks noGrp="1"/>
          </p:cNvSpPr>
          <p:nvPr>
            <p:ph type="ftr" sz="quarter" idx="4"/>
          </p:nvPr>
        </p:nvSpPr>
        <p:spPr>
          <a:xfrm>
            <a:off x="1600200" y="8289924"/>
            <a:ext cx="3962400" cy="341313"/>
          </a:xfrm>
          <a:prstGeom prst="rect">
            <a:avLst/>
          </a:prstGeom>
        </p:spPr>
        <p:txBody>
          <a:bodyPr vert="horz" lIns="91440" tIns="45720" rIns="91440" bIns="45720" rtlCol="0" anchor="b"/>
          <a:lstStyle>
            <a:lvl1pPr algn="l">
              <a:defRPr sz="1200"/>
            </a:lvl1pPr>
          </a:lstStyle>
          <a:p>
            <a:pPr algn="ctr"/>
            <a:r>
              <a:rPr lang="en-US" dirty="0"/>
              <a:t>25</a:t>
            </a:r>
            <a:endParaRPr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4" name="Slide Image Placeholder 3"/>
          <p:cNvSpPr>
            <a:spLocks noGrp="1" noRot="1" noChangeAspect="1"/>
          </p:cNvSpPr>
          <p:nvPr>
            <p:ph type="sldImg" idx="2"/>
          </p:nvPr>
        </p:nvSpPr>
        <p:spPr>
          <a:xfrm>
            <a:off x="1000125" y="600075"/>
            <a:ext cx="4562475" cy="2566988"/>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4876800" cy="3987800"/>
          </a:xfrm>
          <a:prstGeom prst="rect">
            <a:avLst/>
          </a:prstGeom>
        </p:spPr>
        <p:txBody>
          <a:bodyPr vert="horz" lIns="91440" tIns="45720" rIns="91440" bIns="45720" rtlCol="0"/>
          <a:lstStyle/>
          <a:p>
            <a:r>
              <a:rPr lang="en-US" sz="1400" dirty="0">
                <a:latin typeface="Arial" panose="020B0604020202020204" pitchFamily="34" charset="0"/>
                <a:cs typeface="Arial" panose="020B0604020202020204" pitchFamily="34" charset="0"/>
              </a:rPr>
              <a:t>Occupational therapists often help people build skills in:</a:t>
            </a:r>
          </a:p>
          <a:p>
            <a:pPr marL="285750" lvl="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fine motor tasks, such as writing, coloring, and cutting with scissors;</a:t>
            </a:r>
          </a:p>
          <a:p>
            <a:pPr marL="285750" lvl="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play skills;</a:t>
            </a:r>
          </a:p>
          <a:p>
            <a:pPr marL="285750" lvl="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self-care skills, including feeding and dressing;</a:t>
            </a:r>
          </a:p>
          <a:p>
            <a:pPr marL="285750" lvl="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managing sensory processing differences.  </a:t>
            </a:r>
          </a:p>
          <a:p>
            <a:r>
              <a:rPr lang="en-US" sz="1400" dirty="0">
                <a:latin typeface="Arial" panose="020B0604020202020204" pitchFamily="34" charset="0"/>
                <a:cs typeface="Arial" panose="020B0604020202020204" pitchFamily="34" charset="0"/>
              </a:rPr>
              <a:t>Sensory processing is how the brain receives, organizes, and responds to sensory input, including touch, sight, hearing, taste, smell, balance, and body awareness.</a:t>
            </a:r>
          </a:p>
          <a:p>
            <a:r>
              <a:rPr lang="en-US" dirty="0"/>
              <a:t> </a:t>
            </a:r>
          </a:p>
          <a:p>
            <a:r>
              <a:rPr lang="en-US" sz="1400" dirty="0">
                <a:solidFill>
                  <a:schemeClr val="bg1">
                    <a:lumMod val="50000"/>
                  </a:schemeClr>
                </a:solidFill>
                <a:latin typeface="Arial" panose="020B0604020202020204" pitchFamily="34" charset="0"/>
                <a:cs typeface="Arial" panose="020B0604020202020204" pitchFamily="34" charset="0"/>
              </a:rPr>
              <a:t>(23 sec)</a:t>
            </a:r>
          </a:p>
        </p:txBody>
      </p:sp>
      <p:sp>
        <p:nvSpPr>
          <p:cNvPr id="6" name="Footer Placeholder 5"/>
          <p:cNvSpPr>
            <a:spLocks noGrp="1"/>
          </p:cNvSpPr>
          <p:nvPr>
            <p:ph type="ftr" sz="quarter" idx="4"/>
          </p:nvPr>
        </p:nvSpPr>
        <p:spPr>
          <a:xfrm>
            <a:off x="1600200" y="8460580"/>
            <a:ext cx="3962400" cy="341313"/>
          </a:xfrm>
          <a:prstGeom prst="rect">
            <a:avLst/>
          </a:prstGeom>
        </p:spPr>
        <p:txBody>
          <a:bodyPr vert="horz" lIns="91440" tIns="45720" rIns="91440" bIns="45720" rtlCol="0" anchor="b"/>
          <a:lstStyle>
            <a:lvl1pPr algn="l">
              <a:defRPr sz="1200"/>
            </a:lvl1pPr>
          </a:lstStyle>
          <a:p>
            <a:pPr algn="ctr"/>
            <a:r>
              <a:rPr lang="en-US" dirty="0"/>
              <a:t>26</a:t>
            </a:r>
            <a:endParaRPr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4" name="Slide Image Placeholder 3"/>
          <p:cNvSpPr>
            <a:spLocks noGrp="1" noRot="1" noChangeAspect="1"/>
          </p:cNvSpPr>
          <p:nvPr>
            <p:ph type="sldImg" idx="2"/>
          </p:nvPr>
        </p:nvSpPr>
        <p:spPr>
          <a:xfrm>
            <a:off x="1066800" y="600075"/>
            <a:ext cx="4562475" cy="2566988"/>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4800600" cy="3081338"/>
          </a:xfrm>
          <a:prstGeom prst="rect">
            <a:avLst/>
          </a:prstGeom>
        </p:spPr>
        <p:txBody>
          <a:bodyPr vert="horz" lIns="91440" tIns="45720" rIns="91440" bIns="45720" rtlCol="0"/>
          <a:lstStyle/>
          <a:p>
            <a:r>
              <a:rPr lang="en-US" sz="1400" dirty="0">
                <a:latin typeface="Arial" panose="020B0604020202020204" pitchFamily="34" charset="0"/>
                <a:cs typeface="Arial" panose="020B0604020202020204" pitchFamily="34" charset="0"/>
              </a:rPr>
              <a:t>Physical therapists are trained to treat problems with movement and posture. PTs tend to focus on:</a:t>
            </a:r>
          </a:p>
          <a:p>
            <a:pPr marL="28575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developing gross motor skills (movements that involve the larger muscles of the arms and legs). </a:t>
            </a:r>
          </a:p>
          <a:p>
            <a:pPr marL="28575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PTs can help children with autism who have difficulties with coordination,</a:t>
            </a:r>
          </a:p>
          <a:p>
            <a:pPr marL="28575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balance and stability, or </a:t>
            </a:r>
          </a:p>
          <a:p>
            <a:pPr marL="28575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motor planning move about their environment and</a:t>
            </a:r>
          </a:p>
          <a:p>
            <a:pPr marL="28575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participate in play and recreational activities more effectively.    </a:t>
            </a:r>
            <a:r>
              <a:rPr lang="en-US" sz="1400" dirty="0">
                <a:solidFill>
                  <a:schemeClr val="bg1">
                    <a:lumMod val="50000"/>
                  </a:schemeClr>
                </a:solidFill>
                <a:latin typeface="Arial" panose="020B0604020202020204" pitchFamily="34" charset="0"/>
                <a:cs typeface="Arial" panose="020B0604020202020204" pitchFamily="34" charset="0"/>
              </a:rPr>
              <a:t>(26 sec.)</a:t>
            </a:r>
          </a:p>
        </p:txBody>
      </p:sp>
      <p:sp>
        <p:nvSpPr>
          <p:cNvPr id="6" name="Footer Placeholder 5"/>
          <p:cNvSpPr>
            <a:spLocks noGrp="1"/>
          </p:cNvSpPr>
          <p:nvPr>
            <p:ph type="ftr" sz="quarter" idx="4"/>
          </p:nvPr>
        </p:nvSpPr>
        <p:spPr>
          <a:xfrm>
            <a:off x="1217613" y="8305027"/>
            <a:ext cx="3962400" cy="341313"/>
          </a:xfrm>
          <a:prstGeom prst="rect">
            <a:avLst/>
          </a:prstGeom>
        </p:spPr>
        <p:txBody>
          <a:bodyPr vert="horz" lIns="91440" tIns="45720" rIns="91440" bIns="45720" rtlCol="0" anchor="b"/>
          <a:lstStyle>
            <a:lvl1pPr algn="l">
              <a:defRPr sz="1200"/>
            </a:lvl1pPr>
          </a:lstStyle>
          <a:p>
            <a:pPr algn="ctr"/>
            <a:r>
              <a:rPr lang="en-US" dirty="0"/>
              <a:t>27</a:t>
            </a:r>
            <a:endParaRPr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4" name="Slide Image Placeholder 3"/>
          <p:cNvSpPr>
            <a:spLocks noGrp="1" noRot="1" noChangeAspect="1"/>
          </p:cNvSpPr>
          <p:nvPr>
            <p:ph type="sldImg" idx="2"/>
          </p:nvPr>
        </p:nvSpPr>
        <p:spPr>
          <a:xfrm>
            <a:off x="990600" y="676275"/>
            <a:ext cx="4562475" cy="2566988"/>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576638"/>
            <a:ext cx="4724400" cy="2755900"/>
          </a:xfrm>
          <a:prstGeom prst="rect">
            <a:avLst/>
          </a:prstGeom>
        </p:spPr>
        <p:txBody>
          <a:bodyPr vert="horz" lIns="91440" tIns="45720" rIns="91440" bIns="45720" rtlCol="0"/>
          <a:lstStyle/>
          <a:p>
            <a:r>
              <a:rPr lang="en-US" sz="1400" dirty="0">
                <a:latin typeface="Arial" panose="020B0604020202020204" pitchFamily="34" charset="0"/>
                <a:cs typeface="Arial" panose="020B0604020202020204" pitchFamily="34" charset="0"/>
              </a:rPr>
              <a:t>Participation in recreational programs has shown extensive benefits for children with autism. It can:</a:t>
            </a:r>
          </a:p>
          <a:p>
            <a:pPr marL="28575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reduce behavioral and emotional disorders, </a:t>
            </a:r>
          </a:p>
          <a:p>
            <a:pPr marL="28575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help develop social skills and build relationships,</a:t>
            </a:r>
          </a:p>
          <a:p>
            <a:pPr marL="28575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improve physical and mental health, and </a:t>
            </a:r>
          </a:p>
          <a:p>
            <a:pPr marL="28575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help children develop interests.  </a:t>
            </a:r>
          </a:p>
          <a:p>
            <a:r>
              <a:rPr lang="en-US" sz="1400" dirty="0">
                <a:solidFill>
                  <a:schemeClr val="bg1">
                    <a:lumMod val="50000"/>
                  </a:schemeClr>
                </a:solidFill>
                <a:latin typeface="Arial" panose="020B0604020202020204" pitchFamily="34" charset="0"/>
                <a:cs typeface="Arial" panose="020B0604020202020204" pitchFamily="34" charset="0"/>
              </a:rPr>
              <a:t>(15 sec.)         </a:t>
            </a:r>
          </a:p>
        </p:txBody>
      </p:sp>
      <p:sp>
        <p:nvSpPr>
          <p:cNvPr id="6" name="Footer Placeholder 5"/>
          <p:cNvSpPr>
            <a:spLocks noGrp="1"/>
          </p:cNvSpPr>
          <p:nvPr>
            <p:ph type="ftr" sz="quarter" idx="4"/>
          </p:nvPr>
        </p:nvSpPr>
        <p:spPr>
          <a:xfrm>
            <a:off x="1447800" y="8460580"/>
            <a:ext cx="3962400" cy="341313"/>
          </a:xfrm>
          <a:prstGeom prst="rect">
            <a:avLst/>
          </a:prstGeom>
        </p:spPr>
        <p:txBody>
          <a:bodyPr vert="horz" lIns="91440" tIns="45720" rIns="91440" bIns="45720" rtlCol="0" anchor="b"/>
          <a:lstStyle>
            <a:lvl1pPr algn="l">
              <a:defRPr sz="1200"/>
            </a:lvl1pPr>
          </a:lstStyle>
          <a:p>
            <a:pPr algn="ctr"/>
            <a:r>
              <a:rPr lang="en-US" dirty="0"/>
              <a:t>28</a:t>
            </a:r>
            <a:endParaRPr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4" name="Slide Image Placeholder 3"/>
          <p:cNvSpPr>
            <a:spLocks noGrp="1" noRot="1" noChangeAspect="1"/>
          </p:cNvSpPr>
          <p:nvPr>
            <p:ph type="sldImg" idx="2"/>
          </p:nvPr>
        </p:nvSpPr>
        <p:spPr>
          <a:xfrm>
            <a:off x="1147763" y="514350"/>
            <a:ext cx="4562475" cy="2566988"/>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4795838" cy="3081338"/>
          </a:xfrm>
          <a:prstGeom prst="rect">
            <a:avLst/>
          </a:prstGeom>
        </p:spPr>
        <p:txBody>
          <a:bodyPr vert="horz" lIns="91440" tIns="45720" rIns="91440" bIns="45720" rtlCol="0"/>
          <a:lstStyle/>
          <a:p>
            <a:r>
              <a:rPr lang="en-US" sz="1400" dirty="0">
                <a:latin typeface="Arial" panose="020B0604020202020204" pitchFamily="34" charset="0"/>
                <a:cs typeface="Arial" panose="020B0604020202020204" pitchFamily="34" charset="0"/>
              </a:rPr>
              <a:t>Many different types of therapeutic recreational activities exist today, serving the unique needs of participants. </a:t>
            </a:r>
          </a:p>
          <a:p>
            <a:r>
              <a:rPr lang="en-US" sz="1400" dirty="0">
                <a:latin typeface="Arial" panose="020B0604020202020204" pitchFamily="34" charset="0"/>
                <a:cs typeface="Arial" panose="020B0604020202020204" pitchFamily="34" charset="0"/>
              </a:rPr>
              <a:t>You can see them listed on the screen...	                                                                             </a:t>
            </a:r>
          </a:p>
          <a:p>
            <a:endParaRPr lang="en-US" sz="1400" dirty="0">
              <a:latin typeface="Arial" panose="020B0604020202020204" pitchFamily="34" charset="0"/>
              <a:cs typeface="Arial" panose="020B0604020202020204" pitchFamily="34" charset="0"/>
            </a:endParaRPr>
          </a:p>
          <a:p>
            <a:r>
              <a:rPr lang="en-US" sz="1400" dirty="0">
                <a:latin typeface="Arial" panose="020B0604020202020204" pitchFamily="34" charset="0"/>
                <a:cs typeface="Arial" panose="020B0604020202020204" pitchFamily="34" charset="0"/>
              </a:rPr>
              <a:t>There are many animal assisted interventions including horses, donkey, rabbits, dogs and more.  </a:t>
            </a:r>
            <a:r>
              <a:rPr lang="en-US" sz="1400" dirty="0">
                <a:solidFill>
                  <a:schemeClr val="bg1">
                    <a:lumMod val="50000"/>
                  </a:schemeClr>
                </a:solidFill>
                <a:latin typeface="Arial" panose="020B0604020202020204" pitchFamily="34" charset="0"/>
                <a:cs typeface="Arial" panose="020B0604020202020204" pitchFamily="34" charset="0"/>
              </a:rPr>
              <a:t>(15 sec.)</a:t>
            </a:r>
          </a:p>
        </p:txBody>
      </p:sp>
      <p:sp>
        <p:nvSpPr>
          <p:cNvPr id="6" name="Footer Placeholder 5"/>
          <p:cNvSpPr>
            <a:spLocks noGrp="1"/>
          </p:cNvSpPr>
          <p:nvPr>
            <p:ph type="ftr" sz="quarter" idx="4"/>
          </p:nvPr>
        </p:nvSpPr>
        <p:spPr>
          <a:xfrm>
            <a:off x="1371600" y="8460580"/>
            <a:ext cx="3962400" cy="341313"/>
          </a:xfrm>
          <a:prstGeom prst="rect">
            <a:avLst/>
          </a:prstGeom>
        </p:spPr>
        <p:txBody>
          <a:bodyPr vert="horz" lIns="91440" tIns="45720" rIns="91440" bIns="45720" rtlCol="0" anchor="b"/>
          <a:lstStyle>
            <a:lvl1pPr algn="l">
              <a:defRPr sz="1200"/>
            </a:lvl1pPr>
          </a:lstStyle>
          <a:p>
            <a:pPr algn="ctr"/>
            <a:r>
              <a:rPr lang="en-US" dirty="0"/>
              <a:t>29</a:t>
            </a:r>
            <a:endParaRPr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4" name="Slide Image Placeholder 3"/>
          <p:cNvSpPr>
            <a:spLocks noGrp="1" noRot="1" noChangeAspect="1"/>
          </p:cNvSpPr>
          <p:nvPr>
            <p:ph type="sldImg" idx="2"/>
          </p:nvPr>
        </p:nvSpPr>
        <p:spPr>
          <a:xfrm>
            <a:off x="1301750" y="735013"/>
            <a:ext cx="4559300" cy="25654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90600" y="3762375"/>
            <a:ext cx="4870450" cy="3081338"/>
          </a:xfrm>
          <a:prstGeom prst="rect">
            <a:avLst/>
          </a:prstGeom>
        </p:spPr>
        <p:txBody>
          <a:bodyPr vert="horz" lIns="91440" tIns="45720" rIns="91440" bIns="45720" rtlCol="0"/>
          <a:lstStyle/>
          <a:p>
            <a:r>
              <a:rPr lang="en-US" sz="1400" dirty="0"/>
              <a:t>Individuals with autism may be more likely to have related medical conditions, including seizures, sleep problems, and gastrointestinal issues. Depending on a pediatrician’s assessment, specialists in these areas may be important members of a child’s care team.      </a:t>
            </a:r>
            <a:r>
              <a:rPr lang="en-US" sz="1400" dirty="0">
                <a:solidFill>
                  <a:schemeClr val="bg1">
                    <a:lumMod val="50000"/>
                  </a:schemeClr>
                </a:solidFill>
              </a:rPr>
              <a:t>(16 sec)</a:t>
            </a:r>
          </a:p>
          <a:p>
            <a:endParaRPr lang="en-US" sz="1400" dirty="0">
              <a:latin typeface="Arial" panose="020B0604020202020204" pitchFamily="34" charset="0"/>
              <a:cs typeface="Arial" panose="020B0604020202020204" pitchFamily="34" charset="0"/>
            </a:endParaRPr>
          </a:p>
        </p:txBody>
      </p:sp>
      <p:sp>
        <p:nvSpPr>
          <p:cNvPr id="6" name="Footer Placeholder 5"/>
          <p:cNvSpPr>
            <a:spLocks noGrp="1"/>
          </p:cNvSpPr>
          <p:nvPr>
            <p:ph type="ftr" sz="quarter" idx="4"/>
          </p:nvPr>
        </p:nvSpPr>
        <p:spPr>
          <a:xfrm>
            <a:off x="1600200" y="8408987"/>
            <a:ext cx="3962400" cy="341313"/>
          </a:xfrm>
          <a:prstGeom prst="rect">
            <a:avLst/>
          </a:prstGeom>
        </p:spPr>
        <p:txBody>
          <a:bodyPr vert="horz" lIns="91440" tIns="45720" rIns="91440" bIns="45720" rtlCol="0" anchor="b"/>
          <a:lstStyle>
            <a:lvl1pPr algn="l">
              <a:defRPr sz="1200"/>
            </a:lvl1pPr>
          </a:lstStyle>
          <a:p>
            <a:pPr algn="ctr"/>
            <a:r>
              <a:rPr lang="en-US" dirty="0"/>
              <a:t>30</a:t>
            </a:r>
            <a:endParaRPr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4" name="Slide Image Placeholder 3"/>
          <p:cNvSpPr>
            <a:spLocks noGrp="1" noRot="1" noChangeAspect="1"/>
          </p:cNvSpPr>
          <p:nvPr>
            <p:ph type="sldImg" idx="2"/>
          </p:nvPr>
        </p:nvSpPr>
        <p:spPr>
          <a:xfrm>
            <a:off x="1147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4795838" cy="3081338"/>
          </a:xfrm>
          <a:prstGeom prst="rect">
            <a:avLst/>
          </a:prstGeom>
        </p:spPr>
        <p:txBody>
          <a:bodyPr vert="horz" lIns="91440" tIns="45720" rIns="91440" bIns="45720" rtlCol="0"/>
          <a:lstStyle/>
          <a:p>
            <a:r>
              <a:rPr lang="en-US" sz="1400" dirty="0">
                <a:latin typeface="Arial" panose="020B0604020202020204" pitchFamily="34" charset="0"/>
                <a:cs typeface="Arial" panose="020B0604020202020204" pitchFamily="34" charset="0"/>
              </a:rPr>
              <a:t>Transitioning to adulthood is often one of the biggest challenges for families of autistic children. Independent living skills should be included in the education plan early to help prepare students for work, college, or living on their own.</a:t>
            </a:r>
          </a:p>
          <a:p>
            <a:endParaRPr lang="en-US" sz="1400" dirty="0">
              <a:latin typeface="Arial" panose="020B0604020202020204" pitchFamily="34" charset="0"/>
              <a:cs typeface="Arial" panose="020B0604020202020204" pitchFamily="34" charset="0"/>
            </a:endParaRPr>
          </a:p>
          <a:p>
            <a:r>
              <a:rPr lang="en-US" sz="1400" dirty="0">
                <a:latin typeface="Arial" panose="020B0604020202020204" pitchFamily="34" charset="0"/>
                <a:cs typeface="Arial" panose="020B0604020202020204" pitchFamily="34" charset="0"/>
              </a:rPr>
              <a:t>Autistic students and their advocates should learn about adult-service organizations, including the Administration on Intellectual and Developmental Disabilities (AIDD) and the Rehabilitation Services Administration (RSA), to better navigate supports and negotiations after age 22.</a:t>
            </a:r>
          </a:p>
          <a:p>
            <a:r>
              <a:rPr lang="en-US" sz="1400" dirty="0">
                <a:solidFill>
                  <a:schemeClr val="bg1">
                    <a:lumMod val="50000"/>
                  </a:schemeClr>
                </a:solidFill>
                <a:latin typeface="Arial" panose="020B0604020202020204" pitchFamily="34" charset="0"/>
                <a:cs typeface="Arial" panose="020B0604020202020204" pitchFamily="34" charset="0"/>
              </a:rPr>
              <a:t>(31 sec)</a:t>
            </a:r>
          </a:p>
        </p:txBody>
      </p:sp>
      <p:sp>
        <p:nvSpPr>
          <p:cNvPr id="6" name="Footer Placeholder 5"/>
          <p:cNvSpPr>
            <a:spLocks noGrp="1"/>
          </p:cNvSpPr>
          <p:nvPr>
            <p:ph type="ftr" sz="quarter" idx="4"/>
          </p:nvPr>
        </p:nvSpPr>
        <p:spPr>
          <a:xfrm>
            <a:off x="1600200" y="8460580"/>
            <a:ext cx="3962400" cy="341313"/>
          </a:xfrm>
          <a:prstGeom prst="rect">
            <a:avLst/>
          </a:prstGeom>
        </p:spPr>
        <p:txBody>
          <a:bodyPr vert="horz" lIns="91440" tIns="45720" rIns="91440" bIns="45720" rtlCol="0" anchor="b"/>
          <a:lstStyle>
            <a:lvl1pPr algn="l">
              <a:defRPr sz="1200"/>
            </a:lvl1pPr>
          </a:lstStyle>
          <a:p>
            <a:pPr algn="ctr"/>
            <a:r>
              <a:rPr lang="en-US" dirty="0"/>
              <a:t>31</a:t>
            </a:r>
            <a:endParaRPr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4" name="Slide Image Placeholder 3"/>
          <p:cNvSpPr>
            <a:spLocks noGrp="1" noRot="1" noChangeAspect="1"/>
          </p:cNvSpPr>
          <p:nvPr>
            <p:ph type="sldImg" idx="2"/>
          </p:nvPr>
        </p:nvSpPr>
        <p:spPr>
          <a:xfrm>
            <a:off x="1147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4795838" cy="3081338"/>
          </a:xfrm>
          <a:prstGeom prst="rect">
            <a:avLst/>
          </a:prstGeom>
        </p:spPr>
        <p:txBody>
          <a:bodyPr vert="horz" lIns="91440" tIns="45720" rIns="91440" bIns="45720" rtlCol="0"/>
          <a:lstStyle/>
          <a:p>
            <a:r>
              <a:rPr lang="en-US" sz="1400" dirty="0"/>
              <a:t>Parents should anticipate gaps in adult autism services. A 2024 Disability and Health Journal paper found that only about 40 to 60 percent of adults with intellectual and developmental disabilities nationwide were enrolled in Medicaid waiver programs, which help them live in the community. Enrollment was lowest among autistic adults, reflecting that demand far exceeds available access.    </a:t>
            </a:r>
            <a:r>
              <a:rPr lang="en-US" sz="1400" dirty="0">
                <a:solidFill>
                  <a:schemeClr val="bg1">
                    <a:lumMod val="50000"/>
                  </a:schemeClr>
                </a:solidFill>
              </a:rPr>
              <a:t>(24 sec.)</a:t>
            </a:r>
            <a:endParaRPr sz="1400" dirty="0">
              <a:solidFill>
                <a:schemeClr val="bg1">
                  <a:lumMod val="50000"/>
                </a:schemeClr>
              </a:solidFill>
            </a:endParaRPr>
          </a:p>
        </p:txBody>
      </p:sp>
      <p:sp>
        <p:nvSpPr>
          <p:cNvPr id="6" name="Footer Placeholder 5"/>
          <p:cNvSpPr>
            <a:spLocks noGrp="1"/>
          </p:cNvSpPr>
          <p:nvPr>
            <p:ph type="ftr" sz="quarter" idx="4"/>
          </p:nvPr>
        </p:nvSpPr>
        <p:spPr>
          <a:xfrm>
            <a:off x="1676400" y="8460580"/>
            <a:ext cx="3962400" cy="341313"/>
          </a:xfrm>
          <a:prstGeom prst="rect">
            <a:avLst/>
          </a:prstGeom>
        </p:spPr>
        <p:txBody>
          <a:bodyPr vert="horz" lIns="91440" tIns="45720" rIns="91440" bIns="45720" rtlCol="0" anchor="b"/>
          <a:lstStyle>
            <a:lvl1pPr algn="l">
              <a:defRPr sz="1200"/>
            </a:lvl1pPr>
          </a:lstStyle>
          <a:p>
            <a:pPr algn="ctr"/>
            <a:r>
              <a:rPr lang="en-US" dirty="0"/>
              <a:t>32</a:t>
            </a:r>
            <a:endParaRPr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4" name="Slide Image Placeholder 3"/>
          <p:cNvSpPr>
            <a:spLocks noGrp="1" noRot="1" noChangeAspect="1"/>
          </p:cNvSpPr>
          <p:nvPr>
            <p:ph type="sldImg" idx="2"/>
          </p:nvPr>
        </p:nvSpPr>
        <p:spPr>
          <a:xfrm>
            <a:off x="1184275" y="600075"/>
            <a:ext cx="4562475" cy="2566988"/>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5029200" cy="4902200"/>
          </a:xfrm>
          <a:prstGeom prst="rect">
            <a:avLst/>
          </a:prstGeom>
        </p:spPr>
        <p:txBody>
          <a:bodyPr vert="horz" lIns="91440" tIns="45720" rIns="91440" bIns="45720" rtlCol="0"/>
          <a:lstStyle/>
          <a:p>
            <a:r>
              <a:rPr lang="en-US" sz="1400" dirty="0">
                <a:latin typeface="Arial" panose="020B0604020202020204" pitchFamily="34" charset="0"/>
                <a:cs typeface="Arial" panose="020B0604020202020204" pitchFamily="34" charset="0"/>
              </a:rPr>
              <a:t>It is important to understand the financial limits of disability service systems.</a:t>
            </a:r>
          </a:p>
          <a:p>
            <a:endParaRPr lang="en-US" sz="14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Families should begin saving as early as possible.</a:t>
            </a:r>
          </a:p>
          <a:p>
            <a:pPr marL="28575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Students with autism should apply for Supplemental Security Income (SSI) and Medicaid as soon as they are eligible.</a:t>
            </a:r>
          </a:p>
          <a:p>
            <a:pPr marL="28575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They may also use an Achieving a Better Life Experience (ABLE) account or special-needs trust without losing SSI or Medicaid benefits.</a:t>
            </a:r>
          </a:p>
          <a:p>
            <a:pPr marL="28575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Parents should consult advocacy organizations, such as The Arc of the United States or the Autism Society of America, to learn about legal rights and financial regulations.</a:t>
            </a:r>
          </a:p>
          <a:p>
            <a:pPr marL="28575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If supported housing is an adulthood goal, families should join the Housing Choice Voucher Program, also known as Section 8, waiting list as early as possible to access low-income housing.   </a:t>
            </a:r>
            <a:r>
              <a:rPr lang="en-US" sz="1400" dirty="0">
                <a:solidFill>
                  <a:schemeClr val="bg1">
                    <a:lumMod val="50000"/>
                  </a:schemeClr>
                </a:solidFill>
                <a:latin typeface="Arial" panose="020B0604020202020204" pitchFamily="34" charset="0"/>
                <a:cs typeface="Arial" panose="020B0604020202020204" pitchFamily="34" charset="0"/>
              </a:rPr>
              <a:t>(50 sec)</a:t>
            </a:r>
          </a:p>
          <a:p>
            <a:r>
              <a:rPr lang="en-US" sz="1400" dirty="0">
                <a:latin typeface="Arial" panose="020B0604020202020204" pitchFamily="34" charset="0"/>
                <a:cs typeface="Arial" panose="020B0604020202020204" pitchFamily="34" charset="0"/>
              </a:rPr>
              <a:t> </a:t>
            </a:r>
          </a:p>
          <a:p>
            <a:endParaRPr lang="en-US" sz="1400" dirty="0">
              <a:latin typeface="Arial" panose="020B0604020202020204" pitchFamily="34" charset="0"/>
              <a:cs typeface="Arial" panose="020B0604020202020204" pitchFamily="34" charset="0"/>
            </a:endParaRPr>
          </a:p>
        </p:txBody>
      </p:sp>
      <p:sp>
        <p:nvSpPr>
          <p:cNvPr id="6" name="Footer Placeholder 5"/>
          <p:cNvSpPr>
            <a:spLocks noGrp="1"/>
          </p:cNvSpPr>
          <p:nvPr>
            <p:ph type="ftr" sz="quarter" idx="4"/>
          </p:nvPr>
        </p:nvSpPr>
        <p:spPr>
          <a:xfrm>
            <a:off x="1484312" y="8373268"/>
            <a:ext cx="3962400" cy="341313"/>
          </a:xfrm>
          <a:prstGeom prst="rect">
            <a:avLst/>
          </a:prstGeom>
        </p:spPr>
        <p:txBody>
          <a:bodyPr vert="horz" lIns="91440" tIns="45720" rIns="91440" bIns="45720" rtlCol="0" anchor="b"/>
          <a:lstStyle>
            <a:lvl1pPr algn="l">
              <a:defRPr sz="1200"/>
            </a:lvl1pPr>
          </a:lstStyle>
          <a:p>
            <a:pPr algn="ctr"/>
            <a:r>
              <a:rPr lang="en-US" dirty="0"/>
              <a:t>33</a:t>
            </a:r>
            <a:endParaRPr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4" name="Slide Image Placeholder 3"/>
          <p:cNvSpPr>
            <a:spLocks noGrp="1" noRot="1" noChangeAspect="1"/>
          </p:cNvSpPr>
          <p:nvPr>
            <p:ph type="sldImg" idx="2"/>
          </p:nvPr>
        </p:nvSpPr>
        <p:spPr>
          <a:xfrm>
            <a:off x="1147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4876800" cy="3081338"/>
          </a:xfrm>
          <a:prstGeom prst="rect">
            <a:avLst/>
          </a:prstGeom>
        </p:spPr>
        <p:txBody>
          <a:bodyPr vert="horz" lIns="91440" tIns="45720" rIns="91440" bIns="45720" rtlCol="0"/>
          <a:lstStyle/>
          <a:p>
            <a:r>
              <a:rPr lang="en-US" sz="1400" dirty="0">
                <a:latin typeface="Arial" panose="020B0604020202020204" pitchFamily="34" charset="0"/>
                <a:cs typeface="Arial" panose="020B0604020202020204" pitchFamily="34" charset="0"/>
              </a:rPr>
              <a:t>College-bound students with autism should understand that they may need to request their own accommodations after high school.</a:t>
            </a:r>
          </a:p>
          <a:p>
            <a:endParaRPr lang="en-US" sz="1400" dirty="0">
              <a:latin typeface="Arial" panose="020B0604020202020204" pitchFamily="34" charset="0"/>
              <a:cs typeface="Arial" panose="020B0604020202020204" pitchFamily="34" charset="0"/>
            </a:endParaRPr>
          </a:p>
          <a:p>
            <a:r>
              <a:rPr lang="en-US" sz="1400" dirty="0">
                <a:latin typeface="Arial" panose="020B0604020202020204" pitchFamily="34" charset="0"/>
                <a:cs typeface="Arial" panose="020B0604020202020204" pitchFamily="34" charset="0"/>
              </a:rPr>
              <a:t>Many colleges offer programs that provide accommodations and support, especially for students who had an Individualized Education Program (IEP) in high school. Some postsecondary programs also support autistic students with greater needs while promoting meaningful academic and social college experiences.</a:t>
            </a:r>
          </a:p>
          <a:p>
            <a:r>
              <a:rPr lang="en-US" sz="1400" dirty="0">
                <a:latin typeface="Arial" panose="020B0604020202020204" pitchFamily="34" charset="0"/>
                <a:cs typeface="Arial" panose="020B0604020202020204" pitchFamily="34" charset="0"/>
              </a:rPr>
              <a:t> </a:t>
            </a:r>
          </a:p>
          <a:p>
            <a:r>
              <a:rPr lang="en-US" sz="1400" dirty="0">
                <a:solidFill>
                  <a:schemeClr val="bg1">
                    <a:lumMod val="50000"/>
                  </a:schemeClr>
                </a:solidFill>
                <a:latin typeface="Arial" panose="020B0604020202020204" pitchFamily="34" charset="0"/>
                <a:cs typeface="Arial" panose="020B0604020202020204" pitchFamily="34" charset="0"/>
              </a:rPr>
              <a:t>(25 sec)</a:t>
            </a:r>
          </a:p>
        </p:txBody>
      </p:sp>
      <p:sp>
        <p:nvSpPr>
          <p:cNvPr id="6" name="Footer Placeholder 5"/>
          <p:cNvSpPr>
            <a:spLocks noGrp="1"/>
          </p:cNvSpPr>
          <p:nvPr>
            <p:ph type="ftr" sz="quarter" idx="4"/>
          </p:nvPr>
        </p:nvSpPr>
        <p:spPr>
          <a:xfrm>
            <a:off x="1447800" y="8460580"/>
            <a:ext cx="3962400" cy="341313"/>
          </a:xfrm>
          <a:prstGeom prst="rect">
            <a:avLst/>
          </a:prstGeom>
        </p:spPr>
        <p:txBody>
          <a:bodyPr vert="horz" lIns="91440" tIns="45720" rIns="91440" bIns="45720" rtlCol="0" anchor="b"/>
          <a:lstStyle>
            <a:lvl1pPr algn="l">
              <a:defRPr sz="1200"/>
            </a:lvl1pPr>
          </a:lstStyle>
          <a:p>
            <a:pPr algn="ctr"/>
            <a:r>
              <a:rPr lang="en-US" dirty="0"/>
              <a:t>34</a:t>
            </a:r>
            <a:endParaRPr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4" name="Slide Image Placeholder 3"/>
          <p:cNvSpPr>
            <a:spLocks noGrp="1" noRot="1" noChangeAspect="1"/>
          </p:cNvSpPr>
          <p:nvPr>
            <p:ph type="sldImg" idx="2"/>
          </p:nvPr>
        </p:nvSpPr>
        <p:spPr>
          <a:xfrm>
            <a:off x="1147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4795838" cy="3835400"/>
          </a:xfrm>
          <a:prstGeom prst="rect">
            <a:avLst/>
          </a:prstGeom>
        </p:spPr>
        <p:txBody>
          <a:bodyPr vert="horz" lIns="91440" tIns="45720" rIns="91440" bIns="45720" rtlCol="0"/>
          <a:lstStyle/>
          <a:p>
            <a:r>
              <a:rPr lang="en-US" sz="1400" dirty="0">
                <a:latin typeface="Arial" panose="020B0604020202020204" pitchFamily="34" charset="0"/>
                <a:cs typeface="Arial" panose="020B0604020202020204" pitchFamily="34" charset="0"/>
              </a:rPr>
              <a:t>The instructions for activity 2 are on the screen…let’s read through the instructions first and then we will move into groups or teams.</a:t>
            </a:r>
          </a:p>
          <a:p>
            <a:r>
              <a:rPr lang="en-US" sz="1400" dirty="0">
                <a:latin typeface="Arial" panose="020B0604020202020204" pitchFamily="34" charset="0"/>
                <a:cs typeface="Arial" panose="020B0604020202020204" pitchFamily="34" charset="0"/>
              </a:rPr>
              <a:t>1. Divide into groups of 4 to 5 people.</a:t>
            </a:r>
          </a:p>
          <a:p>
            <a:endParaRPr lang="en-US" sz="1400" dirty="0">
              <a:latin typeface="Arial" panose="020B0604020202020204" pitchFamily="34" charset="0"/>
              <a:cs typeface="Arial" panose="020B0604020202020204" pitchFamily="34" charset="0"/>
            </a:endParaRPr>
          </a:p>
          <a:p>
            <a:r>
              <a:rPr lang="en-US" sz="1400" dirty="0">
                <a:latin typeface="Arial" panose="020B0604020202020204" pitchFamily="34" charset="0"/>
                <a:cs typeface="Arial" panose="020B0604020202020204" pitchFamily="34" charset="0"/>
              </a:rPr>
              <a:t>2. Group purpose: to brainstorm and discuss possible community activities or events to support individuals with autism or families with autistic members.</a:t>
            </a:r>
          </a:p>
          <a:p>
            <a:endParaRPr lang="en-US" sz="1400" dirty="0">
              <a:latin typeface="Arial" panose="020B0604020202020204" pitchFamily="34" charset="0"/>
              <a:cs typeface="Arial" panose="020B0604020202020204" pitchFamily="34" charset="0"/>
            </a:endParaRPr>
          </a:p>
          <a:p>
            <a:r>
              <a:rPr lang="en-US" sz="1400" dirty="0">
                <a:latin typeface="Arial" panose="020B0604020202020204" pitchFamily="34" charset="0"/>
                <a:cs typeface="Arial" panose="020B0604020202020204" pitchFamily="34" charset="0"/>
              </a:rPr>
              <a:t>3. Select a recorder who will write down the ideas on newsprint. </a:t>
            </a:r>
          </a:p>
          <a:p>
            <a:r>
              <a:rPr lang="en-US" sz="1400" dirty="0">
                <a:latin typeface="Arial" panose="020B0604020202020204" pitchFamily="34" charset="0"/>
                <a:cs typeface="Arial" panose="020B0604020202020204" pitchFamily="34" charset="0"/>
              </a:rPr>
              <a:t>   </a:t>
            </a:r>
          </a:p>
          <a:p>
            <a:r>
              <a:rPr lang="en-US" sz="1400" dirty="0">
                <a:latin typeface="Arial" panose="020B0604020202020204" pitchFamily="34" charset="0"/>
                <a:cs typeface="Arial" panose="020B0604020202020204" pitchFamily="34" charset="0"/>
              </a:rPr>
              <a:t>4. Select a reporter who will share the small group ideas with the larger group.</a:t>
            </a:r>
          </a:p>
          <a:p>
            <a:endParaRPr lang="en-US" sz="1400" dirty="0">
              <a:latin typeface="Arial" panose="020B0604020202020204" pitchFamily="34" charset="0"/>
              <a:cs typeface="Arial" panose="020B0604020202020204" pitchFamily="34" charset="0"/>
            </a:endParaRPr>
          </a:p>
          <a:p>
            <a:r>
              <a:rPr lang="en-US" sz="1400" dirty="0">
                <a:latin typeface="Arial" panose="020B0604020202020204" pitchFamily="34" charset="0"/>
                <a:cs typeface="Arial" panose="020B0604020202020204" pitchFamily="34" charset="0"/>
              </a:rPr>
              <a:t>5. Be ready to share ideas with your small group and large group!    </a:t>
            </a:r>
            <a:r>
              <a:rPr lang="en-US" sz="1400" dirty="0">
                <a:solidFill>
                  <a:schemeClr val="bg1">
                    <a:lumMod val="50000"/>
                  </a:schemeClr>
                </a:solidFill>
                <a:latin typeface="Arial" panose="020B0604020202020204" pitchFamily="34" charset="0"/>
                <a:cs typeface="Arial" panose="020B0604020202020204" pitchFamily="34" charset="0"/>
              </a:rPr>
              <a:t>(15 minutes in entirety)</a:t>
            </a:r>
          </a:p>
        </p:txBody>
      </p:sp>
      <p:sp>
        <p:nvSpPr>
          <p:cNvPr id="6" name="Footer Placeholder 5"/>
          <p:cNvSpPr>
            <a:spLocks noGrp="1"/>
          </p:cNvSpPr>
          <p:nvPr>
            <p:ph type="ftr" sz="quarter" idx="4"/>
          </p:nvPr>
        </p:nvSpPr>
        <p:spPr>
          <a:xfrm>
            <a:off x="1524000" y="8352013"/>
            <a:ext cx="3962400" cy="341313"/>
          </a:xfrm>
          <a:prstGeom prst="rect">
            <a:avLst/>
          </a:prstGeom>
        </p:spPr>
        <p:txBody>
          <a:bodyPr vert="horz" lIns="91440" tIns="45720" rIns="91440" bIns="45720" rtlCol="0" anchor="b"/>
          <a:lstStyle>
            <a:lvl1pPr algn="l">
              <a:defRPr sz="1200"/>
            </a:lvl1pPr>
          </a:lstStyle>
          <a:p>
            <a:pPr algn="ctr"/>
            <a:r>
              <a:rPr lang="en-US" dirty="0"/>
              <a:t>35</a:t>
            </a:r>
            <a:endParaRPr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1147763" y="536575"/>
            <a:ext cx="4562475" cy="2566988"/>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4953000" cy="3081338"/>
          </a:xfrm>
          <a:prstGeom prst="rect">
            <a:avLst/>
          </a:prstGeom>
        </p:spPr>
        <p:txBody>
          <a:bodyPr vert="horz" lIns="91440" tIns="45720" rIns="91440" bIns="45720" rtlCol="0"/>
          <a:lstStyle/>
          <a:p>
            <a:r>
              <a:rPr lang="en-US" sz="1400" dirty="0">
                <a:latin typeface="Arial" panose="020B0604020202020204" pitchFamily="34" charset="0"/>
                <a:cs typeface="Arial" panose="020B0604020202020204" pitchFamily="34" charset="0"/>
              </a:rPr>
              <a:t>Handout for Activity 2: Community Awareness Activity</a:t>
            </a:r>
          </a:p>
          <a:p>
            <a:endParaRPr lang="en-US" sz="1400" dirty="0">
              <a:latin typeface="Arial" panose="020B0604020202020204" pitchFamily="34" charset="0"/>
              <a:cs typeface="Arial" panose="020B0604020202020204" pitchFamily="34" charset="0"/>
            </a:endParaRPr>
          </a:p>
          <a:p>
            <a:r>
              <a:rPr lang="en-US" sz="1400" dirty="0">
                <a:latin typeface="Arial" panose="020B0604020202020204" pitchFamily="34" charset="0"/>
                <a:cs typeface="Arial" panose="020B0604020202020204" pitchFamily="34" charset="0"/>
              </a:rPr>
              <a:t>Community awareness initiatives are actions taken by individuals or groups to raise awareness about a certain issue, cause, or problem that affects the community. These initiatives can take various forms, such as campaigns, events, workshops, seminars, publications, or online platforms. The main goal of community awareness initiatives is to drive social change by informing, educating, inspiring, and mobilizing the community to take action, to make a    difference in your local community.</a:t>
            </a:r>
          </a:p>
          <a:p>
            <a:r>
              <a:rPr lang="en-US" sz="1400" dirty="0">
                <a:latin typeface="Arial" panose="020B0604020202020204" pitchFamily="34" charset="0"/>
                <a:cs typeface="Arial" panose="020B0604020202020204" pitchFamily="34" charset="0"/>
              </a:rPr>
              <a:t>  </a:t>
            </a:r>
          </a:p>
        </p:txBody>
      </p:sp>
      <p:sp>
        <p:nvSpPr>
          <p:cNvPr id="6" name="Footer Placeholder 5"/>
          <p:cNvSpPr>
            <a:spLocks noGrp="1"/>
          </p:cNvSpPr>
          <p:nvPr>
            <p:ph type="ftr" sz="quarter" idx="4"/>
          </p:nvPr>
        </p:nvSpPr>
        <p:spPr>
          <a:xfrm>
            <a:off x="1676400" y="8289924"/>
            <a:ext cx="3962400" cy="341313"/>
          </a:xfrm>
          <a:prstGeom prst="rect">
            <a:avLst/>
          </a:prstGeom>
        </p:spPr>
        <p:txBody>
          <a:bodyPr vert="horz" lIns="91440" tIns="45720" rIns="91440" bIns="45720" rtlCol="0" anchor="b"/>
          <a:lstStyle>
            <a:lvl1pPr algn="l">
              <a:defRPr sz="1200"/>
            </a:lvl1pPr>
          </a:lstStyle>
          <a:p>
            <a:pPr algn="ctr"/>
            <a:r>
              <a:rPr lang="en-US" dirty="0"/>
              <a:t>36</a:t>
            </a:r>
            <a:endParaRPr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1223963" y="534988"/>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4872038" cy="3081338"/>
          </a:xfrm>
          <a:prstGeom prst="rect">
            <a:avLst/>
          </a:prstGeom>
        </p:spPr>
        <p:txBody>
          <a:bodyPr vert="horz" lIns="91440" tIns="45720" rIns="91440" bIns="45720" rtlCol="0"/>
          <a:lstStyle/>
          <a:p>
            <a:r>
              <a:rPr lang="en-US" sz="1400" dirty="0">
                <a:latin typeface="Arial" panose="020B0604020202020204" pitchFamily="34" charset="0"/>
                <a:cs typeface="Arial" panose="020B0604020202020204" pitchFamily="34" charset="0"/>
              </a:rPr>
              <a:t>Are there any questions?</a:t>
            </a:r>
          </a:p>
          <a:p>
            <a:endParaRPr lang="en-US" sz="1400" dirty="0">
              <a:latin typeface="Arial" panose="020B0604020202020204" pitchFamily="34" charset="0"/>
              <a:cs typeface="Arial" panose="020B0604020202020204" pitchFamily="34" charset="0"/>
            </a:endParaRPr>
          </a:p>
          <a:p>
            <a:endParaRPr lang="en-US" sz="1400" dirty="0">
              <a:latin typeface="Arial" panose="020B0604020202020204" pitchFamily="34" charset="0"/>
              <a:cs typeface="Arial" panose="020B0604020202020204" pitchFamily="34" charset="0"/>
            </a:endParaRPr>
          </a:p>
          <a:p>
            <a:endParaRPr lang="en-US" sz="1400" dirty="0">
              <a:latin typeface="Arial" panose="020B0604020202020204" pitchFamily="34" charset="0"/>
              <a:cs typeface="Arial" panose="020B0604020202020204" pitchFamily="34" charset="0"/>
            </a:endParaRPr>
          </a:p>
          <a:p>
            <a:endParaRPr lang="en-US" sz="1400" dirty="0">
              <a:latin typeface="Arial" panose="020B0604020202020204" pitchFamily="34" charset="0"/>
              <a:cs typeface="Arial" panose="020B0604020202020204" pitchFamily="34" charset="0"/>
            </a:endParaRPr>
          </a:p>
          <a:p>
            <a:r>
              <a:rPr lang="en-US" sz="1400" dirty="0">
                <a:latin typeface="Arial" panose="020B0604020202020204" pitchFamily="34" charset="0"/>
                <a:cs typeface="Arial" panose="020B0604020202020204" pitchFamily="34" charset="0"/>
              </a:rPr>
              <a:t>Are there any comments?</a:t>
            </a:r>
          </a:p>
          <a:p>
            <a:endParaRPr lang="en-US" sz="1400" dirty="0">
              <a:latin typeface="Arial" panose="020B0604020202020204" pitchFamily="34" charset="0"/>
              <a:cs typeface="Arial" panose="020B0604020202020204" pitchFamily="34" charset="0"/>
            </a:endParaRPr>
          </a:p>
          <a:p>
            <a:endParaRPr lang="en-US" sz="1400" dirty="0">
              <a:latin typeface="Arial" panose="020B0604020202020204" pitchFamily="34" charset="0"/>
              <a:cs typeface="Arial" panose="020B0604020202020204" pitchFamily="34" charset="0"/>
            </a:endParaRPr>
          </a:p>
          <a:p>
            <a:endParaRPr lang="en-US" sz="1400" dirty="0">
              <a:latin typeface="Arial" panose="020B0604020202020204" pitchFamily="34" charset="0"/>
              <a:cs typeface="Arial" panose="020B0604020202020204" pitchFamily="34" charset="0"/>
            </a:endParaRPr>
          </a:p>
          <a:p>
            <a:endParaRPr lang="en-US" sz="1400" dirty="0">
              <a:latin typeface="Arial" panose="020B0604020202020204" pitchFamily="34" charset="0"/>
              <a:cs typeface="Arial" panose="020B0604020202020204" pitchFamily="34" charset="0"/>
            </a:endParaRPr>
          </a:p>
          <a:p>
            <a:endParaRPr lang="en-US" sz="1400" dirty="0">
              <a:latin typeface="Arial" panose="020B0604020202020204" pitchFamily="34" charset="0"/>
              <a:cs typeface="Arial" panose="020B0604020202020204" pitchFamily="34" charset="0"/>
            </a:endParaRPr>
          </a:p>
          <a:p>
            <a:endParaRPr lang="en-US" sz="1400" dirty="0">
              <a:latin typeface="Arial" panose="020B0604020202020204" pitchFamily="34" charset="0"/>
              <a:cs typeface="Arial" panose="020B0604020202020204" pitchFamily="34" charset="0"/>
            </a:endParaRPr>
          </a:p>
          <a:p>
            <a:endParaRPr lang="en-US" sz="1400" dirty="0">
              <a:latin typeface="Arial" panose="020B0604020202020204" pitchFamily="34" charset="0"/>
              <a:cs typeface="Arial" panose="020B0604020202020204" pitchFamily="34" charset="0"/>
            </a:endParaRPr>
          </a:p>
          <a:p>
            <a:r>
              <a:rPr lang="en-US" sz="1400" dirty="0">
                <a:solidFill>
                  <a:schemeClr val="bg1">
                    <a:lumMod val="50000"/>
                  </a:schemeClr>
                </a:solidFill>
                <a:latin typeface="Arial" panose="020B0604020202020204" pitchFamily="34" charset="0"/>
                <a:cs typeface="Arial" panose="020B0604020202020204" pitchFamily="34" charset="0"/>
              </a:rPr>
              <a:t>(37 min. 23 sec estimated time before questions.)</a:t>
            </a:r>
          </a:p>
        </p:txBody>
      </p:sp>
      <p:sp>
        <p:nvSpPr>
          <p:cNvPr id="6" name="Footer Placeholder 5"/>
          <p:cNvSpPr>
            <a:spLocks noGrp="1"/>
          </p:cNvSpPr>
          <p:nvPr>
            <p:ph type="ftr" sz="quarter" idx="4"/>
          </p:nvPr>
        </p:nvSpPr>
        <p:spPr>
          <a:xfrm>
            <a:off x="1524000" y="8460580"/>
            <a:ext cx="3962400" cy="341313"/>
          </a:xfrm>
          <a:prstGeom prst="rect">
            <a:avLst/>
          </a:prstGeom>
        </p:spPr>
        <p:txBody>
          <a:bodyPr vert="horz" lIns="91440" tIns="45720" rIns="91440" bIns="45720" rtlCol="0" anchor="b"/>
          <a:lstStyle>
            <a:lvl1pPr algn="l">
              <a:defRPr sz="1200"/>
            </a:lvl1pPr>
          </a:lstStyle>
          <a:p>
            <a:pPr algn="ctr"/>
            <a:r>
              <a:rPr lang="en-US" dirty="0"/>
              <a:t>37</a:t>
            </a:r>
            <a:endParaRPr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1147763" y="600075"/>
            <a:ext cx="4562475" cy="2566988"/>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22506" y="3515520"/>
            <a:ext cx="4795838" cy="3081338"/>
          </a:xfrm>
          <a:prstGeom prst="rect">
            <a:avLst/>
          </a:prstGeom>
        </p:spPr>
        <p:txBody>
          <a:bodyPr vert="horz" lIns="91440" tIns="45720" rIns="91440" bIns="45720" rtlCol="0"/>
          <a:lstStyle/>
          <a:p>
            <a:r>
              <a:rPr lang="en-US" sz="1400" dirty="0">
                <a:latin typeface="Arial" panose="020B0604020202020204" pitchFamily="34" charset="0"/>
                <a:cs typeface="Arial" panose="020B0604020202020204" pitchFamily="34" charset="0"/>
              </a:rPr>
              <a:t>Thank you for listening and participating!</a:t>
            </a:r>
          </a:p>
        </p:txBody>
      </p:sp>
      <p:sp>
        <p:nvSpPr>
          <p:cNvPr id="6" name="Footer Placeholder 5"/>
          <p:cNvSpPr>
            <a:spLocks noGrp="1"/>
          </p:cNvSpPr>
          <p:nvPr>
            <p:ph type="ftr" sz="quarter" idx="4"/>
          </p:nvPr>
        </p:nvSpPr>
        <p:spPr>
          <a:xfrm>
            <a:off x="1447800" y="8289924"/>
            <a:ext cx="3962400" cy="341313"/>
          </a:xfrm>
          <a:prstGeom prst="rect">
            <a:avLst/>
          </a:prstGeom>
        </p:spPr>
        <p:txBody>
          <a:bodyPr vert="horz" lIns="91440" tIns="45720" rIns="91440" bIns="45720" rtlCol="0" anchor="b"/>
          <a:lstStyle>
            <a:lvl1pPr algn="l">
              <a:defRPr sz="1200"/>
            </a:lvl1pPr>
          </a:lstStyle>
          <a:p>
            <a:pPr algn="ctr"/>
            <a:r>
              <a:rPr lang="en-US" dirty="0"/>
              <a:t>38</a:t>
            </a:r>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9/2/2026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svg"/><Relationship Id="rId7" Type="http://schemas.openxmlformats.org/officeDocument/2006/relationships/image" Target="../media/image5.sv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svg"/><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5.svg"/></Relationships>
</file>

<file path=ppt/slides/_rels/slide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4.svg"/></Relationships>
</file>

<file path=ppt/slides/_rels/slide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5.svg"/></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6.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15.jpeg"/><Relationship Id="rId4" Type="http://schemas.openxmlformats.org/officeDocument/2006/relationships/image" Target="../media/image14.svg"/></Relationships>
</file>

<file path=ppt/slides/_rels/slide7.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image" Target="../media/image16.svg"/><Relationship Id="rId7" Type="http://schemas.openxmlformats.org/officeDocument/2006/relationships/image" Target="../media/image3.sv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2.svg"/><Relationship Id="rId5" Type="http://schemas.openxmlformats.org/officeDocument/2006/relationships/image" Target="../media/image1.svg"/><Relationship Id="rId4" Type="http://schemas.openxmlformats.org/officeDocument/2006/relationships/image" Target="../media/image5.svg"/><Relationship Id="rId9" Type="http://schemas.openxmlformats.org/officeDocument/2006/relationships/image" Target="../media/image17.svg"/></Relationships>
</file>

<file path=ppt/slides/_rels/slide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svg"/></Relationships>
</file>

<file path=ppt/slides/_rels/slide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jpeg"/><Relationship Id="rId4" Type="http://schemas.openxmlformats.org/officeDocument/2006/relationships/image" Target="../media/image5.svg"/></Relationships>
</file>

<file path=ppt/slides/_rels/slide10.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22.jpeg"/><Relationship Id="rId4" Type="http://schemas.openxmlformats.org/officeDocument/2006/relationships/image" Target="../media/image21.svg"/></Relationships>
</file>

<file path=ppt/slides/_rels/slide1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23.jpeg"/><Relationship Id="rId4" Type="http://schemas.openxmlformats.org/officeDocument/2006/relationships/image" Target="../media/image4.svg"/></Relationships>
</file>

<file path=ppt/slides/_rels/slide1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5.svg"/></Relationships>
</file>

<file path=ppt/slides/_rels/slide13.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hyperlink" Target="https://pixabay.com/?utm_source=link-attribution&amp;utm_medium=referral&amp;utm_campaign=image&amp;utm_content=9230276" TargetMode="External"/><Relationship Id="rId5" Type="http://schemas.openxmlformats.org/officeDocument/2006/relationships/image" Target="../media/image24.jpeg"/><Relationship Id="rId4" Type="http://schemas.openxmlformats.org/officeDocument/2006/relationships/image" Target="../media/image2.svg"/></Relationships>
</file>

<file path=ppt/slides/_rels/slide14.xml.rels><?xml version="1.0" encoding="UTF-8" standalone="yes"?>
<Relationships xmlns="http://schemas.openxmlformats.org/package/2006/relationships"><Relationship Id="rId3" Type="http://schemas.openxmlformats.org/officeDocument/2006/relationships/image" Target="../media/image20.svg"/><Relationship Id="rId7" Type="http://schemas.openxmlformats.org/officeDocument/2006/relationships/hyperlink" Target="https://pixabay.com/?utm_source=link-attribution&amp;utm_medium=referral&amp;utm_campaign=image&amp;utm_content=9230276" TargetMode="External"/><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hyperlink" Target="https://pixabay.com/users/vilkasss-35420724/?utm_source=link-attribution&amp;utm_medium=referral&amp;utm_campaign=image&amp;utm_content=9230276" TargetMode="External"/><Relationship Id="rId5" Type="http://schemas.openxmlformats.org/officeDocument/2006/relationships/image" Target="../media/image25.jpeg"/><Relationship Id="rId4" Type="http://schemas.openxmlformats.org/officeDocument/2006/relationships/image" Target="../media/image21.svg"/></Relationships>
</file>

<file path=ppt/slides/_rels/slide1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26.jpeg"/><Relationship Id="rId4" Type="http://schemas.openxmlformats.org/officeDocument/2006/relationships/image" Target="../media/image5.svg"/></Relationships>
</file>

<file path=ppt/slides/_rels/slide16.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28.jpeg"/><Relationship Id="rId4" Type="http://schemas.openxmlformats.org/officeDocument/2006/relationships/image" Target="../media/image2.svg"/></Relationships>
</file>

<file path=ppt/slides/_rels/slide1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29.jpeg"/><Relationship Id="rId4" Type="http://schemas.openxmlformats.org/officeDocument/2006/relationships/image" Target="../media/image4.svg"/></Relationships>
</file>

<file path=ppt/slides/_rels/slide1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4.svg"/></Relationships>
</file>

<file path=ppt/slides/_rels/slide19.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30.jpeg"/><Relationship Id="rId4" Type="http://schemas.openxmlformats.org/officeDocument/2006/relationships/image" Target="../media/image21.svg"/></Relationships>
</file>

<file path=ppt/slides/_rels/slide20.xml.rels><?xml version="1.0" encoding="UTF-8" standalone="yes"?>
<Relationships xmlns="http://schemas.openxmlformats.org/package/2006/relationships"><Relationship Id="rId8" Type="http://schemas.openxmlformats.org/officeDocument/2006/relationships/image" Target="../media/image3.svg"/><Relationship Id="rId3" Type="http://schemas.openxmlformats.org/officeDocument/2006/relationships/image" Target="../media/image16.svg"/><Relationship Id="rId7" Type="http://schemas.openxmlformats.org/officeDocument/2006/relationships/image" Target="../media/image4.sv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2.svg"/><Relationship Id="rId5" Type="http://schemas.openxmlformats.org/officeDocument/2006/relationships/image" Target="../media/image1.svg"/><Relationship Id="rId4" Type="http://schemas.openxmlformats.org/officeDocument/2006/relationships/image" Target="../media/image5.svg"/><Relationship Id="rId9" Type="http://schemas.openxmlformats.org/officeDocument/2006/relationships/image" Target="../media/image17.svg"/></Relationships>
</file>

<file path=ppt/slides/_rels/slide2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31.svg"/><Relationship Id="rId4" Type="http://schemas.openxmlformats.org/officeDocument/2006/relationships/image" Target="../media/image5.svg"/></Relationships>
</file>

<file path=ppt/slides/_rels/slide2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32.jpeg"/><Relationship Id="rId5" Type="http://schemas.openxmlformats.org/officeDocument/2006/relationships/image" Target="../media/image18.jpeg"/><Relationship Id="rId4" Type="http://schemas.openxmlformats.org/officeDocument/2006/relationships/image" Target="../media/image5.svg"/></Relationships>
</file>

<file path=ppt/slides/_rels/slide23.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hyperlink" Target="https://pixabay.com/?utm_source=link-attribution&amp;utm_medium=referral&amp;utm_campaign=image&amp;utm_content=9230276" TargetMode="External"/><Relationship Id="rId5" Type="http://schemas.openxmlformats.org/officeDocument/2006/relationships/image" Target="../media/image33.jpeg"/><Relationship Id="rId4" Type="http://schemas.openxmlformats.org/officeDocument/2006/relationships/image" Target="../media/image21.svg"/></Relationships>
</file>

<file path=ppt/slides/_rels/slide24.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notesSlide" Target="../notesSlides/notesSlide24.xml"/><Relationship Id="rId1" Type="http://schemas.openxmlformats.org/officeDocument/2006/relationships/slideLayout" Target="../slideLayouts/slideLayout7.xml"/><Relationship Id="rId5" Type="http://schemas.openxmlformats.org/officeDocument/2006/relationships/image" Target="../media/image34.jpeg"/><Relationship Id="rId4" Type="http://schemas.openxmlformats.org/officeDocument/2006/relationships/image" Target="../media/image21.svg"/></Relationships>
</file>

<file path=ppt/slides/_rels/slide2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25.xml"/><Relationship Id="rId1" Type="http://schemas.openxmlformats.org/officeDocument/2006/relationships/slideLayout" Target="../slideLayouts/slideLayout7.xml"/><Relationship Id="rId5" Type="http://schemas.openxmlformats.org/officeDocument/2006/relationships/image" Target="../media/image35.jpeg"/><Relationship Id="rId4" Type="http://schemas.openxmlformats.org/officeDocument/2006/relationships/image" Target="../media/image5.svg"/></Relationships>
</file>

<file path=ppt/slides/_rels/slide26.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26.xml"/><Relationship Id="rId1" Type="http://schemas.openxmlformats.org/officeDocument/2006/relationships/slideLayout" Target="../slideLayouts/slideLayout7.xml"/><Relationship Id="rId5" Type="http://schemas.openxmlformats.org/officeDocument/2006/relationships/image" Target="../media/image36.jpeg"/><Relationship Id="rId4" Type="http://schemas.openxmlformats.org/officeDocument/2006/relationships/image" Target="../media/image2.svg"/></Relationships>
</file>

<file path=ppt/slides/_rels/slide27.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27.xml"/><Relationship Id="rId1" Type="http://schemas.openxmlformats.org/officeDocument/2006/relationships/slideLayout" Target="../slideLayouts/slideLayout7.xml"/><Relationship Id="rId6" Type="http://schemas.openxmlformats.org/officeDocument/2006/relationships/hyperlink" Target="https://pixabay.com/?utm_source=link-attribution&amp;utm_medium=referral&amp;utm_campaign=image&amp;utm_content=9230276" TargetMode="External"/><Relationship Id="rId5" Type="http://schemas.openxmlformats.org/officeDocument/2006/relationships/image" Target="../media/image37.jpeg"/><Relationship Id="rId4" Type="http://schemas.openxmlformats.org/officeDocument/2006/relationships/image" Target="../media/image2.svg"/></Relationships>
</file>

<file path=ppt/slides/_rels/slide2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28.xml"/><Relationship Id="rId1" Type="http://schemas.openxmlformats.org/officeDocument/2006/relationships/slideLayout" Target="../slideLayouts/slideLayout7.xml"/><Relationship Id="rId5" Type="http://schemas.openxmlformats.org/officeDocument/2006/relationships/image" Target="../media/image38.jpeg"/><Relationship Id="rId4" Type="http://schemas.openxmlformats.org/officeDocument/2006/relationships/image" Target="../media/image5.svg"/></Relationships>
</file>

<file path=ppt/slides/_rels/slide2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29.xml"/><Relationship Id="rId1" Type="http://schemas.openxmlformats.org/officeDocument/2006/relationships/slideLayout" Target="../slideLayouts/slideLayout7.xml"/><Relationship Id="rId5" Type="http://schemas.openxmlformats.org/officeDocument/2006/relationships/image" Target="../media/image39.jpeg"/><Relationship Id="rId4" Type="http://schemas.openxmlformats.org/officeDocument/2006/relationships/image" Target="../media/image4.svg"/></Relationships>
</file>

<file path=ppt/slides/_rels/slide30.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notesSlide" Target="../notesSlides/notesSlide30.xml"/><Relationship Id="rId1" Type="http://schemas.openxmlformats.org/officeDocument/2006/relationships/slideLayout" Target="../slideLayouts/slideLayout7.xml"/><Relationship Id="rId5" Type="http://schemas.openxmlformats.org/officeDocument/2006/relationships/image" Target="../media/image40.png"/><Relationship Id="rId4" Type="http://schemas.openxmlformats.org/officeDocument/2006/relationships/image" Target="../media/image2.svg"/></Relationships>
</file>

<file path=ppt/slides/_rels/slide31.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notesSlide" Target="../notesSlides/notesSlide31.xml"/><Relationship Id="rId1" Type="http://schemas.openxmlformats.org/officeDocument/2006/relationships/slideLayout" Target="../slideLayouts/slideLayout7.xml"/><Relationship Id="rId5" Type="http://schemas.openxmlformats.org/officeDocument/2006/relationships/image" Target="../media/image41.jpeg"/><Relationship Id="rId4" Type="http://schemas.openxmlformats.org/officeDocument/2006/relationships/image" Target="../media/image21.svg"/></Relationships>
</file>

<file path=ppt/slides/_rels/slide32.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notesSlide" Target="../notesSlides/notesSlide32.xml"/><Relationship Id="rId1" Type="http://schemas.openxmlformats.org/officeDocument/2006/relationships/slideLayout" Target="../slideLayouts/slideLayout7.xml"/><Relationship Id="rId5" Type="http://schemas.openxmlformats.org/officeDocument/2006/relationships/image" Target="../media/image42.jpeg"/><Relationship Id="rId4" Type="http://schemas.openxmlformats.org/officeDocument/2006/relationships/image" Target="../media/image21.svg"/></Relationships>
</file>

<file path=ppt/slides/_rels/slide33.xml.rels><?xml version="1.0" encoding="UTF-8" standalone="yes"?>
<Relationships xmlns="http://schemas.openxmlformats.org/package/2006/relationships"><Relationship Id="rId3" Type="http://schemas.openxmlformats.org/officeDocument/2006/relationships/image" Target="../media/image43.svg"/><Relationship Id="rId2" Type="http://schemas.openxmlformats.org/officeDocument/2006/relationships/notesSlide" Target="../notesSlides/notesSlide33.xml"/><Relationship Id="rId1" Type="http://schemas.openxmlformats.org/officeDocument/2006/relationships/slideLayout" Target="../slideLayouts/slideLayout7.xml"/><Relationship Id="rId6" Type="http://schemas.openxmlformats.org/officeDocument/2006/relationships/image" Target="../media/image6.svg"/><Relationship Id="rId5" Type="http://schemas.openxmlformats.org/officeDocument/2006/relationships/image" Target="../media/image45.jpeg"/><Relationship Id="rId4" Type="http://schemas.openxmlformats.org/officeDocument/2006/relationships/image" Target="../media/image44.svg"/></Relationships>
</file>

<file path=ppt/slides/_rels/slide34.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34.xml"/><Relationship Id="rId1" Type="http://schemas.openxmlformats.org/officeDocument/2006/relationships/slideLayout" Target="../slideLayouts/slideLayout7.xml"/><Relationship Id="rId5" Type="http://schemas.openxmlformats.org/officeDocument/2006/relationships/image" Target="../media/image46.jpeg"/><Relationship Id="rId4" Type="http://schemas.openxmlformats.org/officeDocument/2006/relationships/image" Target="../media/image2.sv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434964" y="-2597707"/>
            <a:ext cx="6012827" cy="5553666"/>
          </a:xfrm>
          <a:custGeom>
            <a:avLst/>
            <a:gdLst/>
            <a:ahLst/>
            <a:cxnLst/>
            <a:rect l="l" t="t" r="r" b="b"/>
            <a:pathLst>
              <a:path w="6012827" h="5553666">
                <a:moveTo>
                  <a:pt x="0" y="0"/>
                </a:moveTo>
                <a:lnTo>
                  <a:pt x="6012827" y="0"/>
                </a:lnTo>
                <a:lnTo>
                  <a:pt x="6012827" y="5553666"/>
                </a:lnTo>
                <a:lnTo>
                  <a:pt x="0" y="5553666"/>
                </a:lnTo>
                <a:lnTo>
                  <a:pt x="0" y="0"/>
                </a:lnTo>
                <a:close/>
              </a:path>
            </a:pathLst>
          </a:custGeom>
          <a:blipFill>
            <a:blip>
              <a:alphaModFix amt="60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9951098" y="-2122255"/>
            <a:ext cx="6098110" cy="5632436"/>
          </a:xfrm>
          <a:custGeom>
            <a:avLst/>
            <a:gdLst/>
            <a:ahLst/>
            <a:cxnLst/>
            <a:rect l="l" t="t" r="r" b="b"/>
            <a:pathLst>
              <a:path w="6098110" h="5632436">
                <a:moveTo>
                  <a:pt x="0" y="0"/>
                </a:moveTo>
                <a:lnTo>
                  <a:pt x="6098110" y="0"/>
                </a:lnTo>
                <a:lnTo>
                  <a:pt x="6098110" y="5632436"/>
                </a:lnTo>
                <a:lnTo>
                  <a:pt x="0" y="5632436"/>
                </a:lnTo>
                <a:lnTo>
                  <a:pt x="0" y="0"/>
                </a:lnTo>
                <a:close/>
              </a:path>
            </a:pathLst>
          </a:custGeom>
          <a:blipFill>
            <a:blip>
              <a:alphaModFix amt="60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Freeform 4"/>
          <p:cNvSpPr/>
          <p:nvPr/>
        </p:nvSpPr>
        <p:spPr>
          <a:xfrm>
            <a:off x="-2064085" y="2286891"/>
            <a:ext cx="6185571" cy="5713218"/>
          </a:xfrm>
          <a:custGeom>
            <a:avLst/>
            <a:gdLst/>
            <a:ahLst/>
            <a:cxnLst/>
            <a:rect l="l" t="t" r="r" b="b"/>
            <a:pathLst>
              <a:path w="6185571" h="5713218">
                <a:moveTo>
                  <a:pt x="0" y="0"/>
                </a:moveTo>
                <a:lnTo>
                  <a:pt x="6185570" y="0"/>
                </a:lnTo>
                <a:lnTo>
                  <a:pt x="6185570" y="5713218"/>
                </a:lnTo>
                <a:lnTo>
                  <a:pt x="0" y="5713218"/>
                </a:lnTo>
                <a:lnTo>
                  <a:pt x="0" y="0"/>
                </a:lnTo>
                <a:close/>
              </a:path>
            </a:pathLst>
          </a:custGeom>
          <a:blipFill>
            <a:blip>
              <a:alphaModFix amt="60000"/>
              <a:extLst>
                <a:ext uri="{96DAC541-7B7A-43D3-8B79-37D633B846F1}">
                  <asvg:svgBlip xmlns:asvg="http://schemas.microsoft.com/office/drawing/2016/SVG/main" r:embed="rId5"/>
                </a:ext>
              </a:extLst>
            </a:blip>
            <a:stretch>
              <a:fillRect/>
            </a:stretch>
          </a:blipFill>
        </p:spPr>
        <p:txBody>
          <a:bodyPr/>
          <a:lstStyle/>
          <a:p>
            <a:endParaRPr lang="en-US"/>
          </a:p>
        </p:txBody>
      </p:sp>
      <p:sp>
        <p:nvSpPr>
          <p:cNvPr id="5" name="Freeform 5"/>
          <p:cNvSpPr/>
          <p:nvPr/>
        </p:nvSpPr>
        <p:spPr>
          <a:xfrm rot="7200000">
            <a:off x="-2048960" y="1739121"/>
            <a:ext cx="6325037" cy="5842034"/>
          </a:xfrm>
          <a:custGeom>
            <a:avLst/>
            <a:gdLst/>
            <a:ahLst/>
            <a:cxnLst/>
            <a:rect l="l" t="t" r="r" b="b"/>
            <a:pathLst>
              <a:path w="6325037" h="5842034">
                <a:moveTo>
                  <a:pt x="0" y="0"/>
                </a:moveTo>
                <a:lnTo>
                  <a:pt x="6325037" y="0"/>
                </a:lnTo>
                <a:lnTo>
                  <a:pt x="6325037" y="5842034"/>
                </a:lnTo>
                <a:lnTo>
                  <a:pt x="0" y="5842034"/>
                </a:lnTo>
                <a:lnTo>
                  <a:pt x="0" y="0"/>
                </a:lnTo>
                <a:close/>
              </a:path>
            </a:pathLst>
          </a:custGeom>
          <a:blipFill>
            <a:blip>
              <a:alphaModFix amt="60000"/>
              <a:extLst>
                <a:ext uri="{96DAC541-7B7A-43D3-8B79-37D633B846F1}">
                  <asvg:svgBlip xmlns:asvg="http://schemas.microsoft.com/office/drawing/2016/SVG/main" r:embed="rId6"/>
                </a:ext>
              </a:extLst>
            </a:blip>
            <a:stretch>
              <a:fillRect/>
            </a:stretch>
          </a:blipFill>
        </p:spPr>
        <p:txBody>
          <a:bodyPr/>
          <a:lstStyle/>
          <a:p>
            <a:endParaRPr lang="en-US"/>
          </a:p>
        </p:txBody>
      </p:sp>
      <p:sp>
        <p:nvSpPr>
          <p:cNvPr id="6" name="Freeform 6"/>
          <p:cNvSpPr/>
          <p:nvPr/>
        </p:nvSpPr>
        <p:spPr>
          <a:xfrm rot="7200000">
            <a:off x="13847170" y="6675874"/>
            <a:ext cx="6325037" cy="5842034"/>
          </a:xfrm>
          <a:custGeom>
            <a:avLst/>
            <a:gdLst/>
            <a:ahLst/>
            <a:cxnLst/>
            <a:rect l="l" t="t" r="r" b="b"/>
            <a:pathLst>
              <a:path w="6325037" h="5842034">
                <a:moveTo>
                  <a:pt x="0" y="0"/>
                </a:moveTo>
                <a:lnTo>
                  <a:pt x="6325037" y="0"/>
                </a:lnTo>
                <a:lnTo>
                  <a:pt x="6325037" y="5842035"/>
                </a:lnTo>
                <a:lnTo>
                  <a:pt x="0" y="5842035"/>
                </a:lnTo>
                <a:lnTo>
                  <a:pt x="0" y="0"/>
                </a:lnTo>
                <a:close/>
              </a:path>
            </a:pathLst>
          </a:custGeom>
          <a:blipFill>
            <a:blip>
              <a:alphaModFix amt="60000"/>
              <a:extLst>
                <a:ext uri="{96DAC541-7B7A-43D3-8B79-37D633B846F1}">
                  <asvg:svgBlip xmlns:asvg="http://schemas.microsoft.com/office/drawing/2016/SVG/main" r:embed="rId7"/>
                </a:ext>
              </a:extLst>
            </a:blip>
            <a:stretch>
              <a:fillRect/>
            </a:stretch>
          </a:blipFill>
        </p:spPr>
        <p:txBody>
          <a:bodyPr/>
          <a:lstStyle/>
          <a:p>
            <a:endParaRPr lang="en-US"/>
          </a:p>
        </p:txBody>
      </p:sp>
      <p:sp>
        <p:nvSpPr>
          <p:cNvPr id="7" name="Freeform 7"/>
          <p:cNvSpPr/>
          <p:nvPr/>
        </p:nvSpPr>
        <p:spPr>
          <a:xfrm>
            <a:off x="12898754" y="7006875"/>
            <a:ext cx="6185571" cy="5713218"/>
          </a:xfrm>
          <a:custGeom>
            <a:avLst/>
            <a:gdLst/>
            <a:ahLst/>
            <a:cxnLst/>
            <a:rect l="l" t="t" r="r" b="b"/>
            <a:pathLst>
              <a:path w="6185571" h="5713218">
                <a:moveTo>
                  <a:pt x="0" y="0"/>
                </a:moveTo>
                <a:lnTo>
                  <a:pt x="6185571" y="0"/>
                </a:lnTo>
                <a:lnTo>
                  <a:pt x="6185571" y="5713218"/>
                </a:lnTo>
                <a:lnTo>
                  <a:pt x="0" y="5713218"/>
                </a:lnTo>
                <a:lnTo>
                  <a:pt x="0" y="0"/>
                </a:lnTo>
                <a:close/>
              </a:path>
            </a:pathLst>
          </a:custGeom>
          <a:blipFill>
            <a:blip>
              <a:alphaModFix amt="60000"/>
              <a:extLst>
                <a:ext uri="{96DAC541-7B7A-43D3-8B79-37D633B846F1}">
                  <asvg:svgBlip xmlns:asvg="http://schemas.microsoft.com/office/drawing/2016/SVG/main" r:embed="rId7"/>
                </a:ext>
              </a:extLst>
            </a:blip>
            <a:stretch>
              <a:fillRect/>
            </a:stretch>
          </a:blipFill>
        </p:spPr>
        <p:txBody>
          <a:bodyPr/>
          <a:lstStyle/>
          <a:p>
            <a:endParaRPr lang="en-US"/>
          </a:p>
        </p:txBody>
      </p:sp>
      <p:sp>
        <p:nvSpPr>
          <p:cNvPr id="8" name="TextBox 8"/>
          <p:cNvSpPr txBox="1"/>
          <p:nvPr/>
        </p:nvSpPr>
        <p:spPr>
          <a:xfrm>
            <a:off x="4835162" y="2841508"/>
            <a:ext cx="6463860" cy="2002155"/>
          </a:xfrm>
          <a:prstGeom prst="rect">
            <a:avLst/>
          </a:prstGeom>
        </p:spPr>
        <p:txBody>
          <a:bodyPr lIns="0" tIns="0" rIns="0" bIns="0" rtlCol="0" anchor="t">
            <a:spAutoFit/>
          </a:bodyPr>
          <a:lstStyle/>
          <a:p>
            <a:pPr algn="l">
              <a:lnSpc>
                <a:spcPts val="17280"/>
              </a:lnSpc>
            </a:pPr>
            <a:r>
              <a:rPr lang="en-US" sz="9600" b="1" spc="278" dirty="0">
                <a:solidFill>
                  <a:srgbClr val="042B60"/>
                </a:solidFill>
                <a:latin typeface="Canva Sans Bold"/>
                <a:ea typeface="Canva Sans Bold"/>
                <a:cs typeface="Canva Sans Bold"/>
                <a:sym typeface="Canva Sans Bold"/>
              </a:rPr>
              <a:t> AUTISM:</a:t>
            </a:r>
          </a:p>
        </p:txBody>
      </p:sp>
      <p:sp>
        <p:nvSpPr>
          <p:cNvPr id="9" name="TextBox 9"/>
          <p:cNvSpPr txBox="1"/>
          <p:nvPr/>
        </p:nvSpPr>
        <p:spPr>
          <a:xfrm>
            <a:off x="4732615" y="5534243"/>
            <a:ext cx="8735297" cy="2066925"/>
          </a:xfrm>
          <a:prstGeom prst="rect">
            <a:avLst/>
          </a:prstGeom>
        </p:spPr>
        <p:txBody>
          <a:bodyPr lIns="0" tIns="0" rIns="0" bIns="0" rtlCol="0" anchor="t">
            <a:spAutoFit/>
          </a:bodyPr>
          <a:lstStyle/>
          <a:p>
            <a:pPr algn="ctr">
              <a:lnSpc>
                <a:spcPts val="8399"/>
              </a:lnSpc>
            </a:pPr>
            <a:r>
              <a:rPr lang="en-US" sz="5999" b="1" dirty="0">
                <a:solidFill>
                  <a:srgbClr val="042B60"/>
                </a:solidFill>
                <a:latin typeface="Canva Sans Bold"/>
                <a:ea typeface="Canva Sans Bold"/>
                <a:cs typeface="Canva Sans Bold"/>
                <a:sym typeface="Canva Sans Bold"/>
              </a:rPr>
              <a:t>Up-to-Date Research, Expanded Knowledge</a:t>
            </a:r>
          </a:p>
        </p:txBody>
      </p:sp>
      <p:sp>
        <p:nvSpPr>
          <p:cNvPr id="10" name="TextBox 10"/>
          <p:cNvSpPr txBox="1"/>
          <p:nvPr/>
        </p:nvSpPr>
        <p:spPr>
          <a:xfrm>
            <a:off x="381000" y="9311701"/>
            <a:ext cx="12159352" cy="712470"/>
          </a:xfrm>
          <a:prstGeom prst="rect">
            <a:avLst/>
          </a:prstGeom>
        </p:spPr>
        <p:txBody>
          <a:bodyPr lIns="0" tIns="0" rIns="0" bIns="0" rtlCol="0" anchor="t">
            <a:spAutoFit/>
          </a:bodyPr>
          <a:lstStyle/>
          <a:p>
            <a:pPr algn="ctr">
              <a:lnSpc>
                <a:spcPts val="5879"/>
              </a:lnSpc>
            </a:pPr>
            <a:r>
              <a:rPr lang="en-US" sz="4199" b="1" dirty="0">
                <a:solidFill>
                  <a:srgbClr val="042B60"/>
                </a:solidFill>
                <a:latin typeface="Canva Sans Bold"/>
                <a:ea typeface="Canva Sans Bold"/>
                <a:cs typeface="Canva Sans Bold"/>
                <a:sym typeface="Canva Sans Bold"/>
              </a:rPr>
              <a:t>National FCE Conference       July 20-23, 2026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7200000">
            <a:off x="14096781" y="7779690"/>
            <a:ext cx="6325037" cy="5842034"/>
          </a:xfrm>
          <a:custGeom>
            <a:avLst/>
            <a:gdLst/>
            <a:ahLst/>
            <a:cxnLst/>
            <a:rect l="l" t="t" r="r" b="b"/>
            <a:pathLst>
              <a:path w="6325037" h="5842034">
                <a:moveTo>
                  <a:pt x="0" y="0"/>
                </a:moveTo>
                <a:lnTo>
                  <a:pt x="6325038" y="0"/>
                </a:lnTo>
                <a:lnTo>
                  <a:pt x="6325038" y="5842035"/>
                </a:lnTo>
                <a:lnTo>
                  <a:pt x="0" y="5842035"/>
                </a:lnTo>
                <a:lnTo>
                  <a:pt x="0" y="0"/>
                </a:lnTo>
                <a:close/>
              </a:path>
            </a:pathLst>
          </a:custGeom>
          <a:blipFill>
            <a:blip>
              <a:alphaModFix amt="60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13148366" y="7844098"/>
            <a:ext cx="6185571" cy="5713218"/>
          </a:xfrm>
          <a:custGeom>
            <a:avLst/>
            <a:gdLst/>
            <a:ahLst/>
            <a:cxnLst/>
            <a:rect l="l" t="t" r="r" b="b"/>
            <a:pathLst>
              <a:path w="6185571" h="5713218">
                <a:moveTo>
                  <a:pt x="0" y="0"/>
                </a:moveTo>
                <a:lnTo>
                  <a:pt x="6185570" y="0"/>
                </a:lnTo>
                <a:lnTo>
                  <a:pt x="6185570" y="5713218"/>
                </a:lnTo>
                <a:lnTo>
                  <a:pt x="0" y="5713218"/>
                </a:lnTo>
                <a:lnTo>
                  <a:pt x="0" y="0"/>
                </a:lnTo>
                <a:close/>
              </a:path>
            </a:pathLst>
          </a:custGeom>
          <a:blipFill>
            <a:blip>
              <a:alphaModFix amt="60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Freeform 4"/>
          <p:cNvSpPr/>
          <p:nvPr/>
        </p:nvSpPr>
        <p:spPr>
          <a:xfrm rot="7200000">
            <a:off x="1870547" y="-3582008"/>
            <a:ext cx="6325037" cy="5842034"/>
          </a:xfrm>
          <a:custGeom>
            <a:avLst/>
            <a:gdLst/>
            <a:ahLst/>
            <a:cxnLst/>
            <a:rect l="l" t="t" r="r" b="b"/>
            <a:pathLst>
              <a:path w="6325037" h="5842034">
                <a:moveTo>
                  <a:pt x="0" y="0"/>
                </a:moveTo>
                <a:lnTo>
                  <a:pt x="6325037" y="0"/>
                </a:lnTo>
                <a:lnTo>
                  <a:pt x="6325037" y="5842034"/>
                </a:lnTo>
                <a:lnTo>
                  <a:pt x="0" y="5842034"/>
                </a:lnTo>
                <a:lnTo>
                  <a:pt x="0" y="0"/>
                </a:lnTo>
                <a:close/>
              </a:path>
            </a:pathLst>
          </a:custGeom>
          <a:blipFill>
            <a:blip>
              <a:alphaModFix amt="60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Freeform 5"/>
          <p:cNvSpPr/>
          <p:nvPr/>
        </p:nvSpPr>
        <p:spPr>
          <a:xfrm>
            <a:off x="922131" y="-3692722"/>
            <a:ext cx="6185571" cy="5713218"/>
          </a:xfrm>
          <a:custGeom>
            <a:avLst/>
            <a:gdLst/>
            <a:ahLst/>
            <a:cxnLst/>
            <a:rect l="l" t="t" r="r" b="b"/>
            <a:pathLst>
              <a:path w="6185571" h="5713218">
                <a:moveTo>
                  <a:pt x="0" y="0"/>
                </a:moveTo>
                <a:lnTo>
                  <a:pt x="6185571" y="0"/>
                </a:lnTo>
                <a:lnTo>
                  <a:pt x="6185571" y="5713218"/>
                </a:lnTo>
                <a:lnTo>
                  <a:pt x="0" y="5713218"/>
                </a:lnTo>
                <a:lnTo>
                  <a:pt x="0" y="0"/>
                </a:lnTo>
                <a:close/>
              </a:path>
            </a:pathLst>
          </a:custGeom>
          <a:blipFill>
            <a:blip>
              <a:alphaModFix amt="60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6" name="Freeform 6"/>
          <p:cNvSpPr/>
          <p:nvPr/>
        </p:nvSpPr>
        <p:spPr>
          <a:xfrm>
            <a:off x="12523067" y="83184"/>
            <a:ext cx="5590328" cy="3127263"/>
          </a:xfrm>
          <a:custGeom>
            <a:avLst/>
            <a:gdLst/>
            <a:ahLst/>
            <a:cxnLst/>
            <a:rect l="l" t="t" r="r" b="b"/>
            <a:pathLst>
              <a:path w="5590328" h="3127263">
                <a:moveTo>
                  <a:pt x="0" y="0"/>
                </a:moveTo>
                <a:lnTo>
                  <a:pt x="5590328" y="0"/>
                </a:lnTo>
                <a:lnTo>
                  <a:pt x="5590328" y="3127263"/>
                </a:lnTo>
                <a:lnTo>
                  <a:pt x="0" y="3127263"/>
                </a:lnTo>
                <a:lnTo>
                  <a:pt x="0" y="0"/>
                </a:lnTo>
                <a:close/>
              </a:path>
            </a:pathLst>
          </a:custGeom>
          <a:blipFill>
            <a:blip r:embed="rId5"/>
            <a:stretch>
              <a:fillRect/>
            </a:stretch>
          </a:blipFill>
        </p:spPr>
        <p:txBody>
          <a:bodyPr/>
          <a:lstStyle/>
          <a:p>
            <a:endParaRPr lang="en-US"/>
          </a:p>
        </p:txBody>
      </p:sp>
      <p:sp>
        <p:nvSpPr>
          <p:cNvPr id="7" name="TextBox 7"/>
          <p:cNvSpPr txBox="1"/>
          <p:nvPr/>
        </p:nvSpPr>
        <p:spPr>
          <a:xfrm>
            <a:off x="275688" y="3452614"/>
            <a:ext cx="17736624" cy="5897880"/>
          </a:xfrm>
          <a:prstGeom prst="rect">
            <a:avLst/>
          </a:prstGeom>
        </p:spPr>
        <p:txBody>
          <a:bodyPr lIns="0" tIns="0" rIns="0" bIns="0" rtlCol="0" anchor="t">
            <a:spAutoFit/>
          </a:bodyPr>
          <a:lstStyle/>
          <a:p>
            <a:pPr algn="ctr">
              <a:lnSpc>
                <a:spcPts val="6719"/>
              </a:lnSpc>
            </a:pPr>
            <a:r>
              <a:rPr lang="en-US" sz="4800">
                <a:solidFill>
                  <a:srgbClr val="000000"/>
                </a:solidFill>
                <a:latin typeface="Canva Sans"/>
                <a:ea typeface="Canva Sans"/>
                <a:cs typeface="Canva Sans"/>
                <a:sym typeface="Canva Sans"/>
              </a:rPr>
              <a:t>Developed and Written by: </a:t>
            </a:r>
          </a:p>
          <a:p>
            <a:pPr algn="ctr">
              <a:lnSpc>
                <a:spcPts val="6719"/>
              </a:lnSpc>
            </a:pPr>
            <a:r>
              <a:rPr lang="en-US" sz="4800">
                <a:solidFill>
                  <a:srgbClr val="000000"/>
                </a:solidFill>
                <a:latin typeface="Canva Sans"/>
                <a:ea typeface="Canva Sans"/>
                <a:cs typeface="Canva Sans"/>
                <a:sym typeface="Canva Sans"/>
              </a:rPr>
              <a:t>Mary Alice Weber, National FCE Program Coordinator, National FCL Certified Trainer</a:t>
            </a:r>
          </a:p>
          <a:p>
            <a:pPr algn="ctr">
              <a:lnSpc>
                <a:spcPts val="6719"/>
              </a:lnSpc>
            </a:pPr>
            <a:r>
              <a:rPr lang="en-US" sz="4800">
                <a:solidFill>
                  <a:srgbClr val="000000"/>
                </a:solidFill>
                <a:latin typeface="Canva Sans"/>
                <a:ea typeface="Canva Sans"/>
                <a:cs typeface="Canva Sans"/>
                <a:sym typeface="Canva Sans"/>
              </a:rPr>
              <a:t>Sharon Giacometti, National FCE Public Policy Coordinator,</a:t>
            </a:r>
          </a:p>
          <a:p>
            <a:pPr algn="ctr">
              <a:lnSpc>
                <a:spcPts val="6719"/>
              </a:lnSpc>
            </a:pPr>
            <a:r>
              <a:rPr lang="en-US" sz="4800">
                <a:solidFill>
                  <a:srgbClr val="000000"/>
                </a:solidFill>
                <a:latin typeface="Canva Sans"/>
                <a:ea typeface="Canva Sans"/>
                <a:cs typeface="Canva Sans"/>
                <a:sym typeface="Canva Sans"/>
              </a:rPr>
              <a:t>National FCL Certified Trainer</a:t>
            </a:r>
          </a:p>
          <a:p>
            <a:pPr algn="ctr">
              <a:lnSpc>
                <a:spcPts val="6719"/>
              </a:lnSpc>
            </a:pPr>
            <a:r>
              <a:rPr lang="en-US" sz="4800">
                <a:solidFill>
                  <a:srgbClr val="000000"/>
                </a:solidFill>
                <a:latin typeface="Canva Sans"/>
                <a:ea typeface="Canva Sans"/>
                <a:cs typeface="Canva Sans"/>
                <a:sym typeface="Canva Sans"/>
              </a:rPr>
              <a:t> Connie Larrington, Vice President for Program</a:t>
            </a:r>
          </a:p>
          <a:p>
            <a:pPr algn="ctr">
              <a:lnSpc>
                <a:spcPts val="6719"/>
              </a:lnSpc>
            </a:pPr>
            <a:r>
              <a:rPr lang="en-US" sz="4800">
                <a:solidFill>
                  <a:srgbClr val="000000"/>
                </a:solidFill>
                <a:latin typeface="Canva Sans"/>
                <a:ea typeface="Canva Sans"/>
                <a:cs typeface="Canva Sans"/>
                <a:sym typeface="Canva Sans"/>
              </a:rPr>
              <a:t>National FCL Certified Trainer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7200000">
            <a:off x="14096781" y="7923821"/>
            <a:ext cx="6325037" cy="5842034"/>
          </a:xfrm>
          <a:custGeom>
            <a:avLst/>
            <a:gdLst/>
            <a:ahLst/>
            <a:cxnLst/>
            <a:rect l="l" t="t" r="r" b="b"/>
            <a:pathLst>
              <a:path w="6325037" h="5842034">
                <a:moveTo>
                  <a:pt x="0" y="0"/>
                </a:moveTo>
                <a:lnTo>
                  <a:pt x="6325038" y="0"/>
                </a:lnTo>
                <a:lnTo>
                  <a:pt x="6325038" y="5842034"/>
                </a:lnTo>
                <a:lnTo>
                  <a:pt x="0" y="5842034"/>
                </a:lnTo>
                <a:lnTo>
                  <a:pt x="0" y="0"/>
                </a:lnTo>
                <a:close/>
              </a:path>
            </a:pathLst>
          </a:custGeom>
          <a:blipFill>
            <a:blip>
              <a:alphaModFix amt="60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12794053" y="8182260"/>
            <a:ext cx="6185571" cy="5713218"/>
          </a:xfrm>
          <a:custGeom>
            <a:avLst/>
            <a:gdLst/>
            <a:ahLst/>
            <a:cxnLst/>
            <a:rect l="l" t="t" r="r" b="b"/>
            <a:pathLst>
              <a:path w="6185571" h="5713218">
                <a:moveTo>
                  <a:pt x="0" y="0"/>
                </a:moveTo>
                <a:lnTo>
                  <a:pt x="6185571" y="0"/>
                </a:lnTo>
                <a:lnTo>
                  <a:pt x="6185571" y="5713218"/>
                </a:lnTo>
                <a:lnTo>
                  <a:pt x="0" y="5713218"/>
                </a:lnTo>
                <a:lnTo>
                  <a:pt x="0" y="0"/>
                </a:lnTo>
                <a:close/>
              </a:path>
            </a:pathLst>
          </a:custGeom>
          <a:blipFill>
            <a:blip>
              <a:alphaModFix amt="60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Freeform 4"/>
          <p:cNvSpPr/>
          <p:nvPr/>
        </p:nvSpPr>
        <p:spPr>
          <a:xfrm rot="7200000">
            <a:off x="2555679" y="-3774040"/>
            <a:ext cx="6325037" cy="5842034"/>
          </a:xfrm>
          <a:custGeom>
            <a:avLst/>
            <a:gdLst/>
            <a:ahLst/>
            <a:cxnLst/>
            <a:rect l="l" t="t" r="r" b="b"/>
            <a:pathLst>
              <a:path w="6325037" h="5842034">
                <a:moveTo>
                  <a:pt x="0" y="0"/>
                </a:moveTo>
                <a:lnTo>
                  <a:pt x="6325037" y="0"/>
                </a:lnTo>
                <a:lnTo>
                  <a:pt x="6325037" y="5842035"/>
                </a:lnTo>
                <a:lnTo>
                  <a:pt x="0" y="5842035"/>
                </a:lnTo>
                <a:lnTo>
                  <a:pt x="0" y="0"/>
                </a:lnTo>
                <a:close/>
              </a:path>
            </a:pathLst>
          </a:custGeom>
          <a:blipFill>
            <a:blip>
              <a:alphaModFix amt="60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Freeform 5"/>
          <p:cNvSpPr/>
          <p:nvPr/>
        </p:nvSpPr>
        <p:spPr>
          <a:xfrm>
            <a:off x="1461740" y="-3851016"/>
            <a:ext cx="6185571" cy="5713218"/>
          </a:xfrm>
          <a:custGeom>
            <a:avLst/>
            <a:gdLst/>
            <a:ahLst/>
            <a:cxnLst/>
            <a:rect l="l" t="t" r="r" b="b"/>
            <a:pathLst>
              <a:path w="6185571" h="5713218">
                <a:moveTo>
                  <a:pt x="0" y="0"/>
                </a:moveTo>
                <a:lnTo>
                  <a:pt x="6185571" y="0"/>
                </a:lnTo>
                <a:lnTo>
                  <a:pt x="6185571" y="5713218"/>
                </a:lnTo>
                <a:lnTo>
                  <a:pt x="0" y="5713218"/>
                </a:lnTo>
                <a:lnTo>
                  <a:pt x="0" y="0"/>
                </a:lnTo>
                <a:close/>
              </a:path>
            </a:pathLst>
          </a:custGeom>
          <a:blipFill>
            <a:blip>
              <a:alphaModFix amt="60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6" name="Freeform 6"/>
          <p:cNvSpPr/>
          <p:nvPr/>
        </p:nvSpPr>
        <p:spPr>
          <a:xfrm>
            <a:off x="12256055" y="-47252"/>
            <a:ext cx="6031945" cy="6031945"/>
          </a:xfrm>
          <a:custGeom>
            <a:avLst/>
            <a:gdLst/>
            <a:ahLst/>
            <a:cxnLst/>
            <a:rect l="l" t="t" r="r" b="b"/>
            <a:pathLst>
              <a:path w="6031945" h="6031945">
                <a:moveTo>
                  <a:pt x="0" y="0"/>
                </a:moveTo>
                <a:lnTo>
                  <a:pt x="6031945" y="0"/>
                </a:lnTo>
                <a:lnTo>
                  <a:pt x="6031945" y="6031945"/>
                </a:lnTo>
                <a:lnTo>
                  <a:pt x="0" y="6031945"/>
                </a:lnTo>
                <a:lnTo>
                  <a:pt x="0" y="0"/>
                </a:lnTo>
                <a:close/>
              </a:path>
            </a:pathLst>
          </a:custGeom>
          <a:blipFill>
            <a:blip r:embed="rId5"/>
            <a:stretch>
              <a:fillRect/>
            </a:stretch>
          </a:blipFill>
        </p:spPr>
        <p:txBody>
          <a:bodyPr/>
          <a:lstStyle/>
          <a:p>
            <a:endParaRPr lang="en-US"/>
          </a:p>
        </p:txBody>
      </p:sp>
      <p:sp>
        <p:nvSpPr>
          <p:cNvPr id="7" name="TextBox 7"/>
          <p:cNvSpPr txBox="1"/>
          <p:nvPr/>
        </p:nvSpPr>
        <p:spPr>
          <a:xfrm>
            <a:off x="1461740" y="2911570"/>
            <a:ext cx="9862399" cy="1146429"/>
          </a:xfrm>
          <a:prstGeom prst="rect">
            <a:avLst/>
          </a:prstGeom>
        </p:spPr>
        <p:txBody>
          <a:bodyPr lIns="0" tIns="0" rIns="0" bIns="0" rtlCol="0" anchor="t">
            <a:spAutoFit/>
          </a:bodyPr>
          <a:lstStyle/>
          <a:p>
            <a:pPr algn="l">
              <a:lnSpc>
                <a:spcPts val="9288"/>
              </a:lnSpc>
            </a:pPr>
            <a:r>
              <a:rPr lang="en-US" sz="7200" b="1" spc="208">
                <a:solidFill>
                  <a:srgbClr val="042B60"/>
                </a:solidFill>
                <a:latin typeface="Canva Sans Bold"/>
                <a:ea typeface="Canva Sans Bold"/>
                <a:cs typeface="Canva Sans Bold"/>
                <a:sym typeface="Canva Sans Bold"/>
              </a:rPr>
              <a:t>Autism Definition:</a:t>
            </a:r>
          </a:p>
        </p:txBody>
      </p:sp>
      <p:sp>
        <p:nvSpPr>
          <p:cNvPr id="8" name="TextBox 8"/>
          <p:cNvSpPr txBox="1"/>
          <p:nvPr/>
        </p:nvSpPr>
        <p:spPr>
          <a:xfrm>
            <a:off x="786998" y="4742376"/>
            <a:ext cx="10441777" cy="4925060"/>
          </a:xfrm>
          <a:prstGeom prst="rect">
            <a:avLst/>
          </a:prstGeom>
        </p:spPr>
        <p:txBody>
          <a:bodyPr lIns="0" tIns="0" rIns="0" bIns="0" rtlCol="0" anchor="t">
            <a:spAutoFit/>
          </a:bodyPr>
          <a:lstStyle/>
          <a:p>
            <a:pPr algn="ctr">
              <a:lnSpc>
                <a:spcPts val="7840"/>
              </a:lnSpc>
            </a:pPr>
            <a:r>
              <a:rPr lang="en-US" sz="5600">
                <a:solidFill>
                  <a:srgbClr val="042B60"/>
                </a:solidFill>
                <a:latin typeface="Canva Sans"/>
                <a:ea typeface="Canva Sans"/>
                <a:cs typeface="Canva Sans"/>
                <a:sym typeface="Canva Sans"/>
              </a:rPr>
              <a:t>A neurological and developmental disorder that affects how people interact     with others, communicate,    learn, and behave. (NIH)</a:t>
            </a:r>
          </a:p>
        </p:txBody>
      </p:sp>
      <p:sp>
        <p:nvSpPr>
          <p:cNvPr id="9" name="TextBox 9"/>
          <p:cNvSpPr txBox="1"/>
          <p:nvPr/>
        </p:nvSpPr>
        <p:spPr>
          <a:xfrm>
            <a:off x="13335000" y="6286500"/>
            <a:ext cx="4440765" cy="370999"/>
          </a:xfrm>
          <a:prstGeom prst="rect">
            <a:avLst/>
          </a:prstGeom>
        </p:spPr>
        <p:txBody>
          <a:bodyPr wrap="square" lIns="0" tIns="0" rIns="0" bIns="0" rtlCol="0" anchor="t">
            <a:spAutoFit/>
          </a:bodyPr>
          <a:lstStyle/>
          <a:p>
            <a:pPr algn="ctr">
              <a:lnSpc>
                <a:spcPts val="3080"/>
              </a:lnSpc>
            </a:pPr>
            <a:r>
              <a:rPr lang="en-US" sz="2200" dirty="0">
                <a:solidFill>
                  <a:srgbClr val="042B60"/>
                </a:solidFill>
                <a:latin typeface="Canva Sans"/>
                <a:ea typeface="Canva Sans"/>
                <a:cs typeface="Canva Sans"/>
                <a:sym typeface="Canva Sans"/>
              </a:rPr>
              <a:t>Image by </a:t>
            </a:r>
            <a:r>
              <a:rPr lang="en-US" sz="2200" dirty="0" err="1">
                <a:solidFill>
                  <a:srgbClr val="042B60"/>
                </a:solidFill>
                <a:latin typeface="Canva Sans"/>
                <a:ea typeface="Canva Sans"/>
                <a:cs typeface="Canva Sans"/>
                <a:sym typeface="Canva Sans"/>
              </a:rPr>
              <a:t>sanjay</a:t>
            </a:r>
            <a:r>
              <a:rPr lang="en-US" sz="2200" dirty="0">
                <a:solidFill>
                  <a:srgbClr val="042B60"/>
                </a:solidFill>
                <a:latin typeface="Canva Sans"/>
                <a:ea typeface="Canva Sans"/>
                <a:cs typeface="Canva Sans"/>
                <a:sym typeface="Canva Sans"/>
              </a:rPr>
              <a:t> k j (</a:t>
            </a:r>
            <a:r>
              <a:rPr lang="en-US" sz="2200" dirty="0" err="1">
                <a:solidFill>
                  <a:srgbClr val="042B60"/>
                </a:solidFill>
                <a:latin typeface="Canva Sans"/>
                <a:ea typeface="Canva Sans"/>
                <a:cs typeface="Canva Sans"/>
                <a:sym typeface="Canva Sans"/>
              </a:rPr>
              <a:t>Pixabay</a:t>
            </a:r>
            <a:r>
              <a:rPr lang="en-US" sz="2200" dirty="0">
                <a:solidFill>
                  <a:srgbClr val="042B60"/>
                </a:solidFill>
                <a:latin typeface="Canva Sans"/>
                <a:ea typeface="Canva Sans"/>
                <a:cs typeface="Canva Sans"/>
                <a:sym typeface="Canva Sans"/>
              </a:rPr>
              <a: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3865777" y="-1787518"/>
            <a:ext cx="6098110" cy="5632436"/>
          </a:xfrm>
          <a:custGeom>
            <a:avLst/>
            <a:gdLst/>
            <a:ahLst/>
            <a:cxnLst/>
            <a:rect l="l" t="t" r="r" b="b"/>
            <a:pathLst>
              <a:path w="6098110" h="5632436">
                <a:moveTo>
                  <a:pt x="0" y="0"/>
                </a:moveTo>
                <a:lnTo>
                  <a:pt x="6098111" y="0"/>
                </a:lnTo>
                <a:lnTo>
                  <a:pt x="6098111" y="5632436"/>
                </a:lnTo>
                <a:lnTo>
                  <a:pt x="0" y="5632436"/>
                </a:lnTo>
                <a:lnTo>
                  <a:pt x="0" y="0"/>
                </a:lnTo>
                <a:close/>
              </a:path>
            </a:pathLst>
          </a:custGeom>
          <a:blipFill>
            <a:blip>
              <a:alphaModFix amt="60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14677561" y="-1174701"/>
            <a:ext cx="6012827" cy="5553666"/>
          </a:xfrm>
          <a:custGeom>
            <a:avLst/>
            <a:gdLst/>
            <a:ahLst/>
            <a:cxnLst/>
            <a:rect l="l" t="t" r="r" b="b"/>
            <a:pathLst>
              <a:path w="6012827" h="5553666">
                <a:moveTo>
                  <a:pt x="0" y="0"/>
                </a:moveTo>
                <a:lnTo>
                  <a:pt x="6012827" y="0"/>
                </a:lnTo>
                <a:lnTo>
                  <a:pt x="6012827" y="5553666"/>
                </a:lnTo>
                <a:lnTo>
                  <a:pt x="0" y="5553666"/>
                </a:lnTo>
                <a:lnTo>
                  <a:pt x="0" y="0"/>
                </a:lnTo>
                <a:close/>
              </a:path>
            </a:pathLst>
          </a:custGeom>
          <a:blipFill>
            <a:blip>
              <a:alphaModFix amt="60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Freeform 4"/>
          <p:cNvSpPr/>
          <p:nvPr/>
        </p:nvSpPr>
        <p:spPr>
          <a:xfrm>
            <a:off x="9787922" y="3844918"/>
            <a:ext cx="5995046" cy="5995046"/>
          </a:xfrm>
          <a:custGeom>
            <a:avLst/>
            <a:gdLst/>
            <a:ahLst/>
            <a:cxnLst/>
            <a:rect l="l" t="t" r="r" b="b"/>
            <a:pathLst>
              <a:path w="5995046" h="5995046">
                <a:moveTo>
                  <a:pt x="0" y="0"/>
                </a:moveTo>
                <a:lnTo>
                  <a:pt x="5995046" y="0"/>
                </a:lnTo>
                <a:lnTo>
                  <a:pt x="5995046" y="5995047"/>
                </a:lnTo>
                <a:lnTo>
                  <a:pt x="0" y="5995047"/>
                </a:lnTo>
                <a:lnTo>
                  <a:pt x="0" y="0"/>
                </a:lnTo>
                <a:close/>
              </a:path>
            </a:pathLst>
          </a:custGeom>
          <a:blipFill>
            <a:blip r:embed="rId5"/>
            <a:stretch>
              <a:fillRect/>
            </a:stretch>
          </a:blipFill>
        </p:spPr>
        <p:txBody>
          <a:bodyPr/>
          <a:lstStyle/>
          <a:p>
            <a:endParaRPr lang="en-US"/>
          </a:p>
        </p:txBody>
      </p:sp>
      <p:sp>
        <p:nvSpPr>
          <p:cNvPr id="5" name="TextBox 5"/>
          <p:cNvSpPr txBox="1"/>
          <p:nvPr/>
        </p:nvSpPr>
        <p:spPr>
          <a:xfrm>
            <a:off x="2853340" y="482334"/>
            <a:ext cx="8648008" cy="1146429"/>
          </a:xfrm>
          <a:prstGeom prst="rect">
            <a:avLst/>
          </a:prstGeom>
        </p:spPr>
        <p:txBody>
          <a:bodyPr lIns="0" tIns="0" rIns="0" bIns="0" rtlCol="0" anchor="t">
            <a:spAutoFit/>
          </a:bodyPr>
          <a:lstStyle/>
          <a:p>
            <a:pPr algn="ctr">
              <a:lnSpc>
                <a:spcPts val="9287"/>
              </a:lnSpc>
            </a:pPr>
            <a:r>
              <a:rPr lang="en-US" sz="7199" b="1" spc="208">
                <a:solidFill>
                  <a:srgbClr val="042B60"/>
                </a:solidFill>
                <a:latin typeface="Canva Sans Bold"/>
                <a:ea typeface="Canva Sans Bold"/>
                <a:cs typeface="Canva Sans Bold"/>
                <a:sym typeface="Canva Sans Bold"/>
              </a:rPr>
              <a:t>Neurodiversity</a:t>
            </a:r>
          </a:p>
        </p:txBody>
      </p:sp>
      <p:sp>
        <p:nvSpPr>
          <p:cNvPr id="6" name="TextBox 6"/>
          <p:cNvSpPr txBox="1"/>
          <p:nvPr/>
        </p:nvSpPr>
        <p:spPr>
          <a:xfrm>
            <a:off x="630752" y="2071154"/>
            <a:ext cx="9560837" cy="1535811"/>
          </a:xfrm>
          <a:prstGeom prst="rect">
            <a:avLst/>
          </a:prstGeom>
        </p:spPr>
        <p:txBody>
          <a:bodyPr lIns="0" tIns="0" rIns="0" bIns="0" rtlCol="0" anchor="t">
            <a:spAutoFit/>
          </a:bodyPr>
          <a:lstStyle/>
          <a:p>
            <a:pPr marL="1036320" lvl="1" indent="-518160" algn="l">
              <a:lnSpc>
                <a:spcPts val="6192"/>
              </a:lnSpc>
              <a:buFont typeface="Arial"/>
              <a:buChar char="•"/>
            </a:pPr>
            <a:r>
              <a:rPr lang="en-US" sz="4800" spc="139">
                <a:solidFill>
                  <a:srgbClr val="042B60"/>
                </a:solidFill>
                <a:latin typeface="Canva Sans"/>
                <a:ea typeface="Canva Sans"/>
                <a:cs typeface="Canva Sans"/>
                <a:sym typeface="Canva Sans"/>
              </a:rPr>
              <a:t>differences are not always deficits</a:t>
            </a:r>
          </a:p>
        </p:txBody>
      </p:sp>
      <p:sp>
        <p:nvSpPr>
          <p:cNvPr id="7" name="TextBox 7"/>
          <p:cNvSpPr txBox="1"/>
          <p:nvPr/>
        </p:nvSpPr>
        <p:spPr>
          <a:xfrm>
            <a:off x="630752" y="4361307"/>
            <a:ext cx="7905868" cy="1535811"/>
          </a:xfrm>
          <a:prstGeom prst="rect">
            <a:avLst/>
          </a:prstGeom>
        </p:spPr>
        <p:txBody>
          <a:bodyPr lIns="0" tIns="0" rIns="0" bIns="0" rtlCol="0" anchor="t">
            <a:spAutoFit/>
          </a:bodyPr>
          <a:lstStyle/>
          <a:p>
            <a:pPr marL="1036320" lvl="1" indent="-518160" algn="l">
              <a:lnSpc>
                <a:spcPts val="6192"/>
              </a:lnSpc>
              <a:buFont typeface="Arial"/>
              <a:buChar char="•"/>
            </a:pPr>
            <a:r>
              <a:rPr lang="en-US" sz="4800" spc="139">
                <a:solidFill>
                  <a:srgbClr val="042B60"/>
                </a:solidFill>
                <a:latin typeface="Canva Sans"/>
                <a:ea typeface="Canva Sans"/>
                <a:cs typeface="Canva Sans"/>
                <a:sym typeface="Canva Sans"/>
              </a:rPr>
              <a:t>diversity of all people  </a:t>
            </a:r>
          </a:p>
          <a:p>
            <a:pPr algn="l">
              <a:lnSpc>
                <a:spcPts val="6192"/>
              </a:lnSpc>
            </a:pPr>
            <a:endParaRPr lang="en-US" sz="4800" spc="139">
              <a:solidFill>
                <a:srgbClr val="042B60"/>
              </a:solidFill>
              <a:latin typeface="Canva Sans"/>
              <a:ea typeface="Canva Sans"/>
              <a:cs typeface="Canva Sans"/>
              <a:sym typeface="Canva Sans"/>
            </a:endParaRPr>
          </a:p>
        </p:txBody>
      </p:sp>
      <p:sp>
        <p:nvSpPr>
          <p:cNvPr id="8" name="TextBox 8"/>
          <p:cNvSpPr txBox="1"/>
          <p:nvPr/>
        </p:nvSpPr>
        <p:spPr>
          <a:xfrm>
            <a:off x="10191589" y="9801865"/>
            <a:ext cx="5123577" cy="372744"/>
          </a:xfrm>
          <a:prstGeom prst="rect">
            <a:avLst/>
          </a:prstGeom>
        </p:spPr>
        <p:txBody>
          <a:bodyPr lIns="0" tIns="0" rIns="0" bIns="0" rtlCol="0" anchor="t">
            <a:spAutoFit/>
          </a:bodyPr>
          <a:lstStyle/>
          <a:p>
            <a:pPr algn="ctr">
              <a:lnSpc>
                <a:spcPts val="3080"/>
              </a:lnSpc>
            </a:pPr>
            <a:r>
              <a:rPr lang="en-US" sz="2200">
                <a:solidFill>
                  <a:srgbClr val="042B60"/>
                </a:solidFill>
                <a:latin typeface="Canva Sans"/>
                <a:ea typeface="Canva Sans"/>
                <a:cs typeface="Canva Sans"/>
                <a:sym typeface="Canva Sans"/>
              </a:rPr>
              <a:t>Image by satheeshsankaran (Pixabay)</a:t>
            </a:r>
          </a:p>
        </p:txBody>
      </p:sp>
      <p:sp>
        <p:nvSpPr>
          <p:cNvPr id="9" name="TextBox 9"/>
          <p:cNvSpPr txBox="1"/>
          <p:nvPr/>
        </p:nvSpPr>
        <p:spPr>
          <a:xfrm>
            <a:off x="630752" y="5800476"/>
            <a:ext cx="7379137" cy="1670137"/>
          </a:xfrm>
          <a:prstGeom prst="rect">
            <a:avLst/>
          </a:prstGeom>
        </p:spPr>
        <p:txBody>
          <a:bodyPr lIns="0" tIns="0" rIns="0" bIns="0" rtlCol="0" anchor="t">
            <a:spAutoFit/>
          </a:bodyPr>
          <a:lstStyle/>
          <a:p>
            <a:pPr marL="1036320" lvl="1" indent="-518160" algn="l">
              <a:lnSpc>
                <a:spcPts val="6719"/>
              </a:lnSpc>
              <a:buFont typeface="Arial"/>
              <a:buChar char="•"/>
            </a:pPr>
            <a:r>
              <a:rPr lang="en-US" sz="4800" dirty="0">
                <a:solidFill>
                  <a:srgbClr val="042B60"/>
                </a:solidFill>
                <a:latin typeface="Canva Sans"/>
                <a:ea typeface="Canva Sans"/>
                <a:cs typeface="Canva Sans"/>
                <a:sym typeface="Canva Sans"/>
              </a:rPr>
              <a:t>everyone is worthy of </a:t>
            </a:r>
            <a:r>
              <a:rPr lang="en-US" sz="5030" dirty="0">
                <a:solidFill>
                  <a:srgbClr val="042B60"/>
                </a:solidFill>
                <a:latin typeface="Canva Sans"/>
                <a:ea typeface="Canva Sans"/>
                <a:cs typeface="Canva Sans"/>
                <a:sym typeface="Canva Sans"/>
              </a:rPr>
              <a:t>belonging</a:t>
            </a:r>
          </a:p>
        </p:txBody>
      </p:sp>
      <p:sp>
        <p:nvSpPr>
          <p:cNvPr id="10" name="TextBox 10"/>
          <p:cNvSpPr txBox="1"/>
          <p:nvPr/>
        </p:nvSpPr>
        <p:spPr>
          <a:xfrm>
            <a:off x="630752" y="8180710"/>
            <a:ext cx="8627507" cy="1659255"/>
          </a:xfrm>
          <a:prstGeom prst="rect">
            <a:avLst/>
          </a:prstGeom>
        </p:spPr>
        <p:txBody>
          <a:bodyPr lIns="0" tIns="0" rIns="0" bIns="0" rtlCol="0" anchor="t">
            <a:spAutoFit/>
          </a:bodyPr>
          <a:lstStyle/>
          <a:p>
            <a:pPr marL="1036320" lvl="1" indent="-518160" algn="l">
              <a:lnSpc>
                <a:spcPts val="6719"/>
              </a:lnSpc>
              <a:buFont typeface="Arial"/>
              <a:buChar char="•"/>
            </a:pPr>
            <a:r>
              <a:rPr lang="en-US" sz="4800">
                <a:solidFill>
                  <a:srgbClr val="042B60"/>
                </a:solidFill>
                <a:latin typeface="Canva Sans"/>
                <a:ea typeface="Canva Sans"/>
                <a:cs typeface="Canva Sans"/>
                <a:sym typeface="Canva Sans"/>
              </a:rPr>
              <a:t>focus on positive aspects </a:t>
            </a:r>
          </a:p>
          <a:p>
            <a:pPr algn="l">
              <a:lnSpc>
                <a:spcPts val="6719"/>
              </a:lnSpc>
            </a:pPr>
            <a:r>
              <a:rPr lang="en-US" sz="4800">
                <a:solidFill>
                  <a:srgbClr val="042B60"/>
                </a:solidFill>
                <a:latin typeface="Canva Sans"/>
                <a:ea typeface="Canva Sans"/>
                <a:cs typeface="Canva Sans"/>
                <a:sym typeface="Canva Sans"/>
              </a:rPr>
              <a:t>       of differences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313978" y="-114300"/>
            <a:ext cx="7974022" cy="10515600"/>
          </a:xfrm>
          <a:custGeom>
            <a:avLst/>
            <a:gdLst/>
            <a:ahLst/>
            <a:cxnLst/>
            <a:rect l="l" t="t" r="r" b="b"/>
            <a:pathLst>
              <a:path w="7974022" h="10287000">
                <a:moveTo>
                  <a:pt x="0" y="0"/>
                </a:moveTo>
                <a:lnTo>
                  <a:pt x="7974022" y="0"/>
                </a:lnTo>
                <a:lnTo>
                  <a:pt x="7974022" y="10287000"/>
                </a:lnTo>
                <a:lnTo>
                  <a:pt x="0" y="10287000"/>
                </a:lnTo>
                <a:lnTo>
                  <a:pt x="0" y="0"/>
                </a:lnTo>
                <a:close/>
              </a:path>
            </a:pathLst>
          </a:custGeom>
          <a:blipFill>
            <a:blip r:embed="rId3"/>
            <a:stretch>
              <a:fillRect/>
            </a:stretch>
          </a:blipFill>
        </p:spPr>
        <p:txBody>
          <a:bodyPr/>
          <a:lstStyle/>
          <a:p>
            <a:endParaRPr lang="en-US"/>
          </a:p>
        </p:txBody>
      </p:sp>
      <p:sp>
        <p:nvSpPr>
          <p:cNvPr id="3" name="Freeform 3"/>
          <p:cNvSpPr/>
          <p:nvPr/>
        </p:nvSpPr>
        <p:spPr>
          <a:xfrm>
            <a:off x="0" y="0"/>
            <a:ext cx="10313978" cy="10287000"/>
          </a:xfrm>
          <a:custGeom>
            <a:avLst/>
            <a:gdLst/>
            <a:ahLst/>
            <a:cxnLst/>
            <a:rect l="l" t="t" r="r" b="b"/>
            <a:pathLst>
              <a:path w="10313978" h="10287000">
                <a:moveTo>
                  <a:pt x="0" y="0"/>
                </a:moveTo>
                <a:lnTo>
                  <a:pt x="10313978" y="0"/>
                </a:lnTo>
                <a:lnTo>
                  <a:pt x="10313978" y="10287000"/>
                </a:lnTo>
                <a:lnTo>
                  <a:pt x="0" y="10287000"/>
                </a:lnTo>
                <a:lnTo>
                  <a:pt x="0" y="0"/>
                </a:lnTo>
                <a:close/>
              </a:path>
            </a:pathLst>
          </a:custGeom>
          <a:blipFill>
            <a:blip r:embed="rId4"/>
            <a:stretch>
              <a:fillRect l="-26679" r="-23021"/>
            </a:stretch>
          </a:blipFill>
        </p:spPr>
        <p:txBody>
          <a:bodyPr/>
          <a:lstStyle/>
          <a:p>
            <a:endParaRPr lang="en-US"/>
          </a:p>
        </p:txBody>
      </p:sp>
      <p:sp>
        <p:nvSpPr>
          <p:cNvPr id="4" name="TextBox 4"/>
          <p:cNvSpPr txBox="1"/>
          <p:nvPr/>
        </p:nvSpPr>
        <p:spPr>
          <a:xfrm>
            <a:off x="1254595" y="2253996"/>
            <a:ext cx="7804788" cy="7004304"/>
          </a:xfrm>
          <a:prstGeom prst="rect">
            <a:avLst/>
          </a:prstGeom>
        </p:spPr>
        <p:txBody>
          <a:bodyPr lIns="0" tIns="0" rIns="0" bIns="0" rtlCol="0" anchor="t">
            <a:spAutoFit/>
          </a:bodyPr>
          <a:lstStyle/>
          <a:p>
            <a:pPr algn="ctr">
              <a:lnSpc>
                <a:spcPts val="9288"/>
              </a:lnSpc>
              <a:spcBef>
                <a:spcPct val="0"/>
              </a:spcBef>
            </a:pPr>
            <a:r>
              <a:rPr lang="en-US" sz="7200" b="1" spc="208">
                <a:solidFill>
                  <a:srgbClr val="000000"/>
                </a:solidFill>
                <a:latin typeface="Canva Sans Bold"/>
                <a:ea typeface="Canva Sans Bold"/>
                <a:cs typeface="Canva Sans Bold"/>
                <a:sym typeface="Canva Sans Bold"/>
              </a:rPr>
              <a:t>Activity 1: </a:t>
            </a:r>
          </a:p>
          <a:p>
            <a:pPr algn="ctr">
              <a:lnSpc>
                <a:spcPts val="9288"/>
              </a:lnSpc>
              <a:spcBef>
                <a:spcPct val="0"/>
              </a:spcBef>
            </a:pPr>
            <a:endParaRPr lang="en-US" sz="7200" b="1" spc="208">
              <a:solidFill>
                <a:srgbClr val="000000"/>
              </a:solidFill>
              <a:latin typeface="Canva Sans Bold"/>
              <a:ea typeface="Canva Sans Bold"/>
              <a:cs typeface="Canva Sans Bold"/>
              <a:sym typeface="Canva Sans Bold"/>
            </a:endParaRPr>
          </a:p>
          <a:p>
            <a:pPr algn="ctr">
              <a:lnSpc>
                <a:spcPts val="9288"/>
              </a:lnSpc>
              <a:spcBef>
                <a:spcPct val="0"/>
              </a:spcBef>
            </a:pPr>
            <a:endParaRPr lang="en-US" sz="7200" b="1" spc="208">
              <a:solidFill>
                <a:srgbClr val="000000"/>
              </a:solidFill>
              <a:latin typeface="Canva Sans Bold"/>
              <a:ea typeface="Canva Sans Bold"/>
              <a:cs typeface="Canva Sans Bold"/>
              <a:sym typeface="Canva Sans Bold"/>
            </a:endParaRPr>
          </a:p>
          <a:p>
            <a:pPr algn="ctr">
              <a:lnSpc>
                <a:spcPts val="9288"/>
              </a:lnSpc>
              <a:spcBef>
                <a:spcPct val="0"/>
              </a:spcBef>
            </a:pPr>
            <a:endParaRPr lang="en-US" sz="7200" b="1" spc="208">
              <a:solidFill>
                <a:srgbClr val="000000"/>
              </a:solidFill>
              <a:latin typeface="Canva Sans Bold"/>
              <a:ea typeface="Canva Sans Bold"/>
              <a:cs typeface="Canva Sans Bold"/>
              <a:sym typeface="Canva Sans Bold"/>
            </a:endParaRPr>
          </a:p>
          <a:p>
            <a:pPr algn="ctr">
              <a:lnSpc>
                <a:spcPts val="9288"/>
              </a:lnSpc>
              <a:spcBef>
                <a:spcPct val="0"/>
              </a:spcBef>
            </a:pPr>
            <a:r>
              <a:rPr lang="en-US" sz="7200" b="1" spc="208">
                <a:solidFill>
                  <a:srgbClr val="000000"/>
                </a:solidFill>
                <a:latin typeface="Canva Sans Bold"/>
                <a:ea typeface="Canva Sans Bold"/>
                <a:cs typeface="Canva Sans Bold"/>
                <a:sym typeface="Canva Sans Bold"/>
              </a:rPr>
              <a:t>Autism Word Search</a:t>
            </a:r>
          </a:p>
        </p:txBody>
      </p:sp>
      <p:sp>
        <p:nvSpPr>
          <p:cNvPr id="5" name="TextBox 5"/>
          <p:cNvSpPr txBox="1"/>
          <p:nvPr/>
        </p:nvSpPr>
        <p:spPr>
          <a:xfrm>
            <a:off x="600250" y="6438899"/>
            <a:ext cx="2676349" cy="368409"/>
          </a:xfrm>
          <a:prstGeom prst="rect">
            <a:avLst/>
          </a:prstGeom>
        </p:spPr>
        <p:txBody>
          <a:bodyPr wrap="square" lIns="0" tIns="0" rIns="0" bIns="0" rtlCol="0" anchor="t">
            <a:spAutoFit/>
          </a:bodyPr>
          <a:lstStyle/>
          <a:p>
            <a:pPr algn="ctr">
              <a:lnSpc>
                <a:spcPts val="3080"/>
              </a:lnSpc>
            </a:pPr>
            <a:r>
              <a:rPr lang="en-US" sz="2200" dirty="0">
                <a:solidFill>
                  <a:srgbClr val="000000"/>
                </a:solidFill>
                <a:latin typeface="Canva Sans"/>
                <a:ea typeface="Canva Sans"/>
                <a:cs typeface="Canva Sans"/>
                <a:sym typeface="Canva Sans"/>
              </a:rPr>
              <a:t>Image by Canva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9254461" y="1172428"/>
            <a:ext cx="7650485" cy="7441836"/>
          </a:xfrm>
          <a:custGeom>
            <a:avLst/>
            <a:gdLst/>
            <a:ahLst/>
            <a:cxnLst/>
            <a:rect l="l" t="t" r="r" b="b"/>
            <a:pathLst>
              <a:path w="7650485" h="7441836">
                <a:moveTo>
                  <a:pt x="0" y="0"/>
                </a:moveTo>
                <a:lnTo>
                  <a:pt x="7650485" y="0"/>
                </a:lnTo>
                <a:lnTo>
                  <a:pt x="7650485" y="7441836"/>
                </a:lnTo>
                <a:lnTo>
                  <a:pt x="0" y="7441836"/>
                </a:lnTo>
                <a:lnTo>
                  <a:pt x="0" y="0"/>
                </a:lnTo>
                <a:close/>
              </a:path>
            </a:pathLst>
          </a:custGeom>
          <a:blipFill>
            <a:blip>
              <a:alphaModFix amt="69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8610600" y="1028699"/>
            <a:ext cx="7946002" cy="7729293"/>
          </a:xfrm>
          <a:custGeom>
            <a:avLst/>
            <a:gdLst/>
            <a:ahLst/>
            <a:cxnLst/>
            <a:rect l="l" t="t" r="r" b="b"/>
            <a:pathLst>
              <a:path w="7946002" h="7729293">
                <a:moveTo>
                  <a:pt x="0" y="0"/>
                </a:moveTo>
                <a:lnTo>
                  <a:pt x="7946002" y="0"/>
                </a:lnTo>
                <a:lnTo>
                  <a:pt x="7946002" y="7729293"/>
                </a:lnTo>
                <a:lnTo>
                  <a:pt x="0" y="7729293"/>
                </a:lnTo>
                <a:lnTo>
                  <a:pt x="0" y="0"/>
                </a:lnTo>
                <a:close/>
              </a:path>
            </a:pathLst>
          </a:custGeom>
          <a:blipFill>
            <a:blip>
              <a:alphaModFix amt="69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Freeform 4"/>
          <p:cNvSpPr/>
          <p:nvPr/>
        </p:nvSpPr>
        <p:spPr>
          <a:xfrm>
            <a:off x="1028700" y="4217543"/>
            <a:ext cx="5407379" cy="5407379"/>
          </a:xfrm>
          <a:custGeom>
            <a:avLst/>
            <a:gdLst/>
            <a:ahLst/>
            <a:cxnLst/>
            <a:rect l="l" t="t" r="r" b="b"/>
            <a:pathLst>
              <a:path w="5407379" h="5407379">
                <a:moveTo>
                  <a:pt x="0" y="0"/>
                </a:moveTo>
                <a:lnTo>
                  <a:pt x="5407379" y="0"/>
                </a:lnTo>
                <a:lnTo>
                  <a:pt x="5407379" y="5407379"/>
                </a:lnTo>
                <a:lnTo>
                  <a:pt x="0" y="5407379"/>
                </a:lnTo>
                <a:lnTo>
                  <a:pt x="0" y="0"/>
                </a:lnTo>
                <a:close/>
              </a:path>
            </a:pathLst>
          </a:custGeom>
          <a:blipFill>
            <a:blip r:embed="rId5"/>
            <a:stretch>
              <a:fillRect/>
            </a:stretch>
          </a:blipFill>
        </p:spPr>
        <p:txBody>
          <a:bodyPr/>
          <a:lstStyle/>
          <a:p>
            <a:endParaRPr lang="en-US"/>
          </a:p>
        </p:txBody>
      </p:sp>
      <p:sp>
        <p:nvSpPr>
          <p:cNvPr id="5" name="TextBox 5"/>
          <p:cNvSpPr txBox="1"/>
          <p:nvPr/>
        </p:nvSpPr>
        <p:spPr>
          <a:xfrm>
            <a:off x="9144000" y="1910363"/>
            <a:ext cx="2566952" cy="1535811"/>
          </a:xfrm>
          <a:prstGeom prst="rect">
            <a:avLst/>
          </a:prstGeom>
        </p:spPr>
        <p:txBody>
          <a:bodyPr lIns="0" tIns="0" rIns="0" bIns="0" rtlCol="0" anchor="t">
            <a:spAutoFit/>
          </a:bodyPr>
          <a:lstStyle/>
          <a:p>
            <a:pPr algn="ctr">
              <a:lnSpc>
                <a:spcPts val="6191"/>
              </a:lnSpc>
            </a:pPr>
            <a:r>
              <a:rPr lang="en-US" sz="4799" b="1" spc="139" dirty="0">
                <a:solidFill>
                  <a:srgbClr val="042B60"/>
                </a:solidFill>
                <a:latin typeface="Canva Sans Bold"/>
                <a:ea typeface="Canva Sans Bold"/>
                <a:cs typeface="Canva Sans Bold"/>
                <a:sym typeface="Canva Sans Bold"/>
              </a:rPr>
              <a:t>2000: </a:t>
            </a:r>
          </a:p>
          <a:p>
            <a:pPr algn="ctr">
              <a:lnSpc>
                <a:spcPts val="6191"/>
              </a:lnSpc>
            </a:pPr>
            <a:r>
              <a:rPr lang="en-US" sz="4799" b="1" spc="139" dirty="0">
                <a:solidFill>
                  <a:srgbClr val="042B60"/>
                </a:solidFill>
                <a:latin typeface="Canva Sans Bold"/>
                <a:ea typeface="Canva Sans Bold"/>
                <a:cs typeface="Canva Sans Bold"/>
                <a:sym typeface="Canva Sans Bold"/>
              </a:rPr>
              <a:t>1 in 150 </a:t>
            </a:r>
          </a:p>
        </p:txBody>
      </p:sp>
      <p:sp>
        <p:nvSpPr>
          <p:cNvPr id="6" name="TextBox 6"/>
          <p:cNvSpPr txBox="1"/>
          <p:nvPr/>
        </p:nvSpPr>
        <p:spPr>
          <a:xfrm>
            <a:off x="13830726" y="1928114"/>
            <a:ext cx="2566952" cy="1535811"/>
          </a:xfrm>
          <a:prstGeom prst="rect">
            <a:avLst/>
          </a:prstGeom>
        </p:spPr>
        <p:txBody>
          <a:bodyPr lIns="0" tIns="0" rIns="0" bIns="0" rtlCol="0" anchor="t">
            <a:spAutoFit/>
          </a:bodyPr>
          <a:lstStyle/>
          <a:p>
            <a:pPr algn="ctr">
              <a:lnSpc>
                <a:spcPts val="6192"/>
              </a:lnSpc>
            </a:pPr>
            <a:r>
              <a:rPr lang="en-US" sz="4800" b="1" spc="139">
                <a:solidFill>
                  <a:srgbClr val="042B60"/>
                </a:solidFill>
                <a:latin typeface="Canva Sans Bold"/>
                <a:ea typeface="Canva Sans Bold"/>
                <a:cs typeface="Canva Sans Bold"/>
                <a:sym typeface="Canva Sans Bold"/>
              </a:rPr>
              <a:t>2010:</a:t>
            </a:r>
          </a:p>
          <a:p>
            <a:pPr algn="ctr">
              <a:lnSpc>
                <a:spcPts val="6192"/>
              </a:lnSpc>
            </a:pPr>
            <a:r>
              <a:rPr lang="en-US" sz="4800" b="1" spc="139">
                <a:solidFill>
                  <a:srgbClr val="042B60"/>
                </a:solidFill>
                <a:latin typeface="Canva Sans Bold"/>
                <a:ea typeface="Canva Sans Bold"/>
                <a:cs typeface="Canva Sans Bold"/>
                <a:sym typeface="Canva Sans Bold"/>
              </a:rPr>
              <a:t>1 in 68</a:t>
            </a:r>
          </a:p>
        </p:txBody>
      </p:sp>
      <p:sp>
        <p:nvSpPr>
          <p:cNvPr id="7" name="TextBox 7"/>
          <p:cNvSpPr txBox="1"/>
          <p:nvPr/>
        </p:nvSpPr>
        <p:spPr>
          <a:xfrm>
            <a:off x="13830726" y="6171623"/>
            <a:ext cx="2566952" cy="1550361"/>
          </a:xfrm>
          <a:prstGeom prst="rect">
            <a:avLst/>
          </a:prstGeom>
        </p:spPr>
        <p:txBody>
          <a:bodyPr lIns="0" tIns="0" rIns="0" bIns="0" rtlCol="0" anchor="t">
            <a:spAutoFit/>
          </a:bodyPr>
          <a:lstStyle/>
          <a:p>
            <a:pPr algn="ctr">
              <a:lnSpc>
                <a:spcPts val="6192"/>
              </a:lnSpc>
            </a:pPr>
            <a:r>
              <a:rPr lang="en-US" sz="4800" b="1" spc="139" dirty="0">
                <a:solidFill>
                  <a:srgbClr val="042B60"/>
                </a:solidFill>
                <a:latin typeface="Canva Sans Bold"/>
                <a:ea typeface="Canva Sans Bold"/>
                <a:cs typeface="Canva Sans Bold"/>
                <a:sym typeface="Canva Sans Bold"/>
              </a:rPr>
              <a:t>2016: </a:t>
            </a:r>
          </a:p>
          <a:p>
            <a:pPr algn="ctr">
              <a:lnSpc>
                <a:spcPts val="6192"/>
              </a:lnSpc>
            </a:pPr>
            <a:r>
              <a:rPr lang="en-US" sz="4800" b="1" spc="139" dirty="0">
                <a:solidFill>
                  <a:srgbClr val="042B60"/>
                </a:solidFill>
                <a:latin typeface="Canva Sans Bold"/>
                <a:ea typeface="Canva Sans Bold"/>
                <a:cs typeface="Canva Sans Bold"/>
                <a:sym typeface="Canva Sans Bold"/>
              </a:rPr>
              <a:t>1 in 54</a:t>
            </a:r>
          </a:p>
        </p:txBody>
      </p:sp>
      <p:sp>
        <p:nvSpPr>
          <p:cNvPr id="8" name="TextBox 8"/>
          <p:cNvSpPr txBox="1"/>
          <p:nvPr/>
        </p:nvSpPr>
        <p:spPr>
          <a:xfrm>
            <a:off x="9386629" y="6171623"/>
            <a:ext cx="2566952" cy="754761"/>
          </a:xfrm>
          <a:prstGeom prst="rect">
            <a:avLst/>
          </a:prstGeom>
        </p:spPr>
        <p:txBody>
          <a:bodyPr lIns="0" tIns="0" rIns="0" bIns="0" rtlCol="0" anchor="t">
            <a:spAutoFit/>
          </a:bodyPr>
          <a:lstStyle/>
          <a:p>
            <a:pPr algn="ctr">
              <a:lnSpc>
                <a:spcPts val="6192"/>
              </a:lnSpc>
            </a:pPr>
            <a:r>
              <a:rPr lang="en-US" sz="4800" b="1" spc="139" dirty="0">
                <a:solidFill>
                  <a:srgbClr val="042B60"/>
                </a:solidFill>
                <a:latin typeface="Canva Sans Bold"/>
                <a:ea typeface="Canva Sans Bold"/>
                <a:cs typeface="Canva Sans Bold"/>
                <a:sym typeface="Canva Sans Bold"/>
              </a:rPr>
              <a:t>2022:</a:t>
            </a:r>
          </a:p>
        </p:txBody>
      </p:sp>
      <p:sp>
        <p:nvSpPr>
          <p:cNvPr id="9" name="TextBox 9"/>
          <p:cNvSpPr txBox="1"/>
          <p:nvPr/>
        </p:nvSpPr>
        <p:spPr>
          <a:xfrm>
            <a:off x="345829" y="1899539"/>
            <a:ext cx="7718493" cy="2318004"/>
          </a:xfrm>
          <a:prstGeom prst="rect">
            <a:avLst/>
          </a:prstGeom>
        </p:spPr>
        <p:txBody>
          <a:bodyPr lIns="0" tIns="0" rIns="0" bIns="0" rtlCol="0" anchor="t">
            <a:spAutoFit/>
          </a:bodyPr>
          <a:lstStyle/>
          <a:p>
            <a:pPr algn="ctr">
              <a:lnSpc>
                <a:spcPts val="9288"/>
              </a:lnSpc>
            </a:pPr>
            <a:r>
              <a:rPr lang="en-US" sz="7200" b="1" spc="208">
                <a:solidFill>
                  <a:srgbClr val="042B60"/>
                </a:solidFill>
                <a:latin typeface="Canva Sans Bold"/>
                <a:ea typeface="Canva Sans Bold"/>
                <a:cs typeface="Canva Sans Bold"/>
                <a:sym typeface="Canva Sans Bold"/>
              </a:rPr>
              <a:t>Prevalence  </a:t>
            </a:r>
          </a:p>
          <a:p>
            <a:pPr algn="ctr">
              <a:lnSpc>
                <a:spcPts val="9288"/>
              </a:lnSpc>
            </a:pPr>
            <a:r>
              <a:rPr lang="en-US" sz="7200" b="1" spc="208">
                <a:solidFill>
                  <a:srgbClr val="042B60"/>
                </a:solidFill>
                <a:latin typeface="Canva Sans Bold"/>
                <a:ea typeface="Canva Sans Bold"/>
                <a:cs typeface="Canva Sans Bold"/>
                <a:sym typeface="Canva Sans Bold"/>
              </a:rPr>
              <a:t>of Autism:</a:t>
            </a:r>
            <a:r>
              <a:rPr lang="en-US" sz="7200" spc="208">
                <a:solidFill>
                  <a:srgbClr val="042B60"/>
                </a:solidFill>
                <a:latin typeface="Canva Sans"/>
                <a:ea typeface="Canva Sans"/>
                <a:cs typeface="Canva Sans"/>
                <a:sym typeface="Canva Sans"/>
              </a:rPr>
              <a:t> </a:t>
            </a:r>
          </a:p>
        </p:txBody>
      </p:sp>
      <p:sp>
        <p:nvSpPr>
          <p:cNvPr id="10" name="TextBox 10"/>
          <p:cNvSpPr txBox="1"/>
          <p:nvPr/>
        </p:nvSpPr>
        <p:spPr>
          <a:xfrm>
            <a:off x="9386629" y="6952673"/>
            <a:ext cx="2566952" cy="754761"/>
          </a:xfrm>
          <a:prstGeom prst="rect">
            <a:avLst/>
          </a:prstGeom>
        </p:spPr>
        <p:txBody>
          <a:bodyPr lIns="0" tIns="0" rIns="0" bIns="0" rtlCol="0" anchor="t">
            <a:spAutoFit/>
          </a:bodyPr>
          <a:lstStyle/>
          <a:p>
            <a:pPr algn="ctr">
              <a:lnSpc>
                <a:spcPts val="6192"/>
              </a:lnSpc>
              <a:spcBef>
                <a:spcPct val="0"/>
              </a:spcBef>
            </a:pPr>
            <a:r>
              <a:rPr lang="en-US" sz="4800" b="1" spc="139" dirty="0">
                <a:solidFill>
                  <a:srgbClr val="042B60"/>
                </a:solidFill>
                <a:latin typeface="Canva Sans Bold"/>
                <a:ea typeface="Canva Sans Bold"/>
                <a:cs typeface="Canva Sans Bold"/>
                <a:sym typeface="Canva Sans Bold"/>
              </a:rPr>
              <a:t>1 in 31</a:t>
            </a:r>
          </a:p>
        </p:txBody>
      </p:sp>
      <p:sp>
        <p:nvSpPr>
          <p:cNvPr id="11" name="TextBox 11"/>
          <p:cNvSpPr txBox="1"/>
          <p:nvPr/>
        </p:nvSpPr>
        <p:spPr>
          <a:xfrm>
            <a:off x="1072253" y="9334499"/>
            <a:ext cx="5407379" cy="368209"/>
          </a:xfrm>
          <a:prstGeom prst="rect">
            <a:avLst/>
          </a:prstGeom>
        </p:spPr>
        <p:txBody>
          <a:bodyPr wrap="square" lIns="0" tIns="0" rIns="0" bIns="0" rtlCol="0" anchor="t">
            <a:spAutoFit/>
          </a:bodyPr>
          <a:lstStyle/>
          <a:p>
            <a:pPr algn="ctr">
              <a:lnSpc>
                <a:spcPts val="3080"/>
              </a:lnSpc>
            </a:pPr>
            <a:r>
              <a:rPr lang="en-US" sz="2200" dirty="0">
                <a:solidFill>
                  <a:srgbClr val="042B60"/>
                </a:solidFill>
                <a:latin typeface="Canva Sans"/>
                <a:ea typeface="Canva Sans"/>
                <a:cs typeface="Canva Sans"/>
                <a:sym typeface="Canva Sans"/>
              </a:rPr>
              <a:t>Image by Bianca Van Dijk from </a:t>
            </a:r>
            <a:r>
              <a:rPr lang="en-US" sz="2200" dirty="0" err="1">
                <a:solidFill>
                  <a:srgbClr val="042B60"/>
                </a:solidFill>
                <a:latin typeface="Canva Sans"/>
                <a:ea typeface="Canva Sans"/>
                <a:cs typeface="Canva Sans"/>
                <a:sym typeface="Canva Sans"/>
              </a:rPr>
              <a:t>Pixabay</a:t>
            </a:r>
            <a:endParaRPr lang="en-US" sz="2200" dirty="0">
              <a:solidFill>
                <a:srgbClr val="042B60"/>
              </a:solidFill>
              <a:latin typeface="Canva Sans"/>
              <a:ea typeface="Canva Sans"/>
              <a:cs typeface="Canva Sans"/>
              <a:sym typeface="Canva San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849811" y="2927930"/>
            <a:ext cx="1596676" cy="183005"/>
          </a:xfrm>
          <a:custGeom>
            <a:avLst/>
            <a:gdLst/>
            <a:ahLst/>
            <a:cxnLst/>
            <a:rect l="l" t="t" r="r" b="b"/>
            <a:pathLst>
              <a:path w="1596676" h="183005">
                <a:moveTo>
                  <a:pt x="0" y="0"/>
                </a:moveTo>
                <a:lnTo>
                  <a:pt x="1596676" y="0"/>
                </a:lnTo>
                <a:lnTo>
                  <a:pt x="1596676" y="183005"/>
                </a:lnTo>
                <a:lnTo>
                  <a:pt x="0" y="183005"/>
                </a:lnTo>
                <a:lnTo>
                  <a:pt x="0" y="0"/>
                </a:lnTo>
                <a:close/>
              </a:path>
            </a:pathLst>
          </a:custGeom>
          <a:blipFill>
            <a:blip>
              <a:extLst>
                <a:ext uri="{96DAC541-7B7A-43D3-8B79-37D633B846F1}">
                  <asvg:svgBlip xmlns:asvg="http://schemas.microsoft.com/office/drawing/2016/SVG/main" r:embed="rId3"/>
                </a:ext>
              </a:extLst>
            </a:blip>
            <a:stretch>
              <a:fillRect l="-21536" r="-315096"/>
            </a:stretch>
          </a:blipFill>
        </p:spPr>
        <p:txBody>
          <a:bodyPr/>
          <a:lstStyle/>
          <a:p>
            <a:endParaRPr lang="en-US"/>
          </a:p>
        </p:txBody>
      </p:sp>
      <p:sp>
        <p:nvSpPr>
          <p:cNvPr id="3" name="Freeform 3"/>
          <p:cNvSpPr/>
          <p:nvPr/>
        </p:nvSpPr>
        <p:spPr>
          <a:xfrm>
            <a:off x="1921855" y="1309798"/>
            <a:ext cx="3948648" cy="3610513"/>
          </a:xfrm>
          <a:custGeom>
            <a:avLst/>
            <a:gdLst/>
            <a:ahLst/>
            <a:cxnLst/>
            <a:rect l="l" t="t" r="r" b="b"/>
            <a:pathLst>
              <a:path w="4079823" h="3768273">
                <a:moveTo>
                  <a:pt x="0" y="0"/>
                </a:moveTo>
                <a:lnTo>
                  <a:pt x="4079823" y="0"/>
                </a:lnTo>
                <a:lnTo>
                  <a:pt x="4079823" y="3768273"/>
                </a:lnTo>
                <a:lnTo>
                  <a:pt x="0" y="3768273"/>
                </a:lnTo>
                <a:lnTo>
                  <a:pt x="0" y="0"/>
                </a:lnTo>
                <a:close/>
              </a:path>
            </a:pathLst>
          </a:custGeom>
          <a:blipFill>
            <a:blip>
              <a:alphaModFix amt="60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Freeform 4"/>
          <p:cNvSpPr/>
          <p:nvPr/>
        </p:nvSpPr>
        <p:spPr>
          <a:xfrm rot="7200000">
            <a:off x="2048904" y="2110644"/>
            <a:ext cx="3600165" cy="3325243"/>
          </a:xfrm>
          <a:custGeom>
            <a:avLst/>
            <a:gdLst/>
            <a:ahLst/>
            <a:cxnLst/>
            <a:rect l="l" t="t" r="r" b="b"/>
            <a:pathLst>
              <a:path w="3600165" h="3325243">
                <a:moveTo>
                  <a:pt x="0" y="0"/>
                </a:moveTo>
                <a:lnTo>
                  <a:pt x="3600165" y="0"/>
                </a:lnTo>
                <a:lnTo>
                  <a:pt x="3600165" y="3325244"/>
                </a:lnTo>
                <a:lnTo>
                  <a:pt x="0" y="3325244"/>
                </a:lnTo>
                <a:lnTo>
                  <a:pt x="0" y="0"/>
                </a:lnTo>
                <a:close/>
              </a:path>
            </a:pathLst>
          </a:custGeom>
          <a:blipFill>
            <a:blip>
              <a:alphaModFix amt="60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Freeform 5"/>
          <p:cNvSpPr/>
          <p:nvPr/>
        </p:nvSpPr>
        <p:spPr>
          <a:xfrm>
            <a:off x="12727691" y="1309798"/>
            <a:ext cx="4051237" cy="3568000"/>
          </a:xfrm>
          <a:custGeom>
            <a:avLst/>
            <a:gdLst/>
            <a:ahLst/>
            <a:cxnLst/>
            <a:rect l="l" t="t" r="r" b="b"/>
            <a:pathLst>
              <a:path w="4033795" h="3725760">
                <a:moveTo>
                  <a:pt x="0" y="0"/>
                </a:moveTo>
                <a:lnTo>
                  <a:pt x="4033795" y="0"/>
                </a:lnTo>
                <a:lnTo>
                  <a:pt x="4033795" y="3725760"/>
                </a:lnTo>
                <a:lnTo>
                  <a:pt x="0" y="3725760"/>
                </a:lnTo>
                <a:lnTo>
                  <a:pt x="0" y="0"/>
                </a:lnTo>
                <a:close/>
              </a:path>
            </a:pathLst>
          </a:custGeom>
          <a:blipFill>
            <a:blip>
              <a:alphaModFix amt="60000"/>
              <a:extLst>
                <a:ext uri="{96DAC541-7B7A-43D3-8B79-37D633B846F1}">
                  <asvg:svgBlip xmlns:asvg="http://schemas.microsoft.com/office/drawing/2016/SVG/main" r:embed="rId5"/>
                </a:ext>
              </a:extLst>
            </a:blip>
            <a:stretch>
              <a:fillRect/>
            </a:stretch>
          </a:blipFill>
        </p:spPr>
        <p:txBody>
          <a:bodyPr/>
          <a:lstStyle/>
          <a:p>
            <a:endParaRPr lang="en-US"/>
          </a:p>
        </p:txBody>
      </p:sp>
      <p:sp>
        <p:nvSpPr>
          <p:cNvPr id="6" name="Freeform 6"/>
          <p:cNvSpPr/>
          <p:nvPr/>
        </p:nvSpPr>
        <p:spPr>
          <a:xfrm rot="7200000">
            <a:off x="13078877" y="2043646"/>
            <a:ext cx="3631046" cy="3353766"/>
          </a:xfrm>
          <a:custGeom>
            <a:avLst/>
            <a:gdLst/>
            <a:ahLst/>
            <a:cxnLst/>
            <a:rect l="l" t="t" r="r" b="b"/>
            <a:pathLst>
              <a:path w="3631046" h="3353766">
                <a:moveTo>
                  <a:pt x="0" y="0"/>
                </a:moveTo>
                <a:lnTo>
                  <a:pt x="3631045" y="0"/>
                </a:lnTo>
                <a:lnTo>
                  <a:pt x="3631045" y="3353766"/>
                </a:lnTo>
                <a:lnTo>
                  <a:pt x="0" y="3353766"/>
                </a:lnTo>
                <a:lnTo>
                  <a:pt x="0" y="0"/>
                </a:lnTo>
                <a:close/>
              </a:path>
            </a:pathLst>
          </a:custGeom>
          <a:blipFill>
            <a:blip>
              <a:alphaModFix amt="60000"/>
              <a:extLst>
                <a:ext uri="{96DAC541-7B7A-43D3-8B79-37D633B846F1}">
                  <asvg:svgBlip xmlns:asvg="http://schemas.microsoft.com/office/drawing/2016/SVG/main" r:embed="rId6"/>
                </a:ext>
              </a:extLst>
            </a:blip>
            <a:stretch>
              <a:fillRect/>
            </a:stretch>
          </a:blipFill>
        </p:spPr>
        <p:txBody>
          <a:bodyPr/>
          <a:lstStyle/>
          <a:p>
            <a:endParaRPr lang="en-US"/>
          </a:p>
        </p:txBody>
      </p:sp>
      <p:sp>
        <p:nvSpPr>
          <p:cNvPr id="7" name="Freeform 7"/>
          <p:cNvSpPr/>
          <p:nvPr/>
        </p:nvSpPr>
        <p:spPr>
          <a:xfrm>
            <a:off x="7273701" y="1309797"/>
            <a:ext cx="3737321" cy="3270475"/>
          </a:xfrm>
          <a:custGeom>
            <a:avLst/>
            <a:gdLst/>
            <a:ahLst/>
            <a:cxnLst/>
            <a:rect l="l" t="t" r="r" b="b"/>
            <a:pathLst>
              <a:path w="3723955" h="3439580">
                <a:moveTo>
                  <a:pt x="0" y="0"/>
                </a:moveTo>
                <a:lnTo>
                  <a:pt x="3723955" y="0"/>
                </a:lnTo>
                <a:lnTo>
                  <a:pt x="3723955" y="3439580"/>
                </a:lnTo>
                <a:lnTo>
                  <a:pt x="0" y="3439580"/>
                </a:lnTo>
                <a:lnTo>
                  <a:pt x="0" y="0"/>
                </a:lnTo>
                <a:close/>
              </a:path>
            </a:pathLst>
          </a:custGeom>
          <a:blipFill>
            <a:blip>
              <a:alphaModFix amt="60000"/>
              <a:extLst>
                <a:ext uri="{96DAC541-7B7A-43D3-8B79-37D633B846F1}">
                  <asvg:svgBlip xmlns:asvg="http://schemas.microsoft.com/office/drawing/2016/SVG/main" r:embed="rId7"/>
                </a:ext>
              </a:extLst>
            </a:blip>
            <a:stretch>
              <a:fillRect/>
            </a:stretch>
          </a:blipFill>
        </p:spPr>
        <p:txBody>
          <a:bodyPr/>
          <a:lstStyle/>
          <a:p>
            <a:endParaRPr lang="en-US"/>
          </a:p>
        </p:txBody>
      </p:sp>
      <p:sp>
        <p:nvSpPr>
          <p:cNvPr id="8" name="Freeform 8"/>
          <p:cNvSpPr/>
          <p:nvPr/>
        </p:nvSpPr>
        <p:spPr>
          <a:xfrm rot="7200000">
            <a:off x="7495234" y="2040159"/>
            <a:ext cx="3424092" cy="3208805"/>
          </a:xfrm>
          <a:custGeom>
            <a:avLst/>
            <a:gdLst/>
            <a:ahLst/>
            <a:cxnLst/>
            <a:rect l="l" t="t" r="r" b="b"/>
            <a:pathLst>
              <a:path w="3462428" h="3198025">
                <a:moveTo>
                  <a:pt x="0" y="0"/>
                </a:moveTo>
                <a:lnTo>
                  <a:pt x="3462429" y="0"/>
                </a:lnTo>
                <a:lnTo>
                  <a:pt x="3462429" y="3198024"/>
                </a:lnTo>
                <a:lnTo>
                  <a:pt x="0" y="3198024"/>
                </a:lnTo>
                <a:lnTo>
                  <a:pt x="0" y="0"/>
                </a:lnTo>
                <a:close/>
              </a:path>
            </a:pathLst>
          </a:custGeom>
          <a:blipFill>
            <a:blip>
              <a:alphaModFix amt="60000"/>
              <a:extLst>
                <a:ext uri="{96DAC541-7B7A-43D3-8B79-37D633B846F1}">
                  <asvg:svgBlip xmlns:asvg="http://schemas.microsoft.com/office/drawing/2016/SVG/main" r:embed="rId8"/>
                </a:ext>
              </a:extLst>
            </a:blip>
            <a:stretch>
              <a:fillRect/>
            </a:stretch>
          </a:blipFill>
        </p:spPr>
        <p:txBody>
          <a:bodyPr/>
          <a:lstStyle/>
          <a:p>
            <a:endParaRPr lang="en-US"/>
          </a:p>
        </p:txBody>
      </p:sp>
      <p:sp>
        <p:nvSpPr>
          <p:cNvPr id="9" name="Freeform 9"/>
          <p:cNvSpPr/>
          <p:nvPr/>
        </p:nvSpPr>
        <p:spPr>
          <a:xfrm>
            <a:off x="11015937" y="2927930"/>
            <a:ext cx="1615883" cy="183005"/>
          </a:xfrm>
          <a:custGeom>
            <a:avLst/>
            <a:gdLst/>
            <a:ahLst/>
            <a:cxnLst/>
            <a:rect l="l" t="t" r="r" b="b"/>
            <a:pathLst>
              <a:path w="1615883" h="183005">
                <a:moveTo>
                  <a:pt x="0" y="0"/>
                </a:moveTo>
                <a:lnTo>
                  <a:pt x="1615883" y="0"/>
                </a:lnTo>
                <a:lnTo>
                  <a:pt x="1615883" y="183005"/>
                </a:lnTo>
                <a:lnTo>
                  <a:pt x="0" y="183005"/>
                </a:lnTo>
                <a:lnTo>
                  <a:pt x="0" y="0"/>
                </a:lnTo>
                <a:close/>
              </a:path>
            </a:pathLst>
          </a:custGeom>
          <a:blipFill>
            <a:blip>
              <a:extLst>
                <a:ext uri="{96DAC541-7B7A-43D3-8B79-37D633B846F1}">
                  <asvg:svgBlip xmlns:asvg="http://schemas.microsoft.com/office/drawing/2016/SVG/main" r:embed="rId9"/>
                </a:ext>
              </a:extLst>
            </a:blip>
            <a:stretch>
              <a:fillRect l="-20091" r="-311351"/>
            </a:stretch>
          </a:blipFill>
        </p:spPr>
        <p:txBody>
          <a:bodyPr/>
          <a:lstStyle/>
          <a:p>
            <a:endParaRPr lang="en-US"/>
          </a:p>
        </p:txBody>
      </p:sp>
      <p:sp>
        <p:nvSpPr>
          <p:cNvPr id="10" name="TextBox 10"/>
          <p:cNvSpPr txBox="1"/>
          <p:nvPr/>
        </p:nvSpPr>
        <p:spPr>
          <a:xfrm>
            <a:off x="1696295" y="5899988"/>
            <a:ext cx="4614315" cy="2733294"/>
          </a:xfrm>
          <a:prstGeom prst="rect">
            <a:avLst/>
          </a:prstGeom>
        </p:spPr>
        <p:txBody>
          <a:bodyPr lIns="0" tIns="0" rIns="0" bIns="0" rtlCol="0" anchor="t">
            <a:spAutoFit/>
          </a:bodyPr>
          <a:lstStyle/>
          <a:p>
            <a:pPr algn="ctr">
              <a:lnSpc>
                <a:spcPts val="5418"/>
              </a:lnSpc>
            </a:pPr>
            <a:r>
              <a:rPr lang="en-US" sz="4200" spc="121">
                <a:solidFill>
                  <a:srgbClr val="042B60"/>
                </a:solidFill>
                <a:latin typeface="Canva Sans"/>
                <a:ea typeface="Canva Sans"/>
                <a:cs typeface="Canva Sans"/>
                <a:sym typeface="Canva Sans"/>
              </a:rPr>
              <a:t>boys diagnosed with autism          4 times more</a:t>
            </a:r>
          </a:p>
          <a:p>
            <a:pPr algn="ctr">
              <a:lnSpc>
                <a:spcPts val="5418"/>
              </a:lnSpc>
            </a:pPr>
            <a:r>
              <a:rPr lang="en-US" sz="4200" spc="121">
                <a:solidFill>
                  <a:srgbClr val="042B60"/>
                </a:solidFill>
                <a:latin typeface="Canva Sans"/>
                <a:ea typeface="Canva Sans"/>
                <a:cs typeface="Canva Sans"/>
                <a:sym typeface="Canva Sans"/>
              </a:rPr>
              <a:t>than girls</a:t>
            </a:r>
          </a:p>
        </p:txBody>
      </p:sp>
      <p:sp>
        <p:nvSpPr>
          <p:cNvPr id="11" name="TextBox 11"/>
          <p:cNvSpPr txBox="1"/>
          <p:nvPr/>
        </p:nvSpPr>
        <p:spPr>
          <a:xfrm>
            <a:off x="6955578" y="5935399"/>
            <a:ext cx="4815279" cy="4104894"/>
          </a:xfrm>
          <a:prstGeom prst="rect">
            <a:avLst/>
          </a:prstGeom>
        </p:spPr>
        <p:txBody>
          <a:bodyPr lIns="0" tIns="0" rIns="0" bIns="0" rtlCol="0" anchor="t">
            <a:spAutoFit/>
          </a:bodyPr>
          <a:lstStyle/>
          <a:p>
            <a:pPr algn="ctr">
              <a:lnSpc>
                <a:spcPts val="5418"/>
              </a:lnSpc>
            </a:pPr>
            <a:r>
              <a:rPr lang="en-US" sz="4200" spc="121">
                <a:solidFill>
                  <a:srgbClr val="042B60"/>
                </a:solidFill>
                <a:latin typeface="Canva Sans"/>
                <a:ea typeface="Canva Sans"/>
                <a:cs typeface="Canva Sans"/>
                <a:sym typeface="Canva Sans"/>
              </a:rPr>
              <a:t>  girls may  </a:t>
            </a:r>
          </a:p>
          <a:p>
            <a:pPr algn="ctr">
              <a:lnSpc>
                <a:spcPts val="5418"/>
              </a:lnSpc>
            </a:pPr>
            <a:r>
              <a:rPr lang="en-US" sz="4200" spc="121">
                <a:solidFill>
                  <a:srgbClr val="042B60"/>
                </a:solidFill>
                <a:latin typeface="Canva Sans"/>
                <a:ea typeface="Canva Sans"/>
                <a:cs typeface="Canva Sans"/>
                <a:sym typeface="Canva Sans"/>
              </a:rPr>
              <a:t>demonstrate more subtle  symptoms –underdiagnosis or misdiagnosis</a:t>
            </a:r>
          </a:p>
        </p:txBody>
      </p:sp>
      <p:sp>
        <p:nvSpPr>
          <p:cNvPr id="12" name="TextBox 12"/>
          <p:cNvSpPr txBox="1"/>
          <p:nvPr/>
        </p:nvSpPr>
        <p:spPr>
          <a:xfrm>
            <a:off x="12688970" y="5935399"/>
            <a:ext cx="4570330" cy="3419094"/>
          </a:xfrm>
          <a:prstGeom prst="rect">
            <a:avLst/>
          </a:prstGeom>
        </p:spPr>
        <p:txBody>
          <a:bodyPr lIns="0" tIns="0" rIns="0" bIns="0" rtlCol="0" anchor="t">
            <a:spAutoFit/>
          </a:bodyPr>
          <a:lstStyle/>
          <a:p>
            <a:pPr algn="ctr">
              <a:lnSpc>
                <a:spcPts val="5418"/>
              </a:lnSpc>
            </a:pPr>
            <a:r>
              <a:rPr lang="en-US" sz="4200" spc="121">
                <a:solidFill>
                  <a:srgbClr val="042B60"/>
                </a:solidFill>
                <a:latin typeface="Canva Sans"/>
                <a:ea typeface="Canva Sans"/>
                <a:cs typeface="Canva Sans"/>
                <a:sym typeface="Canva Sans"/>
              </a:rPr>
              <a:t>diagnosing an adult can be more difficult – learn to “mask”  symptoms</a:t>
            </a:r>
          </a:p>
        </p:txBody>
      </p:sp>
      <p:sp>
        <p:nvSpPr>
          <p:cNvPr id="13" name="TextBox 13"/>
          <p:cNvSpPr txBox="1"/>
          <p:nvPr/>
        </p:nvSpPr>
        <p:spPr>
          <a:xfrm>
            <a:off x="6643703" y="103466"/>
            <a:ext cx="5127154" cy="1237059"/>
          </a:xfrm>
          <a:prstGeom prst="rect">
            <a:avLst/>
          </a:prstGeom>
        </p:spPr>
        <p:txBody>
          <a:bodyPr wrap="square" lIns="0" tIns="0" rIns="0" bIns="0" rtlCol="0" anchor="t">
            <a:spAutoFit/>
          </a:bodyPr>
          <a:lstStyle/>
          <a:p>
            <a:pPr algn="ctr">
              <a:lnSpc>
                <a:spcPts val="10080"/>
              </a:lnSpc>
            </a:pPr>
            <a:r>
              <a:rPr lang="en-US" sz="7200" b="1">
                <a:solidFill>
                  <a:srgbClr val="042B60"/>
                </a:solidFill>
                <a:latin typeface="Canva Sans Bold"/>
                <a:ea typeface="Canva Sans Bold"/>
                <a:cs typeface="Canva Sans Bold"/>
                <a:sym typeface="Canva Sans Bold"/>
              </a:rPr>
              <a:t>Prevalence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8955689">
            <a:off x="12817636" y="788709"/>
            <a:ext cx="3247095" cy="2999135"/>
          </a:xfrm>
          <a:custGeom>
            <a:avLst/>
            <a:gdLst/>
            <a:ahLst/>
            <a:cxnLst/>
            <a:rect l="l" t="t" r="r" b="b"/>
            <a:pathLst>
              <a:path w="3247095" h="2999135">
                <a:moveTo>
                  <a:pt x="0" y="0"/>
                </a:moveTo>
                <a:lnTo>
                  <a:pt x="3247095" y="0"/>
                </a:lnTo>
                <a:lnTo>
                  <a:pt x="3247095" y="2999135"/>
                </a:lnTo>
                <a:lnTo>
                  <a:pt x="0" y="2999135"/>
                </a:lnTo>
                <a:lnTo>
                  <a:pt x="0" y="0"/>
                </a:lnTo>
                <a:close/>
              </a:path>
            </a:pathLst>
          </a:custGeom>
          <a:blipFill>
            <a:blip>
              <a:alphaModFix amt="60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rot="-5444310">
            <a:off x="13116444" y="754898"/>
            <a:ext cx="3320308" cy="3066757"/>
          </a:xfrm>
          <a:custGeom>
            <a:avLst/>
            <a:gdLst/>
            <a:ahLst/>
            <a:cxnLst/>
            <a:rect l="l" t="t" r="r" b="b"/>
            <a:pathLst>
              <a:path w="3320308" h="3066757">
                <a:moveTo>
                  <a:pt x="0" y="0"/>
                </a:moveTo>
                <a:lnTo>
                  <a:pt x="3320308" y="0"/>
                </a:lnTo>
                <a:lnTo>
                  <a:pt x="3320308" y="3066756"/>
                </a:lnTo>
                <a:lnTo>
                  <a:pt x="0" y="3066756"/>
                </a:lnTo>
                <a:lnTo>
                  <a:pt x="0" y="0"/>
                </a:lnTo>
                <a:close/>
              </a:path>
            </a:pathLst>
          </a:custGeom>
          <a:blipFill>
            <a:blip>
              <a:alphaModFix amt="60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Freeform 4"/>
          <p:cNvSpPr/>
          <p:nvPr/>
        </p:nvSpPr>
        <p:spPr>
          <a:xfrm rot="7200000">
            <a:off x="14345613" y="4239377"/>
            <a:ext cx="6325037" cy="5842034"/>
          </a:xfrm>
          <a:custGeom>
            <a:avLst/>
            <a:gdLst/>
            <a:ahLst/>
            <a:cxnLst/>
            <a:rect l="l" t="t" r="r" b="b"/>
            <a:pathLst>
              <a:path w="6325037" h="5842034">
                <a:moveTo>
                  <a:pt x="0" y="0"/>
                </a:moveTo>
                <a:lnTo>
                  <a:pt x="6325037" y="0"/>
                </a:lnTo>
                <a:lnTo>
                  <a:pt x="6325037" y="5842034"/>
                </a:lnTo>
                <a:lnTo>
                  <a:pt x="0" y="5842034"/>
                </a:lnTo>
                <a:lnTo>
                  <a:pt x="0" y="0"/>
                </a:lnTo>
                <a:close/>
              </a:path>
            </a:pathLst>
          </a:custGeom>
          <a:blipFill>
            <a:blip>
              <a:alphaModFix amt="60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Freeform 5"/>
          <p:cNvSpPr/>
          <p:nvPr/>
        </p:nvSpPr>
        <p:spPr>
          <a:xfrm>
            <a:off x="14245876" y="3545082"/>
            <a:ext cx="6185571" cy="5713218"/>
          </a:xfrm>
          <a:custGeom>
            <a:avLst/>
            <a:gdLst/>
            <a:ahLst/>
            <a:cxnLst/>
            <a:rect l="l" t="t" r="r" b="b"/>
            <a:pathLst>
              <a:path w="6185571" h="5713218">
                <a:moveTo>
                  <a:pt x="0" y="0"/>
                </a:moveTo>
                <a:lnTo>
                  <a:pt x="6185570" y="0"/>
                </a:lnTo>
                <a:lnTo>
                  <a:pt x="6185570" y="5713218"/>
                </a:lnTo>
                <a:lnTo>
                  <a:pt x="0" y="5713218"/>
                </a:lnTo>
                <a:lnTo>
                  <a:pt x="0" y="0"/>
                </a:lnTo>
                <a:close/>
              </a:path>
            </a:pathLst>
          </a:custGeom>
          <a:blipFill>
            <a:blip>
              <a:alphaModFix amt="60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6" name="Freeform 6"/>
          <p:cNvSpPr/>
          <p:nvPr/>
        </p:nvSpPr>
        <p:spPr>
          <a:xfrm rot="8955689">
            <a:off x="16667067" y="1415110"/>
            <a:ext cx="1184466" cy="1094015"/>
          </a:xfrm>
          <a:custGeom>
            <a:avLst/>
            <a:gdLst/>
            <a:ahLst/>
            <a:cxnLst/>
            <a:rect l="l" t="t" r="r" b="b"/>
            <a:pathLst>
              <a:path w="1184466" h="1094015">
                <a:moveTo>
                  <a:pt x="0" y="0"/>
                </a:moveTo>
                <a:lnTo>
                  <a:pt x="1184466" y="0"/>
                </a:lnTo>
                <a:lnTo>
                  <a:pt x="1184466" y="1094016"/>
                </a:lnTo>
                <a:lnTo>
                  <a:pt x="0" y="1094016"/>
                </a:lnTo>
                <a:lnTo>
                  <a:pt x="0" y="0"/>
                </a:lnTo>
                <a:close/>
              </a:path>
            </a:pathLst>
          </a:custGeom>
          <a:blipFill>
            <a:blip>
              <a:alphaModFix amt="60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7" name="Freeform 7"/>
          <p:cNvSpPr/>
          <p:nvPr/>
        </p:nvSpPr>
        <p:spPr>
          <a:xfrm rot="-5444310">
            <a:off x="16733075" y="1242661"/>
            <a:ext cx="1211172" cy="1118682"/>
          </a:xfrm>
          <a:custGeom>
            <a:avLst/>
            <a:gdLst/>
            <a:ahLst/>
            <a:cxnLst/>
            <a:rect l="l" t="t" r="r" b="b"/>
            <a:pathLst>
              <a:path w="1211172" h="1118682">
                <a:moveTo>
                  <a:pt x="0" y="0"/>
                </a:moveTo>
                <a:lnTo>
                  <a:pt x="1211172" y="0"/>
                </a:lnTo>
                <a:lnTo>
                  <a:pt x="1211172" y="1118683"/>
                </a:lnTo>
                <a:lnTo>
                  <a:pt x="0" y="1118683"/>
                </a:lnTo>
                <a:lnTo>
                  <a:pt x="0" y="0"/>
                </a:lnTo>
                <a:close/>
              </a:path>
            </a:pathLst>
          </a:custGeom>
          <a:blipFill>
            <a:blip>
              <a:alphaModFix amt="60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8" name="TextBox 8"/>
          <p:cNvSpPr txBox="1"/>
          <p:nvPr/>
        </p:nvSpPr>
        <p:spPr>
          <a:xfrm>
            <a:off x="1028700" y="971550"/>
            <a:ext cx="13676821" cy="2318004"/>
          </a:xfrm>
          <a:prstGeom prst="rect">
            <a:avLst/>
          </a:prstGeom>
        </p:spPr>
        <p:txBody>
          <a:bodyPr lIns="0" tIns="0" rIns="0" bIns="0" rtlCol="0" anchor="t">
            <a:spAutoFit/>
          </a:bodyPr>
          <a:lstStyle/>
          <a:p>
            <a:pPr algn="l">
              <a:lnSpc>
                <a:spcPts val="9288"/>
              </a:lnSpc>
            </a:pPr>
            <a:r>
              <a:rPr lang="en-US" sz="7200" b="1" spc="208">
                <a:solidFill>
                  <a:srgbClr val="042B60"/>
                </a:solidFill>
                <a:latin typeface="Canva Sans Bold"/>
                <a:ea typeface="Canva Sans Bold"/>
                <a:cs typeface="Canva Sans Bold"/>
                <a:sym typeface="Canva Sans Bold"/>
              </a:rPr>
              <a:t>Factors Contributing to Increased Prevalence</a:t>
            </a:r>
          </a:p>
        </p:txBody>
      </p:sp>
      <p:sp>
        <p:nvSpPr>
          <p:cNvPr id="9" name="TextBox 9"/>
          <p:cNvSpPr txBox="1"/>
          <p:nvPr/>
        </p:nvSpPr>
        <p:spPr>
          <a:xfrm>
            <a:off x="162049" y="4637061"/>
            <a:ext cx="14279135" cy="5018091"/>
          </a:xfrm>
          <a:prstGeom prst="rect">
            <a:avLst/>
          </a:prstGeom>
        </p:spPr>
        <p:txBody>
          <a:bodyPr lIns="0" tIns="0" rIns="0" bIns="0" rtlCol="0" anchor="t">
            <a:spAutoFit/>
          </a:bodyPr>
          <a:lstStyle/>
          <a:p>
            <a:pPr marL="1036320" lvl="1" indent="-518160" algn="l">
              <a:lnSpc>
                <a:spcPts val="6192"/>
              </a:lnSpc>
              <a:buFont typeface="Arial"/>
              <a:buChar char="•"/>
            </a:pPr>
            <a:r>
              <a:rPr lang="en-US" sz="4800" spc="139">
                <a:solidFill>
                  <a:srgbClr val="042B60"/>
                </a:solidFill>
                <a:latin typeface="Canva Sans"/>
                <a:ea typeface="Canva Sans"/>
                <a:cs typeface="Canva Sans"/>
                <a:sym typeface="Canva Sans"/>
              </a:rPr>
              <a:t>increase in awareness/media attention</a:t>
            </a:r>
          </a:p>
          <a:p>
            <a:pPr marL="1036320" lvl="1" indent="-518160" algn="l">
              <a:lnSpc>
                <a:spcPts val="6192"/>
              </a:lnSpc>
              <a:buFont typeface="Arial"/>
              <a:buChar char="•"/>
            </a:pPr>
            <a:r>
              <a:rPr lang="en-US" sz="4800" spc="139">
                <a:solidFill>
                  <a:srgbClr val="042B60"/>
                </a:solidFill>
                <a:latin typeface="Canva Sans"/>
                <a:ea typeface="Canva Sans"/>
                <a:cs typeface="Canva Sans"/>
                <a:sym typeface="Canva Sans"/>
              </a:rPr>
              <a:t>access to screening</a:t>
            </a:r>
          </a:p>
          <a:p>
            <a:pPr marL="1036320" lvl="1" indent="-518160" algn="l">
              <a:lnSpc>
                <a:spcPts val="6192"/>
              </a:lnSpc>
              <a:buFont typeface="Arial"/>
              <a:buChar char="•"/>
            </a:pPr>
            <a:r>
              <a:rPr lang="en-US" sz="4800" spc="139">
                <a:solidFill>
                  <a:srgbClr val="042B60"/>
                </a:solidFill>
                <a:latin typeface="Canva Sans"/>
                <a:ea typeface="Canva Sans"/>
                <a:cs typeface="Canva Sans"/>
                <a:sym typeface="Canva Sans"/>
              </a:rPr>
              <a:t>additional training of screening providers</a:t>
            </a:r>
          </a:p>
          <a:p>
            <a:pPr marL="1036320" lvl="1" indent="-518160" algn="l">
              <a:lnSpc>
                <a:spcPts val="6192"/>
              </a:lnSpc>
              <a:buFont typeface="Arial"/>
              <a:buChar char="•"/>
            </a:pPr>
            <a:r>
              <a:rPr lang="en-US" sz="4800" spc="139">
                <a:solidFill>
                  <a:srgbClr val="042B60"/>
                </a:solidFill>
                <a:latin typeface="Canva Sans"/>
                <a:ea typeface="Canva Sans"/>
                <a:cs typeface="Canva Sans"/>
                <a:sym typeface="Canva Sans"/>
              </a:rPr>
              <a:t>increase in acceptance of diagnosis</a:t>
            </a:r>
          </a:p>
          <a:p>
            <a:pPr marL="1036320" lvl="1" indent="-518160" algn="l">
              <a:lnSpc>
                <a:spcPts val="6192"/>
              </a:lnSpc>
              <a:buFont typeface="Arial"/>
              <a:buChar char="•"/>
            </a:pPr>
            <a:r>
              <a:rPr lang="en-US" sz="4800" spc="139">
                <a:solidFill>
                  <a:srgbClr val="042B60"/>
                </a:solidFill>
                <a:latin typeface="Canva Sans"/>
                <a:ea typeface="Canva Sans"/>
                <a:cs typeface="Canva Sans"/>
                <a:sym typeface="Canva Sans"/>
              </a:rPr>
              <a:t>improvements in data collection</a:t>
            </a:r>
          </a:p>
          <a:p>
            <a:pPr marL="1036320" lvl="1" indent="-518160" algn="l">
              <a:lnSpc>
                <a:spcPts val="6192"/>
              </a:lnSpc>
              <a:buFont typeface="Arial"/>
              <a:buChar char="•"/>
            </a:pPr>
            <a:r>
              <a:rPr lang="en-US" sz="4800" spc="139">
                <a:solidFill>
                  <a:srgbClr val="042B60"/>
                </a:solidFill>
                <a:latin typeface="Canva Sans"/>
                <a:ea typeface="Canva Sans"/>
                <a:cs typeface="Canva Sans"/>
                <a:sym typeface="Canva Sans"/>
              </a:rPr>
              <a:t>expansion of diagnostic criteria for autism</a:t>
            </a:r>
          </a:p>
          <a:p>
            <a:pPr algn="ctr">
              <a:lnSpc>
                <a:spcPts val="2765"/>
              </a:lnSpc>
            </a:pPr>
            <a:endParaRPr lang="en-US" sz="4800" spc="139">
              <a:solidFill>
                <a:srgbClr val="042B60"/>
              </a:solidFill>
              <a:latin typeface="Canva Sans"/>
              <a:ea typeface="Canva Sans"/>
              <a:cs typeface="Canva Sans"/>
              <a:sym typeface="Canva San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4621343" y="724258"/>
            <a:ext cx="2852930" cy="2635070"/>
          </a:xfrm>
          <a:custGeom>
            <a:avLst/>
            <a:gdLst/>
            <a:ahLst/>
            <a:cxnLst/>
            <a:rect l="l" t="t" r="r" b="b"/>
            <a:pathLst>
              <a:path w="2852930" h="2635070">
                <a:moveTo>
                  <a:pt x="0" y="0"/>
                </a:moveTo>
                <a:lnTo>
                  <a:pt x="2852930" y="0"/>
                </a:lnTo>
                <a:lnTo>
                  <a:pt x="2852930" y="2635070"/>
                </a:lnTo>
                <a:lnTo>
                  <a:pt x="0" y="2635070"/>
                </a:lnTo>
                <a:lnTo>
                  <a:pt x="0" y="0"/>
                </a:lnTo>
                <a:close/>
              </a:path>
            </a:pathLst>
          </a:custGeom>
          <a:blipFill>
            <a:blip>
              <a:alphaModFix amt="60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rot="7200000">
            <a:off x="5056056" y="508614"/>
            <a:ext cx="2899124" cy="2677736"/>
          </a:xfrm>
          <a:custGeom>
            <a:avLst/>
            <a:gdLst/>
            <a:ahLst/>
            <a:cxnLst/>
            <a:rect l="l" t="t" r="r" b="b"/>
            <a:pathLst>
              <a:path w="2899124" h="2677736">
                <a:moveTo>
                  <a:pt x="0" y="0"/>
                </a:moveTo>
                <a:lnTo>
                  <a:pt x="2899124" y="0"/>
                </a:lnTo>
                <a:lnTo>
                  <a:pt x="2899124" y="2677736"/>
                </a:lnTo>
                <a:lnTo>
                  <a:pt x="0" y="2677736"/>
                </a:lnTo>
                <a:lnTo>
                  <a:pt x="0" y="0"/>
                </a:lnTo>
                <a:close/>
              </a:path>
            </a:pathLst>
          </a:custGeom>
          <a:blipFill>
            <a:blip>
              <a:alphaModFix amt="60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Freeform 4"/>
          <p:cNvSpPr/>
          <p:nvPr/>
        </p:nvSpPr>
        <p:spPr>
          <a:xfrm rot="7200000">
            <a:off x="-1663228" y="3320106"/>
            <a:ext cx="6325037" cy="5842034"/>
          </a:xfrm>
          <a:custGeom>
            <a:avLst/>
            <a:gdLst/>
            <a:ahLst/>
            <a:cxnLst/>
            <a:rect l="l" t="t" r="r" b="b"/>
            <a:pathLst>
              <a:path w="6325037" h="5842034">
                <a:moveTo>
                  <a:pt x="0" y="0"/>
                </a:moveTo>
                <a:lnTo>
                  <a:pt x="6325037" y="0"/>
                </a:lnTo>
                <a:lnTo>
                  <a:pt x="6325037" y="5842034"/>
                </a:lnTo>
                <a:lnTo>
                  <a:pt x="0" y="5842034"/>
                </a:lnTo>
                <a:lnTo>
                  <a:pt x="0" y="0"/>
                </a:lnTo>
                <a:close/>
              </a:path>
            </a:pathLst>
          </a:custGeom>
          <a:blipFill>
            <a:blip>
              <a:alphaModFix amt="60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Freeform 5"/>
          <p:cNvSpPr/>
          <p:nvPr/>
        </p:nvSpPr>
        <p:spPr>
          <a:xfrm>
            <a:off x="-575346" y="3153334"/>
            <a:ext cx="6185571" cy="5713218"/>
          </a:xfrm>
          <a:custGeom>
            <a:avLst/>
            <a:gdLst/>
            <a:ahLst/>
            <a:cxnLst/>
            <a:rect l="l" t="t" r="r" b="b"/>
            <a:pathLst>
              <a:path w="6185571" h="5713218">
                <a:moveTo>
                  <a:pt x="0" y="0"/>
                </a:moveTo>
                <a:lnTo>
                  <a:pt x="6185571" y="0"/>
                </a:lnTo>
                <a:lnTo>
                  <a:pt x="6185571" y="5713218"/>
                </a:lnTo>
                <a:lnTo>
                  <a:pt x="0" y="5713218"/>
                </a:lnTo>
                <a:lnTo>
                  <a:pt x="0" y="0"/>
                </a:lnTo>
                <a:close/>
              </a:path>
            </a:pathLst>
          </a:custGeom>
          <a:blipFill>
            <a:blip>
              <a:alphaModFix amt="60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6" name="Freeform 6"/>
          <p:cNvSpPr/>
          <p:nvPr/>
        </p:nvSpPr>
        <p:spPr>
          <a:xfrm>
            <a:off x="1972672" y="1028700"/>
            <a:ext cx="1529638" cy="1412829"/>
          </a:xfrm>
          <a:custGeom>
            <a:avLst/>
            <a:gdLst/>
            <a:ahLst/>
            <a:cxnLst/>
            <a:rect l="l" t="t" r="r" b="b"/>
            <a:pathLst>
              <a:path w="1529638" h="1412829">
                <a:moveTo>
                  <a:pt x="0" y="0"/>
                </a:moveTo>
                <a:lnTo>
                  <a:pt x="1529638" y="0"/>
                </a:lnTo>
                <a:lnTo>
                  <a:pt x="1529638" y="1412829"/>
                </a:lnTo>
                <a:lnTo>
                  <a:pt x="0" y="1412829"/>
                </a:lnTo>
                <a:lnTo>
                  <a:pt x="0" y="0"/>
                </a:lnTo>
                <a:close/>
              </a:path>
            </a:pathLst>
          </a:custGeom>
          <a:blipFill>
            <a:blip>
              <a:alphaModFix amt="60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7" name="Freeform 7"/>
          <p:cNvSpPr/>
          <p:nvPr/>
        </p:nvSpPr>
        <p:spPr>
          <a:xfrm rot="7200000">
            <a:off x="2253999" y="1032315"/>
            <a:ext cx="1524254" cy="1407857"/>
          </a:xfrm>
          <a:custGeom>
            <a:avLst/>
            <a:gdLst/>
            <a:ahLst/>
            <a:cxnLst/>
            <a:rect l="l" t="t" r="r" b="b"/>
            <a:pathLst>
              <a:path w="1524254" h="1407857">
                <a:moveTo>
                  <a:pt x="0" y="0"/>
                </a:moveTo>
                <a:lnTo>
                  <a:pt x="1524254" y="0"/>
                </a:lnTo>
                <a:lnTo>
                  <a:pt x="1524254" y="1407857"/>
                </a:lnTo>
                <a:lnTo>
                  <a:pt x="0" y="1407857"/>
                </a:lnTo>
                <a:lnTo>
                  <a:pt x="0" y="0"/>
                </a:lnTo>
                <a:close/>
              </a:path>
            </a:pathLst>
          </a:custGeom>
          <a:blipFill>
            <a:blip>
              <a:alphaModFix amt="60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8" name="Freeform 8"/>
          <p:cNvSpPr/>
          <p:nvPr/>
        </p:nvSpPr>
        <p:spPr>
          <a:xfrm>
            <a:off x="0" y="4886642"/>
            <a:ext cx="4006809" cy="3164753"/>
          </a:xfrm>
          <a:custGeom>
            <a:avLst/>
            <a:gdLst/>
            <a:ahLst/>
            <a:cxnLst/>
            <a:rect l="l" t="t" r="r" b="b"/>
            <a:pathLst>
              <a:path w="4006809" h="3164753">
                <a:moveTo>
                  <a:pt x="0" y="0"/>
                </a:moveTo>
                <a:lnTo>
                  <a:pt x="4006809" y="0"/>
                </a:lnTo>
                <a:lnTo>
                  <a:pt x="4006809" y="3164754"/>
                </a:lnTo>
                <a:lnTo>
                  <a:pt x="0" y="3164754"/>
                </a:lnTo>
                <a:lnTo>
                  <a:pt x="0" y="0"/>
                </a:lnTo>
                <a:close/>
              </a:path>
            </a:pathLst>
          </a:custGeom>
          <a:blipFill>
            <a:blip r:embed="rId5"/>
            <a:stretch>
              <a:fillRect/>
            </a:stretch>
          </a:blipFill>
        </p:spPr>
        <p:txBody>
          <a:bodyPr/>
          <a:lstStyle/>
          <a:p>
            <a:endParaRPr lang="en-US"/>
          </a:p>
        </p:txBody>
      </p:sp>
      <p:sp>
        <p:nvSpPr>
          <p:cNvPr id="9" name="Freeform 9"/>
          <p:cNvSpPr/>
          <p:nvPr/>
        </p:nvSpPr>
        <p:spPr>
          <a:xfrm>
            <a:off x="0" y="4166860"/>
            <a:ext cx="5237464" cy="4143068"/>
          </a:xfrm>
          <a:custGeom>
            <a:avLst/>
            <a:gdLst/>
            <a:ahLst/>
            <a:cxnLst/>
            <a:rect l="l" t="t" r="r" b="b"/>
            <a:pathLst>
              <a:path w="5237464" h="4143068">
                <a:moveTo>
                  <a:pt x="0" y="0"/>
                </a:moveTo>
                <a:lnTo>
                  <a:pt x="5237464" y="0"/>
                </a:lnTo>
                <a:lnTo>
                  <a:pt x="5237464" y="4143068"/>
                </a:lnTo>
                <a:lnTo>
                  <a:pt x="0" y="4143068"/>
                </a:lnTo>
                <a:lnTo>
                  <a:pt x="0" y="0"/>
                </a:lnTo>
                <a:close/>
              </a:path>
            </a:pathLst>
          </a:custGeom>
          <a:blipFill>
            <a:blip r:embed="rId6"/>
            <a:stretch>
              <a:fillRect/>
            </a:stretch>
          </a:blipFill>
        </p:spPr>
        <p:txBody>
          <a:bodyPr/>
          <a:lstStyle/>
          <a:p>
            <a:endParaRPr lang="en-US"/>
          </a:p>
        </p:txBody>
      </p:sp>
      <p:sp>
        <p:nvSpPr>
          <p:cNvPr id="10" name="TextBox 10"/>
          <p:cNvSpPr txBox="1"/>
          <p:nvPr/>
        </p:nvSpPr>
        <p:spPr>
          <a:xfrm>
            <a:off x="8093398" y="895364"/>
            <a:ext cx="8399090" cy="1146429"/>
          </a:xfrm>
          <a:prstGeom prst="rect">
            <a:avLst/>
          </a:prstGeom>
        </p:spPr>
        <p:txBody>
          <a:bodyPr lIns="0" tIns="0" rIns="0" bIns="0" rtlCol="0" anchor="t">
            <a:spAutoFit/>
          </a:bodyPr>
          <a:lstStyle/>
          <a:p>
            <a:pPr algn="ctr">
              <a:lnSpc>
                <a:spcPts val="9288"/>
              </a:lnSpc>
            </a:pPr>
            <a:r>
              <a:rPr lang="en-US" sz="7200" b="1" spc="208">
                <a:solidFill>
                  <a:srgbClr val="042B60"/>
                </a:solidFill>
                <a:latin typeface="Canva Sans Bold"/>
                <a:ea typeface="Canva Sans Bold"/>
                <a:cs typeface="Canva Sans Bold"/>
                <a:sym typeface="Canva Sans Bold"/>
              </a:rPr>
              <a:t>Cause of Autism </a:t>
            </a:r>
          </a:p>
        </p:txBody>
      </p:sp>
      <p:sp>
        <p:nvSpPr>
          <p:cNvPr id="11" name="TextBox 11"/>
          <p:cNvSpPr txBox="1"/>
          <p:nvPr/>
        </p:nvSpPr>
        <p:spPr>
          <a:xfrm>
            <a:off x="5610225" y="4430967"/>
            <a:ext cx="12354820" cy="3878961"/>
          </a:xfrm>
          <a:prstGeom prst="rect">
            <a:avLst/>
          </a:prstGeom>
        </p:spPr>
        <p:txBody>
          <a:bodyPr lIns="0" tIns="0" rIns="0" bIns="0" rtlCol="0" anchor="t">
            <a:spAutoFit/>
          </a:bodyPr>
          <a:lstStyle/>
          <a:p>
            <a:pPr marL="1036320" lvl="1" indent="-518160" algn="l">
              <a:lnSpc>
                <a:spcPts val="6192"/>
              </a:lnSpc>
              <a:buFont typeface="Arial"/>
              <a:buChar char="•"/>
            </a:pPr>
            <a:r>
              <a:rPr lang="en-US" sz="4800" spc="139" dirty="0">
                <a:solidFill>
                  <a:srgbClr val="042B60"/>
                </a:solidFill>
                <a:latin typeface="Canva Sans"/>
                <a:ea typeface="Canva Sans"/>
                <a:cs typeface="Canva Sans"/>
                <a:sym typeface="Canva Sans"/>
              </a:rPr>
              <a:t>genes account for 80%  </a:t>
            </a:r>
          </a:p>
          <a:p>
            <a:pPr marL="1036320" lvl="1" indent="-518160" algn="l">
              <a:lnSpc>
                <a:spcPts val="6192"/>
              </a:lnSpc>
              <a:buFont typeface="Arial"/>
              <a:buChar char="•"/>
            </a:pPr>
            <a:r>
              <a:rPr lang="en-US" sz="4800" spc="139" dirty="0">
                <a:solidFill>
                  <a:srgbClr val="042B60"/>
                </a:solidFill>
                <a:latin typeface="Canva Sans"/>
                <a:ea typeface="Canva Sans"/>
                <a:cs typeface="Canva Sans"/>
                <a:sym typeface="Canva Sans"/>
              </a:rPr>
              <a:t>variants in 100+ genes</a:t>
            </a:r>
          </a:p>
          <a:p>
            <a:pPr marL="1036320" lvl="1" indent="-518160" algn="l">
              <a:lnSpc>
                <a:spcPts val="6192"/>
              </a:lnSpc>
              <a:buFont typeface="Arial"/>
              <a:buChar char="•"/>
            </a:pPr>
            <a:r>
              <a:rPr lang="en-US" sz="4800" spc="139" dirty="0">
                <a:solidFill>
                  <a:srgbClr val="042B60"/>
                </a:solidFill>
                <a:latin typeface="Canva Sans"/>
                <a:ea typeface="Canva Sans"/>
                <a:cs typeface="Canva Sans"/>
                <a:sym typeface="Canva Sans"/>
              </a:rPr>
              <a:t>takes a number of gene variants beyond threshold to cause autism </a:t>
            </a:r>
          </a:p>
          <a:p>
            <a:pPr marL="1036320" lvl="1" indent="-518160" algn="l">
              <a:lnSpc>
                <a:spcPts val="6192"/>
              </a:lnSpc>
              <a:buFont typeface="Arial"/>
              <a:buChar char="•"/>
            </a:pPr>
            <a:r>
              <a:rPr lang="en-US" sz="4800" spc="139" dirty="0">
                <a:solidFill>
                  <a:srgbClr val="042B60"/>
                </a:solidFill>
                <a:latin typeface="Canva Sans"/>
                <a:ea typeface="Canva Sans"/>
                <a:cs typeface="Canva Sans"/>
                <a:sym typeface="Canva Sans"/>
              </a:rPr>
              <a:t>other genes are rare, spontaneous</a:t>
            </a:r>
          </a:p>
        </p:txBody>
      </p:sp>
      <p:sp>
        <p:nvSpPr>
          <p:cNvPr id="12" name="TextBox 12"/>
          <p:cNvSpPr txBox="1"/>
          <p:nvPr/>
        </p:nvSpPr>
        <p:spPr>
          <a:xfrm>
            <a:off x="0" y="8885556"/>
            <a:ext cx="5610225" cy="372744"/>
          </a:xfrm>
          <a:prstGeom prst="rect">
            <a:avLst/>
          </a:prstGeom>
        </p:spPr>
        <p:txBody>
          <a:bodyPr lIns="0" tIns="0" rIns="0" bIns="0" rtlCol="0" anchor="t">
            <a:spAutoFit/>
          </a:bodyPr>
          <a:lstStyle/>
          <a:p>
            <a:pPr algn="ctr">
              <a:lnSpc>
                <a:spcPts val="3080"/>
              </a:lnSpc>
            </a:pPr>
            <a:r>
              <a:rPr lang="en-US" sz="2200">
                <a:solidFill>
                  <a:srgbClr val="042B60"/>
                </a:solidFill>
                <a:latin typeface="Canva Sans"/>
                <a:ea typeface="Canva Sans"/>
                <a:cs typeface="Canva Sans"/>
                <a:sym typeface="Canva Sans"/>
              </a:rPr>
              <a:t>Image by swiftsciencewriting  (Pixabay) </a:t>
            </a:r>
          </a:p>
        </p:txBody>
      </p:sp>
      <p:sp>
        <p:nvSpPr>
          <p:cNvPr id="13" name="TextBox 13"/>
          <p:cNvSpPr txBox="1"/>
          <p:nvPr/>
        </p:nvSpPr>
        <p:spPr>
          <a:xfrm>
            <a:off x="9538670" y="2614854"/>
            <a:ext cx="5508546" cy="962660"/>
          </a:xfrm>
          <a:prstGeom prst="rect">
            <a:avLst/>
          </a:prstGeom>
        </p:spPr>
        <p:txBody>
          <a:bodyPr lIns="0" tIns="0" rIns="0" bIns="0" rtlCol="0" anchor="t">
            <a:spAutoFit/>
          </a:bodyPr>
          <a:lstStyle/>
          <a:p>
            <a:pPr algn="ctr">
              <a:lnSpc>
                <a:spcPts val="7840"/>
              </a:lnSpc>
            </a:pPr>
            <a:r>
              <a:rPr lang="en-US" sz="5600" b="1">
                <a:solidFill>
                  <a:srgbClr val="042B60"/>
                </a:solidFill>
                <a:latin typeface="Canva Sans Bold"/>
                <a:ea typeface="Canva Sans Bold"/>
                <a:cs typeface="Canva Sans Bold"/>
                <a:sym typeface="Canva Sans Bold"/>
              </a:rPr>
              <a:t>Genetic factors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821314" y="-2209943"/>
            <a:ext cx="9396621" cy="8679061"/>
          </a:xfrm>
          <a:custGeom>
            <a:avLst/>
            <a:gdLst/>
            <a:ahLst/>
            <a:cxnLst/>
            <a:rect l="l" t="t" r="r" b="b"/>
            <a:pathLst>
              <a:path w="9396621" h="8679061">
                <a:moveTo>
                  <a:pt x="0" y="0"/>
                </a:moveTo>
                <a:lnTo>
                  <a:pt x="9396622" y="0"/>
                </a:lnTo>
                <a:lnTo>
                  <a:pt x="9396622" y="8679061"/>
                </a:lnTo>
                <a:lnTo>
                  <a:pt x="0" y="8679061"/>
                </a:lnTo>
                <a:lnTo>
                  <a:pt x="0" y="0"/>
                </a:lnTo>
                <a:close/>
              </a:path>
            </a:pathLst>
          </a:custGeom>
          <a:blipFill>
            <a:blip>
              <a:alphaModFix amt="60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11556070" y="517510"/>
            <a:ext cx="8821533" cy="8147889"/>
          </a:xfrm>
          <a:custGeom>
            <a:avLst/>
            <a:gdLst/>
            <a:ahLst/>
            <a:cxnLst/>
            <a:rect l="l" t="t" r="r" b="b"/>
            <a:pathLst>
              <a:path w="8821533" h="8147889">
                <a:moveTo>
                  <a:pt x="0" y="0"/>
                </a:moveTo>
                <a:lnTo>
                  <a:pt x="8821533" y="0"/>
                </a:lnTo>
                <a:lnTo>
                  <a:pt x="8821533" y="8147889"/>
                </a:lnTo>
                <a:lnTo>
                  <a:pt x="0" y="8147889"/>
                </a:lnTo>
                <a:lnTo>
                  <a:pt x="0" y="0"/>
                </a:lnTo>
                <a:close/>
              </a:path>
            </a:pathLst>
          </a:custGeom>
          <a:blipFill>
            <a:blip>
              <a:alphaModFix amt="60000"/>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4" name="Group 4"/>
          <p:cNvGrpSpPr/>
          <p:nvPr/>
        </p:nvGrpSpPr>
        <p:grpSpPr>
          <a:xfrm>
            <a:off x="11077305" y="924623"/>
            <a:ext cx="7210695" cy="7043798"/>
            <a:chOff x="0" y="0"/>
            <a:chExt cx="4828540" cy="4716780"/>
          </a:xfrm>
        </p:grpSpPr>
        <p:sp>
          <p:nvSpPr>
            <p:cNvPr id="5" name="Freeform 5"/>
            <p:cNvSpPr/>
            <p:nvPr/>
          </p:nvSpPr>
          <p:spPr>
            <a:xfrm>
              <a:off x="1103" y="1273"/>
              <a:ext cx="4830645" cy="4716345"/>
            </a:xfrm>
            <a:custGeom>
              <a:avLst/>
              <a:gdLst/>
              <a:ahLst/>
              <a:cxnLst/>
              <a:rect l="l" t="t" r="r" b="b"/>
              <a:pathLst>
                <a:path w="4830645" h="4716345">
                  <a:moveTo>
                    <a:pt x="3415197" y="4653277"/>
                  </a:moveTo>
                  <a:cubicBezTo>
                    <a:pt x="3387257" y="4660897"/>
                    <a:pt x="3365667" y="4671057"/>
                    <a:pt x="3344077" y="4673597"/>
                  </a:cubicBezTo>
                  <a:cubicBezTo>
                    <a:pt x="3222157" y="4683757"/>
                    <a:pt x="3101507" y="4693917"/>
                    <a:pt x="2979587" y="4702807"/>
                  </a:cubicBezTo>
                  <a:cubicBezTo>
                    <a:pt x="2917357" y="4706617"/>
                    <a:pt x="2855127" y="4710427"/>
                    <a:pt x="2792897" y="4711697"/>
                  </a:cubicBezTo>
                  <a:cubicBezTo>
                    <a:pt x="2725587" y="4714237"/>
                    <a:pt x="2658277" y="4718047"/>
                    <a:pt x="2592237" y="4715507"/>
                  </a:cubicBezTo>
                  <a:cubicBezTo>
                    <a:pt x="2528737" y="4714237"/>
                    <a:pt x="2465237" y="4710427"/>
                    <a:pt x="2404277" y="4698997"/>
                  </a:cubicBezTo>
                  <a:cubicBezTo>
                    <a:pt x="2325537" y="4685027"/>
                    <a:pt x="2245527" y="4685027"/>
                    <a:pt x="2168057" y="4672327"/>
                  </a:cubicBezTo>
                  <a:cubicBezTo>
                    <a:pt x="1966127" y="4639307"/>
                    <a:pt x="1760387" y="4648197"/>
                    <a:pt x="1557187" y="4634227"/>
                  </a:cubicBezTo>
                  <a:cubicBezTo>
                    <a:pt x="1442887" y="4626607"/>
                    <a:pt x="1328587" y="4608827"/>
                    <a:pt x="1214287" y="4593587"/>
                  </a:cubicBezTo>
                  <a:cubicBezTo>
                    <a:pt x="1084747" y="4577077"/>
                    <a:pt x="955207" y="4558027"/>
                    <a:pt x="824397" y="4540247"/>
                  </a:cubicBezTo>
                  <a:cubicBezTo>
                    <a:pt x="729147" y="4527547"/>
                    <a:pt x="632627" y="4514847"/>
                    <a:pt x="537377" y="4502147"/>
                  </a:cubicBezTo>
                  <a:cubicBezTo>
                    <a:pt x="534837" y="4502147"/>
                    <a:pt x="532297" y="4500877"/>
                    <a:pt x="529757" y="4500877"/>
                  </a:cubicBezTo>
                  <a:cubicBezTo>
                    <a:pt x="449747" y="4466587"/>
                    <a:pt x="364657" y="4439917"/>
                    <a:pt x="290997" y="4395467"/>
                  </a:cubicBezTo>
                  <a:cubicBezTo>
                    <a:pt x="166537" y="4319267"/>
                    <a:pt x="113197" y="4197347"/>
                    <a:pt x="108117" y="4053837"/>
                  </a:cubicBezTo>
                  <a:cubicBezTo>
                    <a:pt x="106847" y="4004307"/>
                    <a:pt x="100497" y="3956047"/>
                    <a:pt x="100497" y="3906517"/>
                  </a:cubicBezTo>
                  <a:cubicBezTo>
                    <a:pt x="101767" y="3837937"/>
                    <a:pt x="106847" y="3770627"/>
                    <a:pt x="110657" y="3703317"/>
                  </a:cubicBezTo>
                  <a:cubicBezTo>
                    <a:pt x="120817" y="3502657"/>
                    <a:pt x="125897" y="3301997"/>
                    <a:pt x="110657" y="3101337"/>
                  </a:cubicBezTo>
                  <a:cubicBezTo>
                    <a:pt x="96687" y="2920997"/>
                    <a:pt x="83987" y="2741927"/>
                    <a:pt x="70017" y="2561587"/>
                  </a:cubicBezTo>
                  <a:cubicBezTo>
                    <a:pt x="61127" y="2446017"/>
                    <a:pt x="49697" y="2331717"/>
                    <a:pt x="42077" y="2216147"/>
                  </a:cubicBezTo>
                  <a:cubicBezTo>
                    <a:pt x="36997" y="2139947"/>
                    <a:pt x="38267" y="2062477"/>
                    <a:pt x="33187" y="1986277"/>
                  </a:cubicBezTo>
                  <a:cubicBezTo>
                    <a:pt x="30647" y="1943097"/>
                    <a:pt x="16677" y="1901187"/>
                    <a:pt x="15407" y="1858007"/>
                  </a:cubicBezTo>
                  <a:cubicBezTo>
                    <a:pt x="10327" y="1753867"/>
                    <a:pt x="9057" y="1648457"/>
                    <a:pt x="6517" y="1543047"/>
                  </a:cubicBezTo>
                  <a:cubicBezTo>
                    <a:pt x="5247" y="1502407"/>
                    <a:pt x="-1103" y="1461767"/>
                    <a:pt x="167" y="1421127"/>
                  </a:cubicBezTo>
                  <a:cubicBezTo>
                    <a:pt x="1437" y="1357627"/>
                    <a:pt x="9057" y="1294127"/>
                    <a:pt x="10327" y="1230627"/>
                  </a:cubicBezTo>
                  <a:cubicBezTo>
                    <a:pt x="11597" y="1156967"/>
                    <a:pt x="3977" y="1083307"/>
                    <a:pt x="6517" y="1010917"/>
                  </a:cubicBezTo>
                  <a:cubicBezTo>
                    <a:pt x="6517" y="941067"/>
                    <a:pt x="15407" y="872487"/>
                    <a:pt x="24297" y="802637"/>
                  </a:cubicBezTo>
                  <a:cubicBezTo>
                    <a:pt x="26837" y="778507"/>
                    <a:pt x="44617" y="756917"/>
                    <a:pt x="49697" y="732787"/>
                  </a:cubicBezTo>
                  <a:cubicBezTo>
                    <a:pt x="71287" y="613407"/>
                    <a:pt x="94147" y="494027"/>
                    <a:pt x="150027" y="383537"/>
                  </a:cubicBezTo>
                  <a:cubicBezTo>
                    <a:pt x="162727" y="359407"/>
                    <a:pt x="183047" y="337817"/>
                    <a:pt x="202097" y="318767"/>
                  </a:cubicBezTo>
                  <a:cubicBezTo>
                    <a:pt x="208447" y="312417"/>
                    <a:pt x="223687" y="316227"/>
                    <a:pt x="227497" y="316227"/>
                  </a:cubicBezTo>
                  <a:cubicBezTo>
                    <a:pt x="236387" y="299717"/>
                    <a:pt x="241467" y="283207"/>
                    <a:pt x="251627" y="275587"/>
                  </a:cubicBezTo>
                  <a:cubicBezTo>
                    <a:pt x="306237" y="233677"/>
                    <a:pt x="363387" y="203197"/>
                    <a:pt x="434507" y="195577"/>
                  </a:cubicBezTo>
                  <a:cubicBezTo>
                    <a:pt x="487847" y="189227"/>
                    <a:pt x="539917" y="166367"/>
                    <a:pt x="593257" y="153667"/>
                  </a:cubicBezTo>
                  <a:cubicBezTo>
                    <a:pt x="658027" y="138427"/>
                    <a:pt x="722797" y="120647"/>
                    <a:pt x="790107" y="111757"/>
                  </a:cubicBezTo>
                  <a:cubicBezTo>
                    <a:pt x="851067" y="104137"/>
                    <a:pt x="909487" y="87627"/>
                    <a:pt x="971717" y="82547"/>
                  </a:cubicBezTo>
                  <a:cubicBezTo>
                    <a:pt x="1035217" y="77467"/>
                    <a:pt x="1098717" y="62227"/>
                    <a:pt x="1163487" y="57147"/>
                  </a:cubicBezTo>
                  <a:cubicBezTo>
                    <a:pt x="1338747" y="44447"/>
                    <a:pt x="1515277" y="35557"/>
                    <a:pt x="1690537" y="25397"/>
                  </a:cubicBezTo>
                  <a:cubicBezTo>
                    <a:pt x="1733717" y="22857"/>
                    <a:pt x="1776897" y="25397"/>
                    <a:pt x="1820077" y="26667"/>
                  </a:cubicBezTo>
                  <a:cubicBezTo>
                    <a:pt x="1841667" y="27937"/>
                    <a:pt x="1863257" y="33017"/>
                    <a:pt x="1886117" y="35557"/>
                  </a:cubicBezTo>
                  <a:cubicBezTo>
                    <a:pt x="1896277" y="36827"/>
                    <a:pt x="1906437" y="33017"/>
                    <a:pt x="1916597" y="33017"/>
                  </a:cubicBezTo>
                  <a:cubicBezTo>
                    <a:pt x="1947077" y="33017"/>
                    <a:pt x="1978827" y="33017"/>
                    <a:pt x="2009307" y="31747"/>
                  </a:cubicBezTo>
                  <a:cubicBezTo>
                    <a:pt x="2067727" y="29207"/>
                    <a:pt x="2127417" y="22857"/>
                    <a:pt x="2185837" y="22857"/>
                  </a:cubicBezTo>
                  <a:cubicBezTo>
                    <a:pt x="2242987" y="22857"/>
                    <a:pt x="2300137" y="26667"/>
                    <a:pt x="2357287" y="29207"/>
                  </a:cubicBezTo>
                  <a:lnTo>
                    <a:pt x="2403007" y="29207"/>
                  </a:lnTo>
                  <a:cubicBezTo>
                    <a:pt x="2472857" y="26667"/>
                    <a:pt x="2541437" y="26667"/>
                    <a:pt x="2611287" y="22857"/>
                  </a:cubicBezTo>
                  <a:cubicBezTo>
                    <a:pt x="2678597" y="19047"/>
                    <a:pt x="2744637" y="10157"/>
                    <a:pt x="2811947" y="6347"/>
                  </a:cubicBezTo>
                  <a:cubicBezTo>
                    <a:pt x="2843697" y="3807"/>
                    <a:pt x="2876717" y="3807"/>
                    <a:pt x="2908467" y="10157"/>
                  </a:cubicBezTo>
                  <a:cubicBezTo>
                    <a:pt x="2956727" y="19047"/>
                    <a:pt x="3002447" y="24127"/>
                    <a:pt x="3050707" y="10157"/>
                  </a:cubicBezTo>
                  <a:cubicBezTo>
                    <a:pt x="3068487" y="5077"/>
                    <a:pt x="3091347" y="13967"/>
                    <a:pt x="3111667" y="16507"/>
                  </a:cubicBezTo>
                  <a:cubicBezTo>
                    <a:pt x="3120557" y="17777"/>
                    <a:pt x="3130717" y="20317"/>
                    <a:pt x="3135797" y="16507"/>
                  </a:cubicBezTo>
                  <a:cubicBezTo>
                    <a:pt x="3170087" y="-8893"/>
                    <a:pt x="3201837" y="-2543"/>
                    <a:pt x="3234857" y="19047"/>
                  </a:cubicBezTo>
                  <a:cubicBezTo>
                    <a:pt x="3238667" y="21587"/>
                    <a:pt x="3248827" y="15237"/>
                    <a:pt x="3256447" y="15237"/>
                  </a:cubicBezTo>
                  <a:cubicBezTo>
                    <a:pt x="3286927" y="15237"/>
                    <a:pt x="3317407" y="15237"/>
                    <a:pt x="3349157" y="16507"/>
                  </a:cubicBezTo>
                  <a:cubicBezTo>
                    <a:pt x="3372017" y="17777"/>
                    <a:pt x="3393607" y="25397"/>
                    <a:pt x="3416467" y="27937"/>
                  </a:cubicBezTo>
                  <a:cubicBezTo>
                    <a:pt x="3465997" y="34287"/>
                    <a:pt x="3516797" y="44447"/>
                    <a:pt x="3567597" y="44447"/>
                  </a:cubicBezTo>
                  <a:cubicBezTo>
                    <a:pt x="3662847" y="45717"/>
                    <a:pt x="3758097" y="49527"/>
                    <a:pt x="3852077" y="69847"/>
                  </a:cubicBezTo>
                  <a:cubicBezTo>
                    <a:pt x="3939707" y="88897"/>
                    <a:pt x="4029877" y="88897"/>
                    <a:pt x="4118777" y="104137"/>
                  </a:cubicBezTo>
                  <a:cubicBezTo>
                    <a:pt x="4172117" y="113027"/>
                    <a:pt x="4226727" y="129537"/>
                    <a:pt x="4272447" y="156207"/>
                  </a:cubicBezTo>
                  <a:cubicBezTo>
                    <a:pt x="4321977" y="184147"/>
                    <a:pt x="4360077" y="229867"/>
                    <a:pt x="4404527" y="267967"/>
                  </a:cubicBezTo>
                  <a:cubicBezTo>
                    <a:pt x="4421037" y="281937"/>
                    <a:pt x="4445167" y="292097"/>
                    <a:pt x="4456597" y="309877"/>
                  </a:cubicBezTo>
                  <a:cubicBezTo>
                    <a:pt x="4489617" y="358137"/>
                    <a:pt x="4518827" y="408937"/>
                    <a:pt x="4548037" y="459737"/>
                  </a:cubicBezTo>
                  <a:cubicBezTo>
                    <a:pt x="4569627" y="496567"/>
                    <a:pt x="4591217" y="534667"/>
                    <a:pt x="4607727" y="572767"/>
                  </a:cubicBezTo>
                  <a:cubicBezTo>
                    <a:pt x="4625507" y="617217"/>
                    <a:pt x="4639477" y="662937"/>
                    <a:pt x="4653447" y="709927"/>
                  </a:cubicBezTo>
                  <a:cubicBezTo>
                    <a:pt x="4675037" y="783587"/>
                    <a:pt x="4700437" y="857247"/>
                    <a:pt x="4714407" y="933447"/>
                  </a:cubicBezTo>
                  <a:cubicBezTo>
                    <a:pt x="4734727" y="1040127"/>
                    <a:pt x="4744887" y="1149347"/>
                    <a:pt x="4760127" y="1257297"/>
                  </a:cubicBezTo>
                  <a:cubicBezTo>
                    <a:pt x="4765207" y="1292857"/>
                    <a:pt x="4771557" y="1328417"/>
                    <a:pt x="4774097" y="1363977"/>
                  </a:cubicBezTo>
                  <a:cubicBezTo>
                    <a:pt x="4781717" y="1465577"/>
                    <a:pt x="4786797" y="1565907"/>
                    <a:pt x="4793147" y="1667507"/>
                  </a:cubicBezTo>
                  <a:cubicBezTo>
                    <a:pt x="4802037" y="1793237"/>
                    <a:pt x="4814737" y="1917697"/>
                    <a:pt x="4821087" y="2043427"/>
                  </a:cubicBezTo>
                  <a:cubicBezTo>
                    <a:pt x="4827437" y="2164077"/>
                    <a:pt x="4832517" y="2285997"/>
                    <a:pt x="4829977" y="2407917"/>
                  </a:cubicBezTo>
                  <a:cubicBezTo>
                    <a:pt x="4826167" y="2611117"/>
                    <a:pt x="4816007" y="2813047"/>
                    <a:pt x="4805847" y="3016247"/>
                  </a:cubicBezTo>
                  <a:cubicBezTo>
                    <a:pt x="4799497" y="3141977"/>
                    <a:pt x="4790607" y="3266437"/>
                    <a:pt x="4777907" y="3390897"/>
                  </a:cubicBezTo>
                  <a:cubicBezTo>
                    <a:pt x="4765207" y="3515357"/>
                    <a:pt x="4746157" y="3638547"/>
                    <a:pt x="4732187" y="3763007"/>
                  </a:cubicBezTo>
                  <a:cubicBezTo>
                    <a:pt x="4722027" y="3849367"/>
                    <a:pt x="4719487" y="3935727"/>
                    <a:pt x="4708057" y="4020817"/>
                  </a:cubicBezTo>
                  <a:cubicBezTo>
                    <a:pt x="4697897" y="4098287"/>
                    <a:pt x="4659797" y="4166867"/>
                    <a:pt x="4608997" y="4224017"/>
                  </a:cubicBezTo>
                  <a:cubicBezTo>
                    <a:pt x="4567087" y="4272277"/>
                    <a:pt x="4534067" y="4326887"/>
                    <a:pt x="4490887" y="4373877"/>
                  </a:cubicBezTo>
                  <a:cubicBezTo>
                    <a:pt x="4452787" y="4415787"/>
                    <a:pt x="4410877" y="4457697"/>
                    <a:pt x="4344837" y="4458967"/>
                  </a:cubicBezTo>
                  <a:cubicBezTo>
                    <a:pt x="4329597" y="4458967"/>
                    <a:pt x="4315627" y="4474207"/>
                    <a:pt x="4300387" y="4481827"/>
                  </a:cubicBezTo>
                  <a:cubicBezTo>
                    <a:pt x="4235617" y="4509767"/>
                    <a:pt x="4168307" y="4533897"/>
                    <a:pt x="4104807" y="4564377"/>
                  </a:cubicBezTo>
                  <a:cubicBezTo>
                    <a:pt x="3987967" y="4620257"/>
                    <a:pt x="3862237" y="4629147"/>
                    <a:pt x="3736507" y="4634227"/>
                  </a:cubicBezTo>
                  <a:cubicBezTo>
                    <a:pt x="3688247" y="4636767"/>
                    <a:pt x="3638717" y="4632957"/>
                    <a:pt x="3590457" y="4636767"/>
                  </a:cubicBezTo>
                  <a:cubicBezTo>
                    <a:pt x="3566327" y="4638037"/>
                    <a:pt x="3543467" y="4649467"/>
                    <a:pt x="3520607" y="4654547"/>
                  </a:cubicBezTo>
                  <a:cubicBezTo>
                    <a:pt x="3510447" y="4657087"/>
                    <a:pt x="3500287" y="4655817"/>
                    <a:pt x="3488857" y="4657087"/>
                  </a:cubicBezTo>
                  <a:cubicBezTo>
                    <a:pt x="3473617" y="4658357"/>
                    <a:pt x="3458377" y="4662167"/>
                    <a:pt x="3443137" y="4660897"/>
                  </a:cubicBezTo>
                  <a:cubicBezTo>
                    <a:pt x="3427897" y="4658357"/>
                    <a:pt x="3417737" y="4653277"/>
                    <a:pt x="3415197" y="4653277"/>
                  </a:cubicBezTo>
                  <a:close/>
                </a:path>
              </a:pathLst>
            </a:custGeom>
            <a:blipFill>
              <a:blip r:embed="rId5"/>
              <a:stretch>
                <a:fillRect l="-23225" r="-23225"/>
              </a:stretch>
            </a:blipFill>
          </p:spPr>
          <p:txBody>
            <a:bodyPr/>
            <a:lstStyle/>
            <a:p>
              <a:endParaRPr lang="en-US"/>
            </a:p>
          </p:txBody>
        </p:sp>
      </p:grpSp>
      <p:sp>
        <p:nvSpPr>
          <p:cNvPr id="6" name="Freeform 6"/>
          <p:cNvSpPr/>
          <p:nvPr/>
        </p:nvSpPr>
        <p:spPr>
          <a:xfrm>
            <a:off x="-308385" y="7492969"/>
            <a:ext cx="6012827" cy="5553666"/>
          </a:xfrm>
          <a:custGeom>
            <a:avLst/>
            <a:gdLst/>
            <a:ahLst/>
            <a:cxnLst/>
            <a:rect l="l" t="t" r="r" b="b"/>
            <a:pathLst>
              <a:path w="6012827" h="5553666">
                <a:moveTo>
                  <a:pt x="0" y="0"/>
                </a:moveTo>
                <a:lnTo>
                  <a:pt x="6012827" y="0"/>
                </a:lnTo>
                <a:lnTo>
                  <a:pt x="6012827" y="5553666"/>
                </a:lnTo>
                <a:lnTo>
                  <a:pt x="0" y="5553666"/>
                </a:lnTo>
                <a:lnTo>
                  <a:pt x="0" y="0"/>
                </a:lnTo>
                <a:close/>
              </a:path>
            </a:pathLst>
          </a:custGeom>
          <a:blipFill>
            <a:blip>
              <a:alphaModFix amt="60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7" name="Freeform 7"/>
          <p:cNvSpPr/>
          <p:nvPr/>
        </p:nvSpPr>
        <p:spPr>
          <a:xfrm>
            <a:off x="-792251" y="7968421"/>
            <a:ext cx="6098110" cy="5632436"/>
          </a:xfrm>
          <a:custGeom>
            <a:avLst/>
            <a:gdLst/>
            <a:ahLst/>
            <a:cxnLst/>
            <a:rect l="l" t="t" r="r" b="b"/>
            <a:pathLst>
              <a:path w="6098110" h="5632436">
                <a:moveTo>
                  <a:pt x="0" y="0"/>
                </a:moveTo>
                <a:lnTo>
                  <a:pt x="6098110" y="0"/>
                </a:lnTo>
                <a:lnTo>
                  <a:pt x="6098110" y="5632436"/>
                </a:lnTo>
                <a:lnTo>
                  <a:pt x="0" y="5632436"/>
                </a:lnTo>
                <a:lnTo>
                  <a:pt x="0" y="0"/>
                </a:lnTo>
                <a:close/>
              </a:path>
            </a:pathLst>
          </a:custGeom>
          <a:blipFill>
            <a:blip>
              <a:alphaModFix amt="60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8" name="TextBox 8"/>
          <p:cNvSpPr txBox="1"/>
          <p:nvPr/>
        </p:nvSpPr>
        <p:spPr>
          <a:xfrm>
            <a:off x="12532509" y="8665399"/>
            <a:ext cx="4764891" cy="370999"/>
          </a:xfrm>
          <a:prstGeom prst="rect">
            <a:avLst/>
          </a:prstGeom>
        </p:spPr>
        <p:txBody>
          <a:bodyPr wrap="square" lIns="0" tIns="0" rIns="0" bIns="0" rtlCol="0" anchor="t">
            <a:spAutoFit/>
          </a:bodyPr>
          <a:lstStyle/>
          <a:p>
            <a:pPr algn="ctr">
              <a:lnSpc>
                <a:spcPts val="3080"/>
              </a:lnSpc>
            </a:pPr>
            <a:r>
              <a:rPr lang="en-US" sz="2200" dirty="0" err="1">
                <a:solidFill>
                  <a:srgbClr val="042B60"/>
                </a:solidFill>
                <a:latin typeface="Canva Sans"/>
                <a:ea typeface="Canva Sans"/>
                <a:cs typeface="Canva Sans"/>
                <a:sym typeface="Canva Sans"/>
              </a:rPr>
              <a:t>Yamu_Jay</a:t>
            </a:r>
            <a:r>
              <a:rPr lang="en-US" sz="2200" dirty="0">
                <a:solidFill>
                  <a:srgbClr val="042B60"/>
                </a:solidFill>
                <a:latin typeface="Canva Sans"/>
                <a:ea typeface="Canva Sans"/>
                <a:cs typeface="Canva Sans"/>
                <a:sym typeface="Canva Sans"/>
              </a:rPr>
              <a:t>-AI generated (</a:t>
            </a:r>
            <a:r>
              <a:rPr lang="en-US" sz="2200" dirty="0" err="1">
                <a:solidFill>
                  <a:srgbClr val="042B60"/>
                </a:solidFill>
                <a:latin typeface="Canva Sans"/>
                <a:ea typeface="Canva Sans"/>
                <a:cs typeface="Canva Sans"/>
                <a:sym typeface="Canva Sans"/>
              </a:rPr>
              <a:t>Pixabay</a:t>
            </a:r>
            <a:r>
              <a:rPr lang="en-US" sz="2200" dirty="0">
                <a:solidFill>
                  <a:srgbClr val="042B60"/>
                </a:solidFill>
                <a:latin typeface="Canva Sans"/>
                <a:ea typeface="Canva Sans"/>
                <a:cs typeface="Canva Sans"/>
                <a:sym typeface="Canva Sans"/>
              </a:rPr>
              <a:t>)</a:t>
            </a:r>
            <a:endParaRPr lang="en-US" sz="2200" dirty="0">
              <a:solidFill>
                <a:srgbClr val="042B60"/>
              </a:solidFill>
              <a:latin typeface="Canva Sans Bold"/>
              <a:ea typeface="Canva Sans Bold"/>
              <a:cs typeface="Canva Sans Bold"/>
              <a:sym typeface="Canva Sans Bold"/>
            </a:endParaRPr>
          </a:p>
        </p:txBody>
      </p:sp>
      <p:sp>
        <p:nvSpPr>
          <p:cNvPr id="9" name="TextBox 9"/>
          <p:cNvSpPr txBox="1"/>
          <p:nvPr/>
        </p:nvSpPr>
        <p:spPr>
          <a:xfrm>
            <a:off x="1106314" y="979726"/>
            <a:ext cx="8399090" cy="1146429"/>
          </a:xfrm>
          <a:prstGeom prst="rect">
            <a:avLst/>
          </a:prstGeom>
        </p:spPr>
        <p:txBody>
          <a:bodyPr lIns="0" tIns="0" rIns="0" bIns="0" rtlCol="0" anchor="t">
            <a:spAutoFit/>
          </a:bodyPr>
          <a:lstStyle/>
          <a:p>
            <a:pPr algn="ctr">
              <a:lnSpc>
                <a:spcPts val="9288"/>
              </a:lnSpc>
            </a:pPr>
            <a:r>
              <a:rPr lang="en-US" sz="7200" b="1" spc="208">
                <a:solidFill>
                  <a:srgbClr val="042B60"/>
                </a:solidFill>
                <a:latin typeface="Canva Sans Bold"/>
                <a:ea typeface="Canva Sans Bold"/>
                <a:cs typeface="Canva Sans Bold"/>
                <a:sym typeface="Canva Sans Bold"/>
              </a:rPr>
              <a:t>Cause of Autism</a:t>
            </a:r>
          </a:p>
        </p:txBody>
      </p:sp>
      <p:sp>
        <p:nvSpPr>
          <p:cNvPr id="10" name="TextBox 10"/>
          <p:cNvSpPr txBox="1"/>
          <p:nvPr/>
        </p:nvSpPr>
        <p:spPr>
          <a:xfrm>
            <a:off x="805730" y="2531497"/>
            <a:ext cx="9000258" cy="907542"/>
          </a:xfrm>
          <a:prstGeom prst="rect">
            <a:avLst/>
          </a:prstGeom>
        </p:spPr>
        <p:txBody>
          <a:bodyPr lIns="0" tIns="0" rIns="0" bIns="0" rtlCol="0" anchor="t">
            <a:spAutoFit/>
          </a:bodyPr>
          <a:lstStyle/>
          <a:p>
            <a:pPr algn="ctr">
              <a:lnSpc>
                <a:spcPts val="7224"/>
              </a:lnSpc>
              <a:spcBef>
                <a:spcPct val="0"/>
              </a:spcBef>
            </a:pPr>
            <a:r>
              <a:rPr lang="en-US" sz="5600" b="1" spc="162">
                <a:solidFill>
                  <a:srgbClr val="042B60"/>
                </a:solidFill>
                <a:latin typeface="Canva Sans Bold"/>
                <a:ea typeface="Canva Sans Bold"/>
                <a:cs typeface="Canva Sans Bold"/>
                <a:sym typeface="Canva Sans Bold"/>
              </a:rPr>
              <a:t>Environmental Factors</a:t>
            </a:r>
          </a:p>
        </p:txBody>
      </p:sp>
      <p:sp>
        <p:nvSpPr>
          <p:cNvPr id="11" name="TextBox 11"/>
          <p:cNvSpPr txBox="1"/>
          <p:nvPr/>
        </p:nvSpPr>
        <p:spPr>
          <a:xfrm>
            <a:off x="268966" y="4057333"/>
            <a:ext cx="11807699" cy="5050155"/>
          </a:xfrm>
          <a:prstGeom prst="rect">
            <a:avLst/>
          </a:prstGeom>
        </p:spPr>
        <p:txBody>
          <a:bodyPr lIns="0" tIns="0" rIns="0" bIns="0" rtlCol="0" anchor="t">
            <a:spAutoFit/>
          </a:bodyPr>
          <a:lstStyle/>
          <a:p>
            <a:pPr marL="1036320" lvl="1" indent="-518160" algn="l">
              <a:lnSpc>
                <a:spcPts val="6719"/>
              </a:lnSpc>
              <a:buFont typeface="Arial"/>
              <a:buChar char="•"/>
            </a:pPr>
            <a:r>
              <a:rPr lang="en-US" sz="4800">
                <a:solidFill>
                  <a:srgbClr val="042B60"/>
                </a:solidFill>
                <a:latin typeface="Canva Sans"/>
                <a:ea typeface="Canva Sans"/>
                <a:cs typeface="Canva Sans"/>
                <a:sym typeface="Canva Sans"/>
              </a:rPr>
              <a:t>parental age at conception</a:t>
            </a:r>
          </a:p>
          <a:p>
            <a:pPr marL="1036320" lvl="1" indent="-518160" algn="l">
              <a:lnSpc>
                <a:spcPts val="6719"/>
              </a:lnSpc>
              <a:buFont typeface="Arial"/>
              <a:buChar char="•"/>
            </a:pPr>
            <a:r>
              <a:rPr lang="en-US" sz="4800">
                <a:solidFill>
                  <a:srgbClr val="042B60"/>
                </a:solidFill>
                <a:latin typeface="Canva Sans"/>
                <a:ea typeface="Canva Sans"/>
                <a:cs typeface="Canva Sans"/>
                <a:sym typeface="Canva Sans"/>
              </a:rPr>
              <a:t>preterm birth</a:t>
            </a:r>
          </a:p>
          <a:p>
            <a:pPr marL="1036320" lvl="1" indent="-518160" algn="l">
              <a:lnSpc>
                <a:spcPts val="6719"/>
              </a:lnSpc>
              <a:buFont typeface="Arial"/>
              <a:buChar char="•"/>
            </a:pPr>
            <a:r>
              <a:rPr lang="en-US" sz="4800">
                <a:solidFill>
                  <a:srgbClr val="042B60"/>
                </a:solidFill>
                <a:latin typeface="Canva Sans"/>
                <a:ea typeface="Canva Sans"/>
                <a:cs typeface="Canva Sans"/>
                <a:sym typeface="Canva Sans"/>
              </a:rPr>
              <a:t>birth complications</a:t>
            </a:r>
          </a:p>
          <a:p>
            <a:pPr marL="1036320" lvl="1" indent="-518160" algn="l">
              <a:lnSpc>
                <a:spcPts val="6719"/>
              </a:lnSpc>
              <a:buFont typeface="Arial"/>
              <a:buChar char="•"/>
            </a:pPr>
            <a:r>
              <a:rPr lang="en-US" sz="4800">
                <a:solidFill>
                  <a:srgbClr val="042B60"/>
                </a:solidFill>
                <a:latin typeface="Canva Sans"/>
                <a:ea typeface="Canva Sans"/>
                <a:cs typeface="Canva Sans"/>
                <a:sym typeface="Canva Sans"/>
              </a:rPr>
              <a:t>pregnant mother’s health</a:t>
            </a:r>
          </a:p>
          <a:p>
            <a:pPr marL="1036320" lvl="1" indent="-518160" algn="l">
              <a:lnSpc>
                <a:spcPts val="6719"/>
              </a:lnSpc>
              <a:buFont typeface="Arial"/>
              <a:buChar char="•"/>
            </a:pPr>
            <a:r>
              <a:rPr lang="en-US" sz="4800">
                <a:solidFill>
                  <a:srgbClr val="042B60"/>
                </a:solidFill>
                <a:latin typeface="Canva Sans"/>
                <a:ea typeface="Canva Sans"/>
                <a:cs typeface="Canva Sans"/>
                <a:sym typeface="Canva Sans"/>
              </a:rPr>
              <a:t>air pollution</a:t>
            </a:r>
          </a:p>
          <a:p>
            <a:pPr marL="1036320" lvl="1" indent="-518160" algn="l">
              <a:lnSpc>
                <a:spcPts val="6719"/>
              </a:lnSpc>
              <a:buFont typeface="Arial"/>
              <a:buChar char="•"/>
            </a:pPr>
            <a:r>
              <a:rPr lang="en-US" sz="4800">
                <a:solidFill>
                  <a:srgbClr val="042B60"/>
                </a:solidFill>
                <a:latin typeface="Canva Sans"/>
                <a:ea typeface="Canva Sans"/>
                <a:cs typeface="Canva Sans"/>
                <a:sym typeface="Canva Sans"/>
              </a:rPr>
              <a:t>another child in family with autism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1612625" y="-2116847"/>
            <a:ext cx="9396621" cy="8679061"/>
          </a:xfrm>
          <a:custGeom>
            <a:avLst/>
            <a:gdLst/>
            <a:ahLst/>
            <a:cxnLst/>
            <a:rect l="l" t="t" r="r" b="b"/>
            <a:pathLst>
              <a:path w="9396621" h="8679061">
                <a:moveTo>
                  <a:pt x="0" y="0"/>
                </a:moveTo>
                <a:lnTo>
                  <a:pt x="9396621" y="0"/>
                </a:lnTo>
                <a:lnTo>
                  <a:pt x="9396621" y="8679061"/>
                </a:lnTo>
                <a:lnTo>
                  <a:pt x="0" y="8679061"/>
                </a:lnTo>
                <a:lnTo>
                  <a:pt x="0" y="0"/>
                </a:lnTo>
                <a:close/>
              </a:path>
            </a:pathLst>
          </a:custGeom>
          <a:blipFill>
            <a:blip>
              <a:alphaModFix amt="60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11453425" y="517510"/>
            <a:ext cx="9136892" cy="8439165"/>
          </a:xfrm>
          <a:custGeom>
            <a:avLst/>
            <a:gdLst/>
            <a:ahLst/>
            <a:cxnLst/>
            <a:rect l="l" t="t" r="r" b="b"/>
            <a:pathLst>
              <a:path w="9136892" h="8439165">
                <a:moveTo>
                  <a:pt x="0" y="0"/>
                </a:moveTo>
                <a:lnTo>
                  <a:pt x="9136892" y="0"/>
                </a:lnTo>
                <a:lnTo>
                  <a:pt x="9136892" y="8439166"/>
                </a:lnTo>
                <a:lnTo>
                  <a:pt x="0" y="8439166"/>
                </a:lnTo>
                <a:lnTo>
                  <a:pt x="0" y="0"/>
                </a:lnTo>
                <a:close/>
              </a:path>
            </a:pathLst>
          </a:custGeom>
          <a:blipFill>
            <a:blip>
              <a:alphaModFix amt="60000"/>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4" name="Group 4"/>
          <p:cNvGrpSpPr/>
          <p:nvPr/>
        </p:nvGrpSpPr>
        <p:grpSpPr>
          <a:xfrm>
            <a:off x="11077305" y="1215194"/>
            <a:ext cx="7210695" cy="7043798"/>
            <a:chOff x="0" y="0"/>
            <a:chExt cx="4828540" cy="4716780"/>
          </a:xfrm>
        </p:grpSpPr>
        <p:sp>
          <p:nvSpPr>
            <p:cNvPr id="5" name="Freeform 5"/>
            <p:cNvSpPr/>
            <p:nvPr/>
          </p:nvSpPr>
          <p:spPr>
            <a:xfrm>
              <a:off x="1103" y="1273"/>
              <a:ext cx="4830645" cy="4716345"/>
            </a:xfrm>
            <a:custGeom>
              <a:avLst/>
              <a:gdLst/>
              <a:ahLst/>
              <a:cxnLst/>
              <a:rect l="l" t="t" r="r" b="b"/>
              <a:pathLst>
                <a:path w="4830645" h="4716345">
                  <a:moveTo>
                    <a:pt x="3415197" y="4653277"/>
                  </a:moveTo>
                  <a:cubicBezTo>
                    <a:pt x="3387257" y="4660897"/>
                    <a:pt x="3365667" y="4671057"/>
                    <a:pt x="3344077" y="4673597"/>
                  </a:cubicBezTo>
                  <a:cubicBezTo>
                    <a:pt x="3222157" y="4683757"/>
                    <a:pt x="3101507" y="4693917"/>
                    <a:pt x="2979587" y="4702807"/>
                  </a:cubicBezTo>
                  <a:cubicBezTo>
                    <a:pt x="2917357" y="4706617"/>
                    <a:pt x="2855127" y="4710427"/>
                    <a:pt x="2792897" y="4711697"/>
                  </a:cubicBezTo>
                  <a:cubicBezTo>
                    <a:pt x="2725587" y="4714237"/>
                    <a:pt x="2658277" y="4718047"/>
                    <a:pt x="2592237" y="4715507"/>
                  </a:cubicBezTo>
                  <a:cubicBezTo>
                    <a:pt x="2528737" y="4714237"/>
                    <a:pt x="2465237" y="4710427"/>
                    <a:pt x="2404277" y="4698997"/>
                  </a:cubicBezTo>
                  <a:cubicBezTo>
                    <a:pt x="2325537" y="4685027"/>
                    <a:pt x="2245527" y="4685027"/>
                    <a:pt x="2168057" y="4672327"/>
                  </a:cubicBezTo>
                  <a:cubicBezTo>
                    <a:pt x="1966127" y="4639307"/>
                    <a:pt x="1760387" y="4648197"/>
                    <a:pt x="1557187" y="4634227"/>
                  </a:cubicBezTo>
                  <a:cubicBezTo>
                    <a:pt x="1442887" y="4626607"/>
                    <a:pt x="1328587" y="4608827"/>
                    <a:pt x="1214287" y="4593587"/>
                  </a:cubicBezTo>
                  <a:cubicBezTo>
                    <a:pt x="1084747" y="4577077"/>
                    <a:pt x="955207" y="4558027"/>
                    <a:pt x="824397" y="4540247"/>
                  </a:cubicBezTo>
                  <a:cubicBezTo>
                    <a:pt x="729147" y="4527547"/>
                    <a:pt x="632627" y="4514847"/>
                    <a:pt x="537377" y="4502147"/>
                  </a:cubicBezTo>
                  <a:cubicBezTo>
                    <a:pt x="534837" y="4502147"/>
                    <a:pt x="532297" y="4500877"/>
                    <a:pt x="529757" y="4500877"/>
                  </a:cubicBezTo>
                  <a:cubicBezTo>
                    <a:pt x="449747" y="4466587"/>
                    <a:pt x="364657" y="4439917"/>
                    <a:pt x="290997" y="4395467"/>
                  </a:cubicBezTo>
                  <a:cubicBezTo>
                    <a:pt x="166537" y="4319267"/>
                    <a:pt x="113197" y="4197347"/>
                    <a:pt x="108117" y="4053837"/>
                  </a:cubicBezTo>
                  <a:cubicBezTo>
                    <a:pt x="106847" y="4004307"/>
                    <a:pt x="100497" y="3956047"/>
                    <a:pt x="100497" y="3906517"/>
                  </a:cubicBezTo>
                  <a:cubicBezTo>
                    <a:pt x="101767" y="3837937"/>
                    <a:pt x="106847" y="3770627"/>
                    <a:pt x="110657" y="3703317"/>
                  </a:cubicBezTo>
                  <a:cubicBezTo>
                    <a:pt x="120817" y="3502657"/>
                    <a:pt x="125897" y="3301997"/>
                    <a:pt x="110657" y="3101337"/>
                  </a:cubicBezTo>
                  <a:cubicBezTo>
                    <a:pt x="96687" y="2920997"/>
                    <a:pt x="83987" y="2741927"/>
                    <a:pt x="70017" y="2561587"/>
                  </a:cubicBezTo>
                  <a:cubicBezTo>
                    <a:pt x="61127" y="2446017"/>
                    <a:pt x="49697" y="2331717"/>
                    <a:pt x="42077" y="2216147"/>
                  </a:cubicBezTo>
                  <a:cubicBezTo>
                    <a:pt x="36997" y="2139947"/>
                    <a:pt x="38267" y="2062477"/>
                    <a:pt x="33187" y="1986277"/>
                  </a:cubicBezTo>
                  <a:cubicBezTo>
                    <a:pt x="30647" y="1943097"/>
                    <a:pt x="16677" y="1901187"/>
                    <a:pt x="15407" y="1858007"/>
                  </a:cubicBezTo>
                  <a:cubicBezTo>
                    <a:pt x="10327" y="1753867"/>
                    <a:pt x="9057" y="1648457"/>
                    <a:pt x="6517" y="1543047"/>
                  </a:cubicBezTo>
                  <a:cubicBezTo>
                    <a:pt x="5247" y="1502407"/>
                    <a:pt x="-1103" y="1461767"/>
                    <a:pt x="167" y="1421127"/>
                  </a:cubicBezTo>
                  <a:cubicBezTo>
                    <a:pt x="1437" y="1357627"/>
                    <a:pt x="9057" y="1294127"/>
                    <a:pt x="10327" y="1230627"/>
                  </a:cubicBezTo>
                  <a:cubicBezTo>
                    <a:pt x="11597" y="1156967"/>
                    <a:pt x="3977" y="1083307"/>
                    <a:pt x="6517" y="1010917"/>
                  </a:cubicBezTo>
                  <a:cubicBezTo>
                    <a:pt x="6517" y="941067"/>
                    <a:pt x="15407" y="872487"/>
                    <a:pt x="24297" y="802637"/>
                  </a:cubicBezTo>
                  <a:cubicBezTo>
                    <a:pt x="26837" y="778507"/>
                    <a:pt x="44617" y="756917"/>
                    <a:pt x="49697" y="732787"/>
                  </a:cubicBezTo>
                  <a:cubicBezTo>
                    <a:pt x="71287" y="613407"/>
                    <a:pt x="94147" y="494027"/>
                    <a:pt x="150027" y="383537"/>
                  </a:cubicBezTo>
                  <a:cubicBezTo>
                    <a:pt x="162727" y="359407"/>
                    <a:pt x="183047" y="337817"/>
                    <a:pt x="202097" y="318767"/>
                  </a:cubicBezTo>
                  <a:cubicBezTo>
                    <a:pt x="208447" y="312417"/>
                    <a:pt x="223687" y="316227"/>
                    <a:pt x="227497" y="316227"/>
                  </a:cubicBezTo>
                  <a:cubicBezTo>
                    <a:pt x="236387" y="299717"/>
                    <a:pt x="241467" y="283207"/>
                    <a:pt x="251627" y="275587"/>
                  </a:cubicBezTo>
                  <a:cubicBezTo>
                    <a:pt x="306237" y="233677"/>
                    <a:pt x="363387" y="203197"/>
                    <a:pt x="434507" y="195577"/>
                  </a:cubicBezTo>
                  <a:cubicBezTo>
                    <a:pt x="487847" y="189227"/>
                    <a:pt x="539917" y="166367"/>
                    <a:pt x="593257" y="153667"/>
                  </a:cubicBezTo>
                  <a:cubicBezTo>
                    <a:pt x="658027" y="138427"/>
                    <a:pt x="722797" y="120647"/>
                    <a:pt x="790107" y="111757"/>
                  </a:cubicBezTo>
                  <a:cubicBezTo>
                    <a:pt x="851067" y="104137"/>
                    <a:pt x="909487" y="87627"/>
                    <a:pt x="971717" y="82547"/>
                  </a:cubicBezTo>
                  <a:cubicBezTo>
                    <a:pt x="1035217" y="77467"/>
                    <a:pt x="1098717" y="62227"/>
                    <a:pt x="1163487" y="57147"/>
                  </a:cubicBezTo>
                  <a:cubicBezTo>
                    <a:pt x="1338747" y="44447"/>
                    <a:pt x="1515277" y="35557"/>
                    <a:pt x="1690537" y="25397"/>
                  </a:cubicBezTo>
                  <a:cubicBezTo>
                    <a:pt x="1733717" y="22857"/>
                    <a:pt x="1776897" y="25397"/>
                    <a:pt x="1820077" y="26667"/>
                  </a:cubicBezTo>
                  <a:cubicBezTo>
                    <a:pt x="1841667" y="27937"/>
                    <a:pt x="1863257" y="33017"/>
                    <a:pt x="1886117" y="35557"/>
                  </a:cubicBezTo>
                  <a:cubicBezTo>
                    <a:pt x="1896277" y="36827"/>
                    <a:pt x="1906437" y="33017"/>
                    <a:pt x="1916597" y="33017"/>
                  </a:cubicBezTo>
                  <a:cubicBezTo>
                    <a:pt x="1947077" y="33017"/>
                    <a:pt x="1978827" y="33017"/>
                    <a:pt x="2009307" y="31747"/>
                  </a:cubicBezTo>
                  <a:cubicBezTo>
                    <a:pt x="2067727" y="29207"/>
                    <a:pt x="2127417" y="22857"/>
                    <a:pt x="2185837" y="22857"/>
                  </a:cubicBezTo>
                  <a:cubicBezTo>
                    <a:pt x="2242987" y="22857"/>
                    <a:pt x="2300137" y="26667"/>
                    <a:pt x="2357287" y="29207"/>
                  </a:cubicBezTo>
                  <a:lnTo>
                    <a:pt x="2403007" y="29207"/>
                  </a:lnTo>
                  <a:cubicBezTo>
                    <a:pt x="2472857" y="26667"/>
                    <a:pt x="2541437" y="26667"/>
                    <a:pt x="2611287" y="22857"/>
                  </a:cubicBezTo>
                  <a:cubicBezTo>
                    <a:pt x="2678597" y="19047"/>
                    <a:pt x="2744637" y="10157"/>
                    <a:pt x="2811947" y="6347"/>
                  </a:cubicBezTo>
                  <a:cubicBezTo>
                    <a:pt x="2843697" y="3807"/>
                    <a:pt x="2876717" y="3807"/>
                    <a:pt x="2908467" y="10157"/>
                  </a:cubicBezTo>
                  <a:cubicBezTo>
                    <a:pt x="2956727" y="19047"/>
                    <a:pt x="3002447" y="24127"/>
                    <a:pt x="3050707" y="10157"/>
                  </a:cubicBezTo>
                  <a:cubicBezTo>
                    <a:pt x="3068487" y="5077"/>
                    <a:pt x="3091347" y="13967"/>
                    <a:pt x="3111667" y="16507"/>
                  </a:cubicBezTo>
                  <a:cubicBezTo>
                    <a:pt x="3120557" y="17777"/>
                    <a:pt x="3130717" y="20317"/>
                    <a:pt x="3135797" y="16507"/>
                  </a:cubicBezTo>
                  <a:cubicBezTo>
                    <a:pt x="3170087" y="-8893"/>
                    <a:pt x="3201837" y="-2543"/>
                    <a:pt x="3234857" y="19047"/>
                  </a:cubicBezTo>
                  <a:cubicBezTo>
                    <a:pt x="3238667" y="21587"/>
                    <a:pt x="3248827" y="15237"/>
                    <a:pt x="3256447" y="15237"/>
                  </a:cubicBezTo>
                  <a:cubicBezTo>
                    <a:pt x="3286927" y="15237"/>
                    <a:pt x="3317407" y="15237"/>
                    <a:pt x="3349157" y="16507"/>
                  </a:cubicBezTo>
                  <a:cubicBezTo>
                    <a:pt x="3372017" y="17777"/>
                    <a:pt x="3393607" y="25397"/>
                    <a:pt x="3416467" y="27937"/>
                  </a:cubicBezTo>
                  <a:cubicBezTo>
                    <a:pt x="3465997" y="34287"/>
                    <a:pt x="3516797" y="44447"/>
                    <a:pt x="3567597" y="44447"/>
                  </a:cubicBezTo>
                  <a:cubicBezTo>
                    <a:pt x="3662847" y="45717"/>
                    <a:pt x="3758097" y="49527"/>
                    <a:pt x="3852077" y="69847"/>
                  </a:cubicBezTo>
                  <a:cubicBezTo>
                    <a:pt x="3939707" y="88897"/>
                    <a:pt x="4029877" y="88897"/>
                    <a:pt x="4118777" y="104137"/>
                  </a:cubicBezTo>
                  <a:cubicBezTo>
                    <a:pt x="4172117" y="113027"/>
                    <a:pt x="4226727" y="129537"/>
                    <a:pt x="4272447" y="156207"/>
                  </a:cubicBezTo>
                  <a:cubicBezTo>
                    <a:pt x="4321977" y="184147"/>
                    <a:pt x="4360077" y="229867"/>
                    <a:pt x="4404527" y="267967"/>
                  </a:cubicBezTo>
                  <a:cubicBezTo>
                    <a:pt x="4421037" y="281937"/>
                    <a:pt x="4445167" y="292097"/>
                    <a:pt x="4456597" y="309877"/>
                  </a:cubicBezTo>
                  <a:cubicBezTo>
                    <a:pt x="4489617" y="358137"/>
                    <a:pt x="4518827" y="408937"/>
                    <a:pt x="4548037" y="459737"/>
                  </a:cubicBezTo>
                  <a:cubicBezTo>
                    <a:pt x="4569627" y="496567"/>
                    <a:pt x="4591217" y="534667"/>
                    <a:pt x="4607727" y="572767"/>
                  </a:cubicBezTo>
                  <a:cubicBezTo>
                    <a:pt x="4625507" y="617217"/>
                    <a:pt x="4639477" y="662937"/>
                    <a:pt x="4653447" y="709927"/>
                  </a:cubicBezTo>
                  <a:cubicBezTo>
                    <a:pt x="4675037" y="783587"/>
                    <a:pt x="4700437" y="857247"/>
                    <a:pt x="4714407" y="933447"/>
                  </a:cubicBezTo>
                  <a:cubicBezTo>
                    <a:pt x="4734727" y="1040127"/>
                    <a:pt x="4744887" y="1149347"/>
                    <a:pt x="4760127" y="1257297"/>
                  </a:cubicBezTo>
                  <a:cubicBezTo>
                    <a:pt x="4765207" y="1292857"/>
                    <a:pt x="4771557" y="1328417"/>
                    <a:pt x="4774097" y="1363977"/>
                  </a:cubicBezTo>
                  <a:cubicBezTo>
                    <a:pt x="4781717" y="1465577"/>
                    <a:pt x="4786797" y="1565907"/>
                    <a:pt x="4793147" y="1667507"/>
                  </a:cubicBezTo>
                  <a:cubicBezTo>
                    <a:pt x="4802037" y="1793237"/>
                    <a:pt x="4814737" y="1917697"/>
                    <a:pt x="4821087" y="2043427"/>
                  </a:cubicBezTo>
                  <a:cubicBezTo>
                    <a:pt x="4827437" y="2164077"/>
                    <a:pt x="4832517" y="2285997"/>
                    <a:pt x="4829977" y="2407917"/>
                  </a:cubicBezTo>
                  <a:cubicBezTo>
                    <a:pt x="4826167" y="2611117"/>
                    <a:pt x="4816007" y="2813047"/>
                    <a:pt x="4805847" y="3016247"/>
                  </a:cubicBezTo>
                  <a:cubicBezTo>
                    <a:pt x="4799497" y="3141977"/>
                    <a:pt x="4790607" y="3266437"/>
                    <a:pt x="4777907" y="3390897"/>
                  </a:cubicBezTo>
                  <a:cubicBezTo>
                    <a:pt x="4765207" y="3515357"/>
                    <a:pt x="4746157" y="3638547"/>
                    <a:pt x="4732187" y="3763007"/>
                  </a:cubicBezTo>
                  <a:cubicBezTo>
                    <a:pt x="4722027" y="3849367"/>
                    <a:pt x="4719487" y="3935727"/>
                    <a:pt x="4708057" y="4020817"/>
                  </a:cubicBezTo>
                  <a:cubicBezTo>
                    <a:pt x="4697897" y="4098287"/>
                    <a:pt x="4659797" y="4166867"/>
                    <a:pt x="4608997" y="4224017"/>
                  </a:cubicBezTo>
                  <a:cubicBezTo>
                    <a:pt x="4567087" y="4272277"/>
                    <a:pt x="4534067" y="4326887"/>
                    <a:pt x="4490887" y="4373877"/>
                  </a:cubicBezTo>
                  <a:cubicBezTo>
                    <a:pt x="4452787" y="4415787"/>
                    <a:pt x="4410877" y="4457697"/>
                    <a:pt x="4344837" y="4458967"/>
                  </a:cubicBezTo>
                  <a:cubicBezTo>
                    <a:pt x="4329597" y="4458967"/>
                    <a:pt x="4315627" y="4474207"/>
                    <a:pt x="4300387" y="4481827"/>
                  </a:cubicBezTo>
                  <a:cubicBezTo>
                    <a:pt x="4235617" y="4509767"/>
                    <a:pt x="4168307" y="4533897"/>
                    <a:pt x="4104807" y="4564377"/>
                  </a:cubicBezTo>
                  <a:cubicBezTo>
                    <a:pt x="3987967" y="4620257"/>
                    <a:pt x="3862237" y="4629147"/>
                    <a:pt x="3736507" y="4634227"/>
                  </a:cubicBezTo>
                  <a:cubicBezTo>
                    <a:pt x="3688247" y="4636767"/>
                    <a:pt x="3638717" y="4632957"/>
                    <a:pt x="3590457" y="4636767"/>
                  </a:cubicBezTo>
                  <a:cubicBezTo>
                    <a:pt x="3566327" y="4638037"/>
                    <a:pt x="3543467" y="4649467"/>
                    <a:pt x="3520607" y="4654547"/>
                  </a:cubicBezTo>
                  <a:cubicBezTo>
                    <a:pt x="3510447" y="4657087"/>
                    <a:pt x="3500287" y="4655817"/>
                    <a:pt x="3488857" y="4657087"/>
                  </a:cubicBezTo>
                  <a:cubicBezTo>
                    <a:pt x="3473617" y="4658357"/>
                    <a:pt x="3458377" y="4662167"/>
                    <a:pt x="3443137" y="4660897"/>
                  </a:cubicBezTo>
                  <a:cubicBezTo>
                    <a:pt x="3427897" y="4658357"/>
                    <a:pt x="3417737" y="4653277"/>
                    <a:pt x="3415197" y="4653277"/>
                  </a:cubicBezTo>
                  <a:close/>
                </a:path>
              </a:pathLst>
            </a:custGeom>
            <a:blipFill>
              <a:blip r:embed="rId5"/>
              <a:stretch>
                <a:fillRect l="-22951" r="-22951"/>
              </a:stretch>
            </a:blipFill>
          </p:spPr>
          <p:txBody>
            <a:bodyPr/>
            <a:lstStyle/>
            <a:p>
              <a:endParaRPr lang="en-US"/>
            </a:p>
          </p:txBody>
        </p:sp>
      </p:grpSp>
      <p:sp>
        <p:nvSpPr>
          <p:cNvPr id="6" name="Freeform 6"/>
          <p:cNvSpPr/>
          <p:nvPr/>
        </p:nvSpPr>
        <p:spPr>
          <a:xfrm>
            <a:off x="721489" y="7510167"/>
            <a:ext cx="6012827" cy="5553666"/>
          </a:xfrm>
          <a:custGeom>
            <a:avLst/>
            <a:gdLst/>
            <a:ahLst/>
            <a:cxnLst/>
            <a:rect l="l" t="t" r="r" b="b"/>
            <a:pathLst>
              <a:path w="6012827" h="5553666">
                <a:moveTo>
                  <a:pt x="0" y="0"/>
                </a:moveTo>
                <a:lnTo>
                  <a:pt x="6012827" y="0"/>
                </a:lnTo>
                <a:lnTo>
                  <a:pt x="6012827" y="5553666"/>
                </a:lnTo>
                <a:lnTo>
                  <a:pt x="0" y="5553666"/>
                </a:lnTo>
                <a:lnTo>
                  <a:pt x="0" y="0"/>
                </a:lnTo>
                <a:close/>
              </a:path>
            </a:pathLst>
          </a:custGeom>
          <a:blipFill>
            <a:blip>
              <a:alphaModFix amt="60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7" name="Freeform 7"/>
          <p:cNvSpPr/>
          <p:nvPr/>
        </p:nvSpPr>
        <p:spPr>
          <a:xfrm>
            <a:off x="-1210164" y="6921098"/>
            <a:ext cx="6098110" cy="5632436"/>
          </a:xfrm>
          <a:custGeom>
            <a:avLst/>
            <a:gdLst/>
            <a:ahLst/>
            <a:cxnLst/>
            <a:rect l="l" t="t" r="r" b="b"/>
            <a:pathLst>
              <a:path w="6098110" h="5632436">
                <a:moveTo>
                  <a:pt x="0" y="0"/>
                </a:moveTo>
                <a:lnTo>
                  <a:pt x="6098110" y="0"/>
                </a:lnTo>
                <a:lnTo>
                  <a:pt x="6098110" y="5632436"/>
                </a:lnTo>
                <a:lnTo>
                  <a:pt x="0" y="5632436"/>
                </a:lnTo>
                <a:lnTo>
                  <a:pt x="0" y="0"/>
                </a:lnTo>
                <a:close/>
              </a:path>
            </a:pathLst>
          </a:custGeom>
          <a:blipFill>
            <a:blip>
              <a:alphaModFix amt="60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8" name="TextBox 8"/>
          <p:cNvSpPr txBox="1"/>
          <p:nvPr/>
        </p:nvSpPr>
        <p:spPr>
          <a:xfrm>
            <a:off x="1028700" y="2336227"/>
            <a:ext cx="7718493" cy="3779520"/>
          </a:xfrm>
          <a:prstGeom prst="rect">
            <a:avLst/>
          </a:prstGeom>
        </p:spPr>
        <p:txBody>
          <a:bodyPr lIns="0" tIns="0" rIns="0" bIns="0" rtlCol="0" anchor="t">
            <a:spAutoFit/>
          </a:bodyPr>
          <a:lstStyle/>
          <a:p>
            <a:pPr algn="ctr">
              <a:lnSpc>
                <a:spcPts val="10080"/>
              </a:lnSpc>
            </a:pPr>
            <a:r>
              <a:rPr lang="en-US" sz="7200" b="1">
                <a:solidFill>
                  <a:srgbClr val="042B60"/>
                </a:solidFill>
                <a:latin typeface="Canva Sans Bold"/>
                <a:ea typeface="Canva Sans Bold"/>
                <a:cs typeface="Canva Sans Bold"/>
                <a:sym typeface="Canva Sans Bold"/>
              </a:rPr>
              <a:t>Vaccines </a:t>
            </a:r>
          </a:p>
          <a:p>
            <a:pPr algn="ctr">
              <a:lnSpc>
                <a:spcPts val="10080"/>
              </a:lnSpc>
            </a:pPr>
            <a:r>
              <a:rPr lang="en-US" sz="7200" b="1">
                <a:solidFill>
                  <a:srgbClr val="042B60"/>
                </a:solidFill>
                <a:latin typeface="Canva Sans Bold"/>
                <a:ea typeface="Canva Sans Bold"/>
                <a:cs typeface="Canva Sans Bold"/>
                <a:sym typeface="Canva Sans Bold"/>
              </a:rPr>
              <a:t>     do not      </a:t>
            </a:r>
          </a:p>
          <a:p>
            <a:pPr algn="ctr">
              <a:lnSpc>
                <a:spcPts val="10080"/>
              </a:lnSpc>
            </a:pPr>
            <a:r>
              <a:rPr lang="en-US" sz="7200" b="1">
                <a:solidFill>
                  <a:srgbClr val="042B60"/>
                </a:solidFill>
                <a:latin typeface="Canva Sans Bold"/>
                <a:ea typeface="Canva Sans Bold"/>
                <a:cs typeface="Canva Sans Bold"/>
                <a:sym typeface="Canva Sans Bold"/>
              </a:rPr>
              <a:t>cause autism. </a:t>
            </a:r>
          </a:p>
        </p:txBody>
      </p:sp>
      <p:sp>
        <p:nvSpPr>
          <p:cNvPr id="9" name="TextBox 9"/>
          <p:cNvSpPr txBox="1"/>
          <p:nvPr/>
        </p:nvSpPr>
        <p:spPr>
          <a:xfrm>
            <a:off x="12632893" y="8918576"/>
            <a:ext cx="3023592" cy="372744"/>
          </a:xfrm>
          <a:prstGeom prst="rect">
            <a:avLst/>
          </a:prstGeom>
        </p:spPr>
        <p:txBody>
          <a:bodyPr lIns="0" tIns="0" rIns="0" bIns="0" rtlCol="0" anchor="t">
            <a:spAutoFit/>
          </a:bodyPr>
          <a:lstStyle/>
          <a:p>
            <a:pPr algn="ctr">
              <a:lnSpc>
                <a:spcPts val="3080"/>
              </a:lnSpc>
            </a:pPr>
            <a:r>
              <a:rPr lang="en-US" sz="2200">
                <a:solidFill>
                  <a:srgbClr val="042B60"/>
                </a:solidFill>
                <a:latin typeface="Canva Sans"/>
                <a:ea typeface="Canva Sans"/>
                <a:cs typeface="Canva Sans"/>
                <a:sym typeface="Canva Sans"/>
              </a:rPr>
              <a:t>Photo Credit: Pixabay.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92873" y="2692609"/>
            <a:ext cx="7147009" cy="6601237"/>
          </a:xfrm>
          <a:custGeom>
            <a:avLst/>
            <a:gdLst/>
            <a:ahLst/>
            <a:cxnLst/>
            <a:rect l="l" t="t" r="r" b="b"/>
            <a:pathLst>
              <a:path w="7147009" h="6601237">
                <a:moveTo>
                  <a:pt x="0" y="0"/>
                </a:moveTo>
                <a:lnTo>
                  <a:pt x="7147009" y="0"/>
                </a:lnTo>
                <a:lnTo>
                  <a:pt x="7147009" y="6601238"/>
                </a:lnTo>
                <a:lnTo>
                  <a:pt x="0" y="6601238"/>
                </a:lnTo>
                <a:lnTo>
                  <a:pt x="0" y="0"/>
                </a:lnTo>
                <a:close/>
              </a:path>
            </a:pathLst>
          </a:custGeom>
          <a:blipFill>
            <a:blip>
              <a:alphaModFix amt="60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rot="7200000">
            <a:off x="-396730" y="1314660"/>
            <a:ext cx="7709435" cy="7120715"/>
          </a:xfrm>
          <a:custGeom>
            <a:avLst/>
            <a:gdLst/>
            <a:ahLst/>
            <a:cxnLst/>
            <a:rect l="l" t="t" r="r" b="b"/>
            <a:pathLst>
              <a:path w="7709435" h="7120715">
                <a:moveTo>
                  <a:pt x="0" y="0"/>
                </a:moveTo>
                <a:lnTo>
                  <a:pt x="7709436" y="0"/>
                </a:lnTo>
                <a:lnTo>
                  <a:pt x="7709436" y="7120714"/>
                </a:lnTo>
                <a:lnTo>
                  <a:pt x="0" y="7120714"/>
                </a:lnTo>
                <a:lnTo>
                  <a:pt x="0" y="0"/>
                </a:lnTo>
                <a:close/>
              </a:path>
            </a:pathLst>
          </a:custGeom>
          <a:blipFill>
            <a:blip>
              <a:alphaModFix amt="60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Freeform 4"/>
          <p:cNvSpPr/>
          <p:nvPr/>
        </p:nvSpPr>
        <p:spPr>
          <a:xfrm rot="7200000">
            <a:off x="8732785" y="5894114"/>
            <a:ext cx="822431" cy="759627"/>
          </a:xfrm>
          <a:custGeom>
            <a:avLst/>
            <a:gdLst/>
            <a:ahLst/>
            <a:cxnLst/>
            <a:rect l="l" t="t" r="r" b="b"/>
            <a:pathLst>
              <a:path w="822431" h="759627">
                <a:moveTo>
                  <a:pt x="0" y="0"/>
                </a:moveTo>
                <a:lnTo>
                  <a:pt x="822430" y="0"/>
                </a:lnTo>
                <a:lnTo>
                  <a:pt x="822430" y="759626"/>
                </a:lnTo>
                <a:lnTo>
                  <a:pt x="0" y="759626"/>
                </a:lnTo>
                <a:lnTo>
                  <a:pt x="0" y="0"/>
                </a:lnTo>
                <a:close/>
              </a:path>
            </a:pathLst>
          </a:custGeom>
          <a:blipFill>
            <a:blip>
              <a:alphaModFix amt="60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Freeform 5"/>
          <p:cNvSpPr/>
          <p:nvPr/>
        </p:nvSpPr>
        <p:spPr>
          <a:xfrm rot="7200000">
            <a:off x="8592027" y="6175806"/>
            <a:ext cx="822431" cy="759627"/>
          </a:xfrm>
          <a:custGeom>
            <a:avLst/>
            <a:gdLst/>
            <a:ahLst/>
            <a:cxnLst/>
            <a:rect l="l" t="t" r="r" b="b"/>
            <a:pathLst>
              <a:path w="822431" h="759627">
                <a:moveTo>
                  <a:pt x="0" y="0"/>
                </a:moveTo>
                <a:lnTo>
                  <a:pt x="822431" y="0"/>
                </a:lnTo>
                <a:lnTo>
                  <a:pt x="822431" y="759627"/>
                </a:lnTo>
                <a:lnTo>
                  <a:pt x="0" y="759627"/>
                </a:lnTo>
                <a:lnTo>
                  <a:pt x="0" y="0"/>
                </a:lnTo>
                <a:close/>
              </a:path>
            </a:pathLst>
          </a:custGeom>
          <a:blipFill>
            <a:blip>
              <a:alphaModFix amt="60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6" name="Freeform 6"/>
          <p:cNvSpPr/>
          <p:nvPr/>
        </p:nvSpPr>
        <p:spPr>
          <a:xfrm rot="7200000">
            <a:off x="8586061" y="1368817"/>
            <a:ext cx="782643" cy="722878"/>
          </a:xfrm>
          <a:custGeom>
            <a:avLst/>
            <a:gdLst/>
            <a:ahLst/>
            <a:cxnLst/>
            <a:rect l="l" t="t" r="r" b="b"/>
            <a:pathLst>
              <a:path w="782643" h="722878">
                <a:moveTo>
                  <a:pt x="0" y="0"/>
                </a:moveTo>
                <a:lnTo>
                  <a:pt x="782644" y="0"/>
                </a:lnTo>
                <a:lnTo>
                  <a:pt x="782644" y="722878"/>
                </a:lnTo>
                <a:lnTo>
                  <a:pt x="0" y="722878"/>
                </a:lnTo>
                <a:lnTo>
                  <a:pt x="0" y="0"/>
                </a:lnTo>
                <a:close/>
              </a:path>
            </a:pathLst>
          </a:custGeom>
          <a:blipFill>
            <a:blip>
              <a:alphaModFix amt="60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7" name="Freeform 7"/>
          <p:cNvSpPr/>
          <p:nvPr/>
        </p:nvSpPr>
        <p:spPr>
          <a:xfrm rot="7200000">
            <a:off x="8732785" y="1612570"/>
            <a:ext cx="822431" cy="759627"/>
          </a:xfrm>
          <a:custGeom>
            <a:avLst/>
            <a:gdLst/>
            <a:ahLst/>
            <a:cxnLst/>
            <a:rect l="l" t="t" r="r" b="b"/>
            <a:pathLst>
              <a:path w="822431" h="759627">
                <a:moveTo>
                  <a:pt x="0" y="0"/>
                </a:moveTo>
                <a:lnTo>
                  <a:pt x="822430" y="0"/>
                </a:lnTo>
                <a:lnTo>
                  <a:pt x="822430" y="759627"/>
                </a:lnTo>
                <a:lnTo>
                  <a:pt x="0" y="759627"/>
                </a:lnTo>
                <a:lnTo>
                  <a:pt x="0" y="0"/>
                </a:lnTo>
                <a:close/>
              </a:path>
            </a:pathLst>
          </a:custGeom>
          <a:blipFill>
            <a:blip>
              <a:alphaModFix amt="60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8" name="TextBox 8"/>
          <p:cNvSpPr txBox="1"/>
          <p:nvPr/>
        </p:nvSpPr>
        <p:spPr>
          <a:xfrm>
            <a:off x="166940" y="3223263"/>
            <a:ext cx="6528698" cy="3489579"/>
          </a:xfrm>
          <a:prstGeom prst="rect">
            <a:avLst/>
          </a:prstGeom>
        </p:spPr>
        <p:txBody>
          <a:bodyPr lIns="0" tIns="0" rIns="0" bIns="0" rtlCol="0" anchor="t">
            <a:spAutoFit/>
          </a:bodyPr>
          <a:lstStyle/>
          <a:p>
            <a:pPr algn="ctr">
              <a:lnSpc>
                <a:spcPts val="9288"/>
              </a:lnSpc>
            </a:pPr>
            <a:r>
              <a:rPr lang="en-US" sz="7200" b="1" spc="208">
                <a:solidFill>
                  <a:srgbClr val="FEF9FE"/>
                </a:solidFill>
                <a:latin typeface="Canva Sans Bold"/>
                <a:ea typeface="Canva Sans Bold"/>
                <a:cs typeface="Canva Sans Bold"/>
                <a:sym typeface="Canva Sans Bold"/>
              </a:rPr>
              <a:t>Primary areas of Autism Diagnosis</a:t>
            </a:r>
          </a:p>
        </p:txBody>
      </p:sp>
      <p:sp>
        <p:nvSpPr>
          <p:cNvPr id="9" name="TextBox 9"/>
          <p:cNvSpPr txBox="1"/>
          <p:nvPr/>
        </p:nvSpPr>
        <p:spPr>
          <a:xfrm>
            <a:off x="9974702" y="5390501"/>
            <a:ext cx="7539429" cy="3903345"/>
          </a:xfrm>
          <a:prstGeom prst="rect">
            <a:avLst/>
          </a:prstGeom>
        </p:spPr>
        <p:txBody>
          <a:bodyPr lIns="0" tIns="0" rIns="0" bIns="0" rtlCol="0" anchor="t">
            <a:spAutoFit/>
          </a:bodyPr>
          <a:lstStyle/>
          <a:p>
            <a:pPr algn="l">
              <a:lnSpc>
                <a:spcPts val="7739"/>
              </a:lnSpc>
            </a:pPr>
            <a:r>
              <a:rPr lang="en-US" sz="5999" spc="173">
                <a:solidFill>
                  <a:srgbClr val="042B60"/>
                </a:solidFill>
                <a:latin typeface="Canva Sans"/>
                <a:ea typeface="Canva Sans"/>
                <a:cs typeface="Canva Sans"/>
                <a:sym typeface="Canva Sans"/>
              </a:rPr>
              <a:t>restricted or repetitive behaviors and interests</a:t>
            </a:r>
          </a:p>
        </p:txBody>
      </p:sp>
      <p:sp>
        <p:nvSpPr>
          <p:cNvPr id="10" name="TextBox 10"/>
          <p:cNvSpPr txBox="1"/>
          <p:nvPr/>
        </p:nvSpPr>
        <p:spPr>
          <a:xfrm>
            <a:off x="9974702" y="923925"/>
            <a:ext cx="7539429" cy="3124201"/>
          </a:xfrm>
          <a:prstGeom prst="rect">
            <a:avLst/>
          </a:prstGeom>
        </p:spPr>
        <p:txBody>
          <a:bodyPr lIns="0" tIns="0" rIns="0" bIns="0" rtlCol="0" anchor="t">
            <a:spAutoFit/>
          </a:bodyPr>
          <a:lstStyle/>
          <a:p>
            <a:pPr algn="l">
              <a:lnSpc>
                <a:spcPts val="8399"/>
              </a:lnSpc>
            </a:pPr>
            <a:r>
              <a:rPr lang="en-US" sz="5999">
                <a:solidFill>
                  <a:srgbClr val="042B60"/>
                </a:solidFill>
                <a:latin typeface="Canva Sans"/>
                <a:ea typeface="Canva Sans"/>
                <a:cs typeface="Canva Sans"/>
                <a:sym typeface="Canva Sans"/>
              </a:rPr>
              <a:t>social communication </a:t>
            </a:r>
          </a:p>
          <a:p>
            <a:pPr algn="l">
              <a:lnSpc>
                <a:spcPts val="8399"/>
              </a:lnSpc>
            </a:pPr>
            <a:r>
              <a:rPr lang="en-US" sz="5999">
                <a:solidFill>
                  <a:srgbClr val="042B60"/>
                </a:solidFill>
                <a:latin typeface="Canva Sans"/>
                <a:ea typeface="Canva Sans"/>
                <a:cs typeface="Canva Sans"/>
                <a:sym typeface="Canva Sans"/>
              </a:rPr>
              <a:t>and interaction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879935" y="-1511728"/>
            <a:ext cx="10263940" cy="9480148"/>
          </a:xfrm>
          <a:custGeom>
            <a:avLst/>
            <a:gdLst/>
            <a:ahLst/>
            <a:cxnLst/>
            <a:rect l="l" t="t" r="r" b="b"/>
            <a:pathLst>
              <a:path w="10263940" h="9480148">
                <a:moveTo>
                  <a:pt x="0" y="0"/>
                </a:moveTo>
                <a:lnTo>
                  <a:pt x="10263940" y="0"/>
                </a:lnTo>
                <a:lnTo>
                  <a:pt x="10263940" y="9480149"/>
                </a:lnTo>
                <a:lnTo>
                  <a:pt x="0" y="9480149"/>
                </a:lnTo>
                <a:lnTo>
                  <a:pt x="0" y="0"/>
                </a:lnTo>
                <a:close/>
              </a:path>
            </a:pathLst>
          </a:custGeom>
          <a:blipFill>
            <a:blip>
              <a:alphaModFix amt="60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11926687" y="-845598"/>
            <a:ext cx="8821533" cy="8147889"/>
          </a:xfrm>
          <a:custGeom>
            <a:avLst/>
            <a:gdLst/>
            <a:ahLst/>
            <a:cxnLst/>
            <a:rect l="l" t="t" r="r" b="b"/>
            <a:pathLst>
              <a:path w="8821533" h="8147889">
                <a:moveTo>
                  <a:pt x="0" y="0"/>
                </a:moveTo>
                <a:lnTo>
                  <a:pt x="8821533" y="0"/>
                </a:lnTo>
                <a:lnTo>
                  <a:pt x="8821533" y="8147889"/>
                </a:lnTo>
                <a:lnTo>
                  <a:pt x="0" y="8147889"/>
                </a:lnTo>
                <a:lnTo>
                  <a:pt x="0" y="0"/>
                </a:lnTo>
                <a:close/>
              </a:path>
            </a:pathLst>
          </a:custGeom>
          <a:blipFill>
            <a:blip>
              <a:alphaModFix amt="60000"/>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4" name="Group 4"/>
          <p:cNvGrpSpPr/>
          <p:nvPr/>
        </p:nvGrpSpPr>
        <p:grpSpPr>
          <a:xfrm>
            <a:off x="11077305" y="646005"/>
            <a:ext cx="7210695" cy="7043798"/>
            <a:chOff x="0" y="0"/>
            <a:chExt cx="4828540" cy="4716780"/>
          </a:xfrm>
        </p:grpSpPr>
        <p:sp>
          <p:nvSpPr>
            <p:cNvPr id="5" name="Freeform 5"/>
            <p:cNvSpPr/>
            <p:nvPr/>
          </p:nvSpPr>
          <p:spPr>
            <a:xfrm>
              <a:off x="1103" y="1273"/>
              <a:ext cx="4830645" cy="4716345"/>
            </a:xfrm>
            <a:custGeom>
              <a:avLst/>
              <a:gdLst/>
              <a:ahLst/>
              <a:cxnLst/>
              <a:rect l="l" t="t" r="r" b="b"/>
              <a:pathLst>
                <a:path w="4830645" h="4716345">
                  <a:moveTo>
                    <a:pt x="3415197" y="4653277"/>
                  </a:moveTo>
                  <a:cubicBezTo>
                    <a:pt x="3387257" y="4660897"/>
                    <a:pt x="3365667" y="4671057"/>
                    <a:pt x="3344077" y="4673597"/>
                  </a:cubicBezTo>
                  <a:cubicBezTo>
                    <a:pt x="3222157" y="4683757"/>
                    <a:pt x="3101507" y="4693917"/>
                    <a:pt x="2979587" y="4702807"/>
                  </a:cubicBezTo>
                  <a:cubicBezTo>
                    <a:pt x="2917357" y="4706617"/>
                    <a:pt x="2855127" y="4710427"/>
                    <a:pt x="2792897" y="4711697"/>
                  </a:cubicBezTo>
                  <a:cubicBezTo>
                    <a:pt x="2725587" y="4714237"/>
                    <a:pt x="2658277" y="4718047"/>
                    <a:pt x="2592237" y="4715507"/>
                  </a:cubicBezTo>
                  <a:cubicBezTo>
                    <a:pt x="2528737" y="4714237"/>
                    <a:pt x="2465237" y="4710427"/>
                    <a:pt x="2404277" y="4698997"/>
                  </a:cubicBezTo>
                  <a:cubicBezTo>
                    <a:pt x="2325537" y="4685027"/>
                    <a:pt x="2245527" y="4685027"/>
                    <a:pt x="2168057" y="4672327"/>
                  </a:cubicBezTo>
                  <a:cubicBezTo>
                    <a:pt x="1966127" y="4639307"/>
                    <a:pt x="1760387" y="4648197"/>
                    <a:pt x="1557187" y="4634227"/>
                  </a:cubicBezTo>
                  <a:cubicBezTo>
                    <a:pt x="1442887" y="4626607"/>
                    <a:pt x="1328587" y="4608827"/>
                    <a:pt x="1214287" y="4593587"/>
                  </a:cubicBezTo>
                  <a:cubicBezTo>
                    <a:pt x="1084747" y="4577077"/>
                    <a:pt x="955207" y="4558027"/>
                    <a:pt x="824397" y="4540247"/>
                  </a:cubicBezTo>
                  <a:cubicBezTo>
                    <a:pt x="729147" y="4527547"/>
                    <a:pt x="632627" y="4514847"/>
                    <a:pt x="537377" y="4502147"/>
                  </a:cubicBezTo>
                  <a:cubicBezTo>
                    <a:pt x="534837" y="4502147"/>
                    <a:pt x="532297" y="4500877"/>
                    <a:pt x="529757" y="4500877"/>
                  </a:cubicBezTo>
                  <a:cubicBezTo>
                    <a:pt x="449747" y="4466587"/>
                    <a:pt x="364657" y="4439917"/>
                    <a:pt x="290997" y="4395467"/>
                  </a:cubicBezTo>
                  <a:cubicBezTo>
                    <a:pt x="166537" y="4319267"/>
                    <a:pt x="113197" y="4197347"/>
                    <a:pt x="108117" y="4053837"/>
                  </a:cubicBezTo>
                  <a:cubicBezTo>
                    <a:pt x="106847" y="4004307"/>
                    <a:pt x="100497" y="3956047"/>
                    <a:pt x="100497" y="3906517"/>
                  </a:cubicBezTo>
                  <a:cubicBezTo>
                    <a:pt x="101767" y="3837937"/>
                    <a:pt x="106847" y="3770627"/>
                    <a:pt x="110657" y="3703317"/>
                  </a:cubicBezTo>
                  <a:cubicBezTo>
                    <a:pt x="120817" y="3502657"/>
                    <a:pt x="125897" y="3301997"/>
                    <a:pt x="110657" y="3101337"/>
                  </a:cubicBezTo>
                  <a:cubicBezTo>
                    <a:pt x="96687" y="2920997"/>
                    <a:pt x="83987" y="2741927"/>
                    <a:pt x="70017" y="2561587"/>
                  </a:cubicBezTo>
                  <a:cubicBezTo>
                    <a:pt x="61127" y="2446017"/>
                    <a:pt x="49697" y="2331717"/>
                    <a:pt x="42077" y="2216147"/>
                  </a:cubicBezTo>
                  <a:cubicBezTo>
                    <a:pt x="36997" y="2139947"/>
                    <a:pt x="38267" y="2062477"/>
                    <a:pt x="33187" y="1986277"/>
                  </a:cubicBezTo>
                  <a:cubicBezTo>
                    <a:pt x="30647" y="1943097"/>
                    <a:pt x="16677" y="1901187"/>
                    <a:pt x="15407" y="1858007"/>
                  </a:cubicBezTo>
                  <a:cubicBezTo>
                    <a:pt x="10327" y="1753867"/>
                    <a:pt x="9057" y="1648457"/>
                    <a:pt x="6517" y="1543047"/>
                  </a:cubicBezTo>
                  <a:cubicBezTo>
                    <a:pt x="5247" y="1502407"/>
                    <a:pt x="-1103" y="1461767"/>
                    <a:pt x="167" y="1421127"/>
                  </a:cubicBezTo>
                  <a:cubicBezTo>
                    <a:pt x="1437" y="1357627"/>
                    <a:pt x="9057" y="1294127"/>
                    <a:pt x="10327" y="1230627"/>
                  </a:cubicBezTo>
                  <a:cubicBezTo>
                    <a:pt x="11597" y="1156967"/>
                    <a:pt x="3977" y="1083307"/>
                    <a:pt x="6517" y="1010917"/>
                  </a:cubicBezTo>
                  <a:cubicBezTo>
                    <a:pt x="6517" y="941067"/>
                    <a:pt x="15407" y="872487"/>
                    <a:pt x="24297" y="802637"/>
                  </a:cubicBezTo>
                  <a:cubicBezTo>
                    <a:pt x="26837" y="778507"/>
                    <a:pt x="44617" y="756917"/>
                    <a:pt x="49697" y="732787"/>
                  </a:cubicBezTo>
                  <a:cubicBezTo>
                    <a:pt x="71287" y="613407"/>
                    <a:pt x="94147" y="494027"/>
                    <a:pt x="150027" y="383537"/>
                  </a:cubicBezTo>
                  <a:cubicBezTo>
                    <a:pt x="162727" y="359407"/>
                    <a:pt x="183047" y="337817"/>
                    <a:pt x="202097" y="318767"/>
                  </a:cubicBezTo>
                  <a:cubicBezTo>
                    <a:pt x="208447" y="312417"/>
                    <a:pt x="223687" y="316227"/>
                    <a:pt x="227497" y="316227"/>
                  </a:cubicBezTo>
                  <a:cubicBezTo>
                    <a:pt x="236387" y="299717"/>
                    <a:pt x="241467" y="283207"/>
                    <a:pt x="251627" y="275587"/>
                  </a:cubicBezTo>
                  <a:cubicBezTo>
                    <a:pt x="306237" y="233677"/>
                    <a:pt x="363387" y="203197"/>
                    <a:pt x="434507" y="195577"/>
                  </a:cubicBezTo>
                  <a:cubicBezTo>
                    <a:pt x="487847" y="189227"/>
                    <a:pt x="539917" y="166367"/>
                    <a:pt x="593257" y="153667"/>
                  </a:cubicBezTo>
                  <a:cubicBezTo>
                    <a:pt x="658027" y="138427"/>
                    <a:pt x="722797" y="120647"/>
                    <a:pt x="790107" y="111757"/>
                  </a:cubicBezTo>
                  <a:cubicBezTo>
                    <a:pt x="851067" y="104137"/>
                    <a:pt x="909487" y="87627"/>
                    <a:pt x="971717" y="82547"/>
                  </a:cubicBezTo>
                  <a:cubicBezTo>
                    <a:pt x="1035217" y="77467"/>
                    <a:pt x="1098717" y="62227"/>
                    <a:pt x="1163487" y="57147"/>
                  </a:cubicBezTo>
                  <a:cubicBezTo>
                    <a:pt x="1338747" y="44447"/>
                    <a:pt x="1515277" y="35557"/>
                    <a:pt x="1690537" y="25397"/>
                  </a:cubicBezTo>
                  <a:cubicBezTo>
                    <a:pt x="1733717" y="22857"/>
                    <a:pt x="1776897" y="25397"/>
                    <a:pt x="1820077" y="26667"/>
                  </a:cubicBezTo>
                  <a:cubicBezTo>
                    <a:pt x="1841667" y="27937"/>
                    <a:pt x="1863257" y="33017"/>
                    <a:pt x="1886117" y="35557"/>
                  </a:cubicBezTo>
                  <a:cubicBezTo>
                    <a:pt x="1896277" y="36827"/>
                    <a:pt x="1906437" y="33017"/>
                    <a:pt x="1916597" y="33017"/>
                  </a:cubicBezTo>
                  <a:cubicBezTo>
                    <a:pt x="1947077" y="33017"/>
                    <a:pt x="1978827" y="33017"/>
                    <a:pt x="2009307" y="31747"/>
                  </a:cubicBezTo>
                  <a:cubicBezTo>
                    <a:pt x="2067727" y="29207"/>
                    <a:pt x="2127417" y="22857"/>
                    <a:pt x="2185837" y="22857"/>
                  </a:cubicBezTo>
                  <a:cubicBezTo>
                    <a:pt x="2242987" y="22857"/>
                    <a:pt x="2300137" y="26667"/>
                    <a:pt x="2357287" y="29207"/>
                  </a:cubicBezTo>
                  <a:lnTo>
                    <a:pt x="2403007" y="29207"/>
                  </a:lnTo>
                  <a:cubicBezTo>
                    <a:pt x="2472857" y="26667"/>
                    <a:pt x="2541437" y="26667"/>
                    <a:pt x="2611287" y="22857"/>
                  </a:cubicBezTo>
                  <a:cubicBezTo>
                    <a:pt x="2678597" y="19047"/>
                    <a:pt x="2744637" y="10157"/>
                    <a:pt x="2811947" y="6347"/>
                  </a:cubicBezTo>
                  <a:cubicBezTo>
                    <a:pt x="2843697" y="3807"/>
                    <a:pt x="2876717" y="3807"/>
                    <a:pt x="2908467" y="10157"/>
                  </a:cubicBezTo>
                  <a:cubicBezTo>
                    <a:pt x="2956727" y="19047"/>
                    <a:pt x="3002447" y="24127"/>
                    <a:pt x="3050707" y="10157"/>
                  </a:cubicBezTo>
                  <a:cubicBezTo>
                    <a:pt x="3068487" y="5077"/>
                    <a:pt x="3091347" y="13967"/>
                    <a:pt x="3111667" y="16507"/>
                  </a:cubicBezTo>
                  <a:cubicBezTo>
                    <a:pt x="3120557" y="17777"/>
                    <a:pt x="3130717" y="20317"/>
                    <a:pt x="3135797" y="16507"/>
                  </a:cubicBezTo>
                  <a:cubicBezTo>
                    <a:pt x="3170087" y="-8893"/>
                    <a:pt x="3201837" y="-2543"/>
                    <a:pt x="3234857" y="19047"/>
                  </a:cubicBezTo>
                  <a:cubicBezTo>
                    <a:pt x="3238667" y="21587"/>
                    <a:pt x="3248827" y="15237"/>
                    <a:pt x="3256447" y="15237"/>
                  </a:cubicBezTo>
                  <a:cubicBezTo>
                    <a:pt x="3286927" y="15237"/>
                    <a:pt x="3317407" y="15237"/>
                    <a:pt x="3349157" y="16507"/>
                  </a:cubicBezTo>
                  <a:cubicBezTo>
                    <a:pt x="3372017" y="17777"/>
                    <a:pt x="3393607" y="25397"/>
                    <a:pt x="3416467" y="27937"/>
                  </a:cubicBezTo>
                  <a:cubicBezTo>
                    <a:pt x="3465997" y="34287"/>
                    <a:pt x="3516797" y="44447"/>
                    <a:pt x="3567597" y="44447"/>
                  </a:cubicBezTo>
                  <a:cubicBezTo>
                    <a:pt x="3662847" y="45717"/>
                    <a:pt x="3758097" y="49527"/>
                    <a:pt x="3852077" y="69847"/>
                  </a:cubicBezTo>
                  <a:cubicBezTo>
                    <a:pt x="3939707" y="88897"/>
                    <a:pt x="4029877" y="88897"/>
                    <a:pt x="4118777" y="104137"/>
                  </a:cubicBezTo>
                  <a:cubicBezTo>
                    <a:pt x="4172117" y="113027"/>
                    <a:pt x="4226727" y="129537"/>
                    <a:pt x="4272447" y="156207"/>
                  </a:cubicBezTo>
                  <a:cubicBezTo>
                    <a:pt x="4321977" y="184147"/>
                    <a:pt x="4360077" y="229867"/>
                    <a:pt x="4404527" y="267967"/>
                  </a:cubicBezTo>
                  <a:cubicBezTo>
                    <a:pt x="4421037" y="281937"/>
                    <a:pt x="4445167" y="292097"/>
                    <a:pt x="4456597" y="309877"/>
                  </a:cubicBezTo>
                  <a:cubicBezTo>
                    <a:pt x="4489617" y="358137"/>
                    <a:pt x="4518827" y="408937"/>
                    <a:pt x="4548037" y="459737"/>
                  </a:cubicBezTo>
                  <a:cubicBezTo>
                    <a:pt x="4569627" y="496567"/>
                    <a:pt x="4591217" y="534667"/>
                    <a:pt x="4607727" y="572767"/>
                  </a:cubicBezTo>
                  <a:cubicBezTo>
                    <a:pt x="4625507" y="617217"/>
                    <a:pt x="4639477" y="662937"/>
                    <a:pt x="4653447" y="709927"/>
                  </a:cubicBezTo>
                  <a:cubicBezTo>
                    <a:pt x="4675037" y="783587"/>
                    <a:pt x="4700437" y="857247"/>
                    <a:pt x="4714407" y="933447"/>
                  </a:cubicBezTo>
                  <a:cubicBezTo>
                    <a:pt x="4734727" y="1040127"/>
                    <a:pt x="4744887" y="1149347"/>
                    <a:pt x="4760127" y="1257297"/>
                  </a:cubicBezTo>
                  <a:cubicBezTo>
                    <a:pt x="4765207" y="1292857"/>
                    <a:pt x="4771557" y="1328417"/>
                    <a:pt x="4774097" y="1363977"/>
                  </a:cubicBezTo>
                  <a:cubicBezTo>
                    <a:pt x="4781717" y="1465577"/>
                    <a:pt x="4786797" y="1565907"/>
                    <a:pt x="4793147" y="1667507"/>
                  </a:cubicBezTo>
                  <a:cubicBezTo>
                    <a:pt x="4802037" y="1793237"/>
                    <a:pt x="4814737" y="1917697"/>
                    <a:pt x="4821087" y="2043427"/>
                  </a:cubicBezTo>
                  <a:cubicBezTo>
                    <a:pt x="4827437" y="2164077"/>
                    <a:pt x="4832517" y="2285997"/>
                    <a:pt x="4829977" y="2407917"/>
                  </a:cubicBezTo>
                  <a:cubicBezTo>
                    <a:pt x="4826167" y="2611117"/>
                    <a:pt x="4816007" y="2813047"/>
                    <a:pt x="4805847" y="3016247"/>
                  </a:cubicBezTo>
                  <a:cubicBezTo>
                    <a:pt x="4799497" y="3141977"/>
                    <a:pt x="4790607" y="3266437"/>
                    <a:pt x="4777907" y="3390897"/>
                  </a:cubicBezTo>
                  <a:cubicBezTo>
                    <a:pt x="4765207" y="3515357"/>
                    <a:pt x="4746157" y="3638547"/>
                    <a:pt x="4732187" y="3763007"/>
                  </a:cubicBezTo>
                  <a:cubicBezTo>
                    <a:pt x="4722027" y="3849367"/>
                    <a:pt x="4719487" y="3935727"/>
                    <a:pt x="4708057" y="4020817"/>
                  </a:cubicBezTo>
                  <a:cubicBezTo>
                    <a:pt x="4697897" y="4098287"/>
                    <a:pt x="4659797" y="4166867"/>
                    <a:pt x="4608997" y="4224017"/>
                  </a:cubicBezTo>
                  <a:cubicBezTo>
                    <a:pt x="4567087" y="4272277"/>
                    <a:pt x="4534067" y="4326887"/>
                    <a:pt x="4490887" y="4373877"/>
                  </a:cubicBezTo>
                  <a:cubicBezTo>
                    <a:pt x="4452787" y="4415787"/>
                    <a:pt x="4410877" y="4457697"/>
                    <a:pt x="4344837" y="4458967"/>
                  </a:cubicBezTo>
                  <a:cubicBezTo>
                    <a:pt x="4329597" y="4458967"/>
                    <a:pt x="4315627" y="4474207"/>
                    <a:pt x="4300387" y="4481827"/>
                  </a:cubicBezTo>
                  <a:cubicBezTo>
                    <a:pt x="4235617" y="4509767"/>
                    <a:pt x="4168307" y="4533897"/>
                    <a:pt x="4104807" y="4564377"/>
                  </a:cubicBezTo>
                  <a:cubicBezTo>
                    <a:pt x="3987967" y="4620257"/>
                    <a:pt x="3862237" y="4629147"/>
                    <a:pt x="3736507" y="4634227"/>
                  </a:cubicBezTo>
                  <a:cubicBezTo>
                    <a:pt x="3688247" y="4636767"/>
                    <a:pt x="3638717" y="4632957"/>
                    <a:pt x="3590457" y="4636767"/>
                  </a:cubicBezTo>
                  <a:cubicBezTo>
                    <a:pt x="3566327" y="4638037"/>
                    <a:pt x="3543467" y="4649467"/>
                    <a:pt x="3520607" y="4654547"/>
                  </a:cubicBezTo>
                  <a:cubicBezTo>
                    <a:pt x="3510447" y="4657087"/>
                    <a:pt x="3500287" y="4655817"/>
                    <a:pt x="3488857" y="4657087"/>
                  </a:cubicBezTo>
                  <a:cubicBezTo>
                    <a:pt x="3473617" y="4658357"/>
                    <a:pt x="3458377" y="4662167"/>
                    <a:pt x="3443137" y="4660897"/>
                  </a:cubicBezTo>
                  <a:cubicBezTo>
                    <a:pt x="3427897" y="4658357"/>
                    <a:pt x="3417737" y="4653277"/>
                    <a:pt x="3415197" y="4653277"/>
                  </a:cubicBezTo>
                  <a:close/>
                </a:path>
              </a:pathLst>
            </a:custGeom>
            <a:blipFill>
              <a:blip r:embed="rId5"/>
              <a:stretch>
                <a:fillRect l="-23225" r="-23225"/>
              </a:stretch>
            </a:blipFill>
          </p:spPr>
          <p:txBody>
            <a:bodyPr/>
            <a:lstStyle/>
            <a:p>
              <a:endParaRPr lang="en-US"/>
            </a:p>
          </p:txBody>
        </p:sp>
      </p:grpSp>
      <p:sp>
        <p:nvSpPr>
          <p:cNvPr id="6" name="Freeform 6"/>
          <p:cNvSpPr/>
          <p:nvPr/>
        </p:nvSpPr>
        <p:spPr>
          <a:xfrm>
            <a:off x="3131173" y="8470137"/>
            <a:ext cx="6012827" cy="5553666"/>
          </a:xfrm>
          <a:custGeom>
            <a:avLst/>
            <a:gdLst/>
            <a:ahLst/>
            <a:cxnLst/>
            <a:rect l="l" t="t" r="r" b="b"/>
            <a:pathLst>
              <a:path w="6012827" h="5553666">
                <a:moveTo>
                  <a:pt x="0" y="0"/>
                </a:moveTo>
                <a:lnTo>
                  <a:pt x="6012827" y="0"/>
                </a:lnTo>
                <a:lnTo>
                  <a:pt x="6012827" y="5553665"/>
                </a:lnTo>
                <a:lnTo>
                  <a:pt x="0" y="5553665"/>
                </a:lnTo>
                <a:lnTo>
                  <a:pt x="0" y="0"/>
                </a:lnTo>
                <a:close/>
              </a:path>
            </a:pathLst>
          </a:custGeom>
          <a:blipFill>
            <a:blip>
              <a:alphaModFix amt="60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7" name="Freeform 7"/>
          <p:cNvSpPr/>
          <p:nvPr/>
        </p:nvSpPr>
        <p:spPr>
          <a:xfrm>
            <a:off x="4631913" y="8470137"/>
            <a:ext cx="6098110" cy="5632436"/>
          </a:xfrm>
          <a:custGeom>
            <a:avLst/>
            <a:gdLst/>
            <a:ahLst/>
            <a:cxnLst/>
            <a:rect l="l" t="t" r="r" b="b"/>
            <a:pathLst>
              <a:path w="6098110" h="5632436">
                <a:moveTo>
                  <a:pt x="0" y="0"/>
                </a:moveTo>
                <a:lnTo>
                  <a:pt x="6098110" y="0"/>
                </a:lnTo>
                <a:lnTo>
                  <a:pt x="6098110" y="5632436"/>
                </a:lnTo>
                <a:lnTo>
                  <a:pt x="0" y="5632436"/>
                </a:lnTo>
                <a:lnTo>
                  <a:pt x="0" y="0"/>
                </a:lnTo>
                <a:close/>
              </a:path>
            </a:pathLst>
          </a:custGeom>
          <a:blipFill>
            <a:blip>
              <a:alphaModFix amt="60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8" name="TextBox 8"/>
          <p:cNvSpPr txBox="1"/>
          <p:nvPr/>
        </p:nvSpPr>
        <p:spPr>
          <a:xfrm>
            <a:off x="951302" y="3619500"/>
            <a:ext cx="9494325" cy="5506721"/>
          </a:xfrm>
          <a:prstGeom prst="rect">
            <a:avLst/>
          </a:prstGeom>
        </p:spPr>
        <p:txBody>
          <a:bodyPr lIns="0" tIns="0" rIns="0" bIns="0" rtlCol="0" anchor="t">
            <a:spAutoFit/>
          </a:bodyPr>
          <a:lstStyle/>
          <a:p>
            <a:pPr algn="l">
              <a:lnSpc>
                <a:spcPts val="7279"/>
              </a:lnSpc>
            </a:pPr>
            <a:r>
              <a:rPr lang="en-US" sz="5199" dirty="0">
                <a:solidFill>
                  <a:srgbClr val="042B60"/>
                </a:solidFill>
                <a:latin typeface="Canva Sans"/>
                <a:ea typeface="Canva Sans"/>
                <a:cs typeface="Canva Sans"/>
                <a:sym typeface="Canva Sans"/>
              </a:rPr>
              <a:t>Shared focus of two individuals on an object -- achieved when one individual alerts another to an object by eye-gazing, pointing, or verbal cues.</a:t>
            </a:r>
          </a:p>
        </p:txBody>
      </p:sp>
      <p:sp>
        <p:nvSpPr>
          <p:cNvPr id="9" name="TextBox 9"/>
          <p:cNvSpPr txBox="1"/>
          <p:nvPr/>
        </p:nvSpPr>
        <p:spPr>
          <a:xfrm>
            <a:off x="11747254" y="8264714"/>
            <a:ext cx="5870798" cy="372744"/>
          </a:xfrm>
          <a:prstGeom prst="rect">
            <a:avLst/>
          </a:prstGeom>
        </p:spPr>
        <p:txBody>
          <a:bodyPr lIns="0" tIns="0" rIns="0" bIns="0" rtlCol="0" anchor="t">
            <a:spAutoFit/>
          </a:bodyPr>
          <a:lstStyle/>
          <a:p>
            <a:pPr algn="ctr">
              <a:lnSpc>
                <a:spcPts val="3080"/>
              </a:lnSpc>
            </a:pPr>
            <a:r>
              <a:rPr lang="en-US" sz="2200" dirty="0">
                <a:solidFill>
                  <a:srgbClr val="042B60"/>
                </a:solidFill>
                <a:latin typeface="Canva Sans"/>
                <a:ea typeface="Canva Sans"/>
                <a:cs typeface="Canva Sans"/>
                <a:sym typeface="Canva Sans"/>
              </a:rPr>
              <a:t>Image by Dimitris </a:t>
            </a:r>
            <a:r>
              <a:rPr lang="en-US" sz="2200" dirty="0" err="1">
                <a:solidFill>
                  <a:srgbClr val="042B60"/>
                </a:solidFill>
                <a:latin typeface="Canva Sans"/>
                <a:ea typeface="Canva Sans"/>
                <a:cs typeface="Canva Sans"/>
                <a:sym typeface="Canva Sans"/>
              </a:rPr>
              <a:t>Vetsikas</a:t>
            </a:r>
            <a:r>
              <a:rPr lang="en-US" sz="2200" dirty="0">
                <a:solidFill>
                  <a:srgbClr val="042B60"/>
                </a:solidFill>
                <a:latin typeface="Canva Sans"/>
                <a:ea typeface="Canva Sans"/>
                <a:cs typeface="Canva Sans"/>
                <a:sym typeface="Canva Sans"/>
              </a:rPr>
              <a:t> </a:t>
            </a:r>
            <a:r>
              <a:rPr lang="en-US" sz="2200" dirty="0">
                <a:latin typeface="Canva Sans"/>
                <a:ea typeface="Canva Sans"/>
                <a:cs typeface="Canva Sans"/>
                <a:sym typeface="Canva Sans"/>
              </a:rPr>
              <a:t>(</a:t>
            </a:r>
            <a:r>
              <a:rPr lang="en-US" sz="2200" dirty="0" err="1">
                <a:latin typeface="Canva Sans"/>
                <a:ea typeface="Canva Sans"/>
                <a:cs typeface="Canva Sans"/>
                <a:sym typeface="Canva Sans"/>
                <a:hlinkClick r:id="rId6" tooltip="https://pixabay.com/?utm_source=link-attribution&amp;utm_medium=referral&amp;utm_campaign=image&amp;utm_content=9230276">
                  <a:extLst>
                    <a:ext uri="{A12FA001-AC4F-418D-AE19-62706E023703}">
                      <ahyp:hlinkClr xmlns:ahyp="http://schemas.microsoft.com/office/drawing/2018/hyperlinkcolor" val="tx"/>
                    </a:ext>
                  </a:extLst>
                </a:hlinkClick>
              </a:rPr>
              <a:t>Pixabay</a:t>
            </a:r>
            <a:r>
              <a:rPr lang="en-US" sz="2200" dirty="0">
                <a:latin typeface="Canva Sans"/>
                <a:ea typeface="Canva Sans"/>
                <a:cs typeface="Canva Sans"/>
                <a:sym typeface="Canva Sans"/>
              </a:rPr>
              <a:t>)</a:t>
            </a:r>
          </a:p>
        </p:txBody>
      </p:sp>
      <p:sp>
        <p:nvSpPr>
          <p:cNvPr id="10" name="TextBox 10"/>
          <p:cNvSpPr txBox="1"/>
          <p:nvPr/>
        </p:nvSpPr>
        <p:spPr>
          <a:xfrm>
            <a:off x="1492318" y="895350"/>
            <a:ext cx="6831687" cy="1226820"/>
          </a:xfrm>
          <a:prstGeom prst="rect">
            <a:avLst/>
          </a:prstGeom>
        </p:spPr>
        <p:txBody>
          <a:bodyPr lIns="0" tIns="0" rIns="0" bIns="0" rtlCol="0" anchor="t">
            <a:spAutoFit/>
          </a:bodyPr>
          <a:lstStyle/>
          <a:p>
            <a:pPr algn="ctr">
              <a:lnSpc>
                <a:spcPts val="10080"/>
              </a:lnSpc>
            </a:pPr>
            <a:r>
              <a:rPr lang="en-US" sz="7200" b="1">
                <a:solidFill>
                  <a:srgbClr val="042B60"/>
                </a:solidFill>
                <a:latin typeface="Canva Sans Bold"/>
                <a:ea typeface="Canva Sans Bold"/>
                <a:cs typeface="Canva Sans Bold"/>
                <a:sym typeface="Canva Sans Bold"/>
              </a:rPr>
              <a:t>Joint Attention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821314" y="-2209943"/>
            <a:ext cx="9396621" cy="8679061"/>
          </a:xfrm>
          <a:custGeom>
            <a:avLst/>
            <a:gdLst/>
            <a:ahLst/>
            <a:cxnLst/>
            <a:rect l="l" t="t" r="r" b="b"/>
            <a:pathLst>
              <a:path w="9396621" h="8679061">
                <a:moveTo>
                  <a:pt x="0" y="0"/>
                </a:moveTo>
                <a:lnTo>
                  <a:pt x="9396622" y="0"/>
                </a:lnTo>
                <a:lnTo>
                  <a:pt x="9396622" y="8679061"/>
                </a:lnTo>
                <a:lnTo>
                  <a:pt x="0" y="8679061"/>
                </a:lnTo>
                <a:lnTo>
                  <a:pt x="0" y="0"/>
                </a:lnTo>
                <a:close/>
              </a:path>
            </a:pathLst>
          </a:custGeom>
          <a:blipFill>
            <a:blip>
              <a:alphaModFix amt="60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11556070" y="517510"/>
            <a:ext cx="8821533" cy="8147889"/>
          </a:xfrm>
          <a:custGeom>
            <a:avLst/>
            <a:gdLst/>
            <a:ahLst/>
            <a:cxnLst/>
            <a:rect l="l" t="t" r="r" b="b"/>
            <a:pathLst>
              <a:path w="8821533" h="8147889">
                <a:moveTo>
                  <a:pt x="0" y="0"/>
                </a:moveTo>
                <a:lnTo>
                  <a:pt x="8821533" y="0"/>
                </a:lnTo>
                <a:lnTo>
                  <a:pt x="8821533" y="8147889"/>
                </a:lnTo>
                <a:lnTo>
                  <a:pt x="0" y="8147889"/>
                </a:lnTo>
                <a:lnTo>
                  <a:pt x="0" y="0"/>
                </a:lnTo>
                <a:close/>
              </a:path>
            </a:pathLst>
          </a:custGeom>
          <a:blipFill>
            <a:blip>
              <a:alphaModFix amt="60000"/>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4" name="Group 4"/>
          <p:cNvGrpSpPr/>
          <p:nvPr/>
        </p:nvGrpSpPr>
        <p:grpSpPr>
          <a:xfrm>
            <a:off x="11077305" y="1028700"/>
            <a:ext cx="7210695" cy="7043798"/>
            <a:chOff x="0" y="0"/>
            <a:chExt cx="4828540" cy="4716780"/>
          </a:xfrm>
        </p:grpSpPr>
        <p:sp>
          <p:nvSpPr>
            <p:cNvPr id="5" name="Freeform 5"/>
            <p:cNvSpPr/>
            <p:nvPr/>
          </p:nvSpPr>
          <p:spPr>
            <a:xfrm>
              <a:off x="1103" y="1273"/>
              <a:ext cx="4830645" cy="4716345"/>
            </a:xfrm>
            <a:custGeom>
              <a:avLst/>
              <a:gdLst/>
              <a:ahLst/>
              <a:cxnLst/>
              <a:rect l="l" t="t" r="r" b="b"/>
              <a:pathLst>
                <a:path w="4830645" h="4716345">
                  <a:moveTo>
                    <a:pt x="3415197" y="4653277"/>
                  </a:moveTo>
                  <a:cubicBezTo>
                    <a:pt x="3387257" y="4660897"/>
                    <a:pt x="3365667" y="4671057"/>
                    <a:pt x="3344077" y="4673597"/>
                  </a:cubicBezTo>
                  <a:cubicBezTo>
                    <a:pt x="3222157" y="4683757"/>
                    <a:pt x="3101507" y="4693917"/>
                    <a:pt x="2979587" y="4702807"/>
                  </a:cubicBezTo>
                  <a:cubicBezTo>
                    <a:pt x="2917357" y="4706617"/>
                    <a:pt x="2855127" y="4710427"/>
                    <a:pt x="2792897" y="4711697"/>
                  </a:cubicBezTo>
                  <a:cubicBezTo>
                    <a:pt x="2725587" y="4714237"/>
                    <a:pt x="2658277" y="4718047"/>
                    <a:pt x="2592237" y="4715507"/>
                  </a:cubicBezTo>
                  <a:cubicBezTo>
                    <a:pt x="2528737" y="4714237"/>
                    <a:pt x="2465237" y="4710427"/>
                    <a:pt x="2404277" y="4698997"/>
                  </a:cubicBezTo>
                  <a:cubicBezTo>
                    <a:pt x="2325537" y="4685027"/>
                    <a:pt x="2245527" y="4685027"/>
                    <a:pt x="2168057" y="4672327"/>
                  </a:cubicBezTo>
                  <a:cubicBezTo>
                    <a:pt x="1966127" y="4639307"/>
                    <a:pt x="1760387" y="4648197"/>
                    <a:pt x="1557187" y="4634227"/>
                  </a:cubicBezTo>
                  <a:cubicBezTo>
                    <a:pt x="1442887" y="4626607"/>
                    <a:pt x="1328587" y="4608827"/>
                    <a:pt x="1214287" y="4593587"/>
                  </a:cubicBezTo>
                  <a:cubicBezTo>
                    <a:pt x="1084747" y="4577077"/>
                    <a:pt x="955207" y="4558027"/>
                    <a:pt x="824397" y="4540247"/>
                  </a:cubicBezTo>
                  <a:cubicBezTo>
                    <a:pt x="729147" y="4527547"/>
                    <a:pt x="632627" y="4514847"/>
                    <a:pt x="537377" y="4502147"/>
                  </a:cubicBezTo>
                  <a:cubicBezTo>
                    <a:pt x="534837" y="4502147"/>
                    <a:pt x="532297" y="4500877"/>
                    <a:pt x="529757" y="4500877"/>
                  </a:cubicBezTo>
                  <a:cubicBezTo>
                    <a:pt x="449747" y="4466587"/>
                    <a:pt x="364657" y="4439917"/>
                    <a:pt x="290997" y="4395467"/>
                  </a:cubicBezTo>
                  <a:cubicBezTo>
                    <a:pt x="166537" y="4319267"/>
                    <a:pt x="113197" y="4197347"/>
                    <a:pt x="108117" y="4053837"/>
                  </a:cubicBezTo>
                  <a:cubicBezTo>
                    <a:pt x="106847" y="4004307"/>
                    <a:pt x="100497" y="3956047"/>
                    <a:pt x="100497" y="3906517"/>
                  </a:cubicBezTo>
                  <a:cubicBezTo>
                    <a:pt x="101767" y="3837937"/>
                    <a:pt x="106847" y="3770627"/>
                    <a:pt x="110657" y="3703317"/>
                  </a:cubicBezTo>
                  <a:cubicBezTo>
                    <a:pt x="120817" y="3502657"/>
                    <a:pt x="125897" y="3301997"/>
                    <a:pt x="110657" y="3101337"/>
                  </a:cubicBezTo>
                  <a:cubicBezTo>
                    <a:pt x="96687" y="2920997"/>
                    <a:pt x="83987" y="2741927"/>
                    <a:pt x="70017" y="2561587"/>
                  </a:cubicBezTo>
                  <a:cubicBezTo>
                    <a:pt x="61127" y="2446017"/>
                    <a:pt x="49697" y="2331717"/>
                    <a:pt x="42077" y="2216147"/>
                  </a:cubicBezTo>
                  <a:cubicBezTo>
                    <a:pt x="36997" y="2139947"/>
                    <a:pt x="38267" y="2062477"/>
                    <a:pt x="33187" y="1986277"/>
                  </a:cubicBezTo>
                  <a:cubicBezTo>
                    <a:pt x="30647" y="1943097"/>
                    <a:pt x="16677" y="1901187"/>
                    <a:pt x="15407" y="1858007"/>
                  </a:cubicBezTo>
                  <a:cubicBezTo>
                    <a:pt x="10327" y="1753867"/>
                    <a:pt x="9057" y="1648457"/>
                    <a:pt x="6517" y="1543047"/>
                  </a:cubicBezTo>
                  <a:cubicBezTo>
                    <a:pt x="5247" y="1502407"/>
                    <a:pt x="-1103" y="1461767"/>
                    <a:pt x="167" y="1421127"/>
                  </a:cubicBezTo>
                  <a:cubicBezTo>
                    <a:pt x="1437" y="1357627"/>
                    <a:pt x="9057" y="1294127"/>
                    <a:pt x="10327" y="1230627"/>
                  </a:cubicBezTo>
                  <a:cubicBezTo>
                    <a:pt x="11597" y="1156967"/>
                    <a:pt x="3977" y="1083307"/>
                    <a:pt x="6517" y="1010917"/>
                  </a:cubicBezTo>
                  <a:cubicBezTo>
                    <a:pt x="6517" y="941067"/>
                    <a:pt x="15407" y="872487"/>
                    <a:pt x="24297" y="802637"/>
                  </a:cubicBezTo>
                  <a:cubicBezTo>
                    <a:pt x="26837" y="778507"/>
                    <a:pt x="44617" y="756917"/>
                    <a:pt x="49697" y="732787"/>
                  </a:cubicBezTo>
                  <a:cubicBezTo>
                    <a:pt x="71287" y="613407"/>
                    <a:pt x="94147" y="494027"/>
                    <a:pt x="150027" y="383537"/>
                  </a:cubicBezTo>
                  <a:cubicBezTo>
                    <a:pt x="162727" y="359407"/>
                    <a:pt x="183047" y="337817"/>
                    <a:pt x="202097" y="318767"/>
                  </a:cubicBezTo>
                  <a:cubicBezTo>
                    <a:pt x="208447" y="312417"/>
                    <a:pt x="223687" y="316227"/>
                    <a:pt x="227497" y="316227"/>
                  </a:cubicBezTo>
                  <a:cubicBezTo>
                    <a:pt x="236387" y="299717"/>
                    <a:pt x="241467" y="283207"/>
                    <a:pt x="251627" y="275587"/>
                  </a:cubicBezTo>
                  <a:cubicBezTo>
                    <a:pt x="306237" y="233677"/>
                    <a:pt x="363387" y="203197"/>
                    <a:pt x="434507" y="195577"/>
                  </a:cubicBezTo>
                  <a:cubicBezTo>
                    <a:pt x="487847" y="189227"/>
                    <a:pt x="539917" y="166367"/>
                    <a:pt x="593257" y="153667"/>
                  </a:cubicBezTo>
                  <a:cubicBezTo>
                    <a:pt x="658027" y="138427"/>
                    <a:pt x="722797" y="120647"/>
                    <a:pt x="790107" y="111757"/>
                  </a:cubicBezTo>
                  <a:cubicBezTo>
                    <a:pt x="851067" y="104137"/>
                    <a:pt x="909487" y="87627"/>
                    <a:pt x="971717" y="82547"/>
                  </a:cubicBezTo>
                  <a:cubicBezTo>
                    <a:pt x="1035217" y="77467"/>
                    <a:pt x="1098717" y="62227"/>
                    <a:pt x="1163487" y="57147"/>
                  </a:cubicBezTo>
                  <a:cubicBezTo>
                    <a:pt x="1338747" y="44447"/>
                    <a:pt x="1515277" y="35557"/>
                    <a:pt x="1690537" y="25397"/>
                  </a:cubicBezTo>
                  <a:cubicBezTo>
                    <a:pt x="1733717" y="22857"/>
                    <a:pt x="1776897" y="25397"/>
                    <a:pt x="1820077" y="26667"/>
                  </a:cubicBezTo>
                  <a:cubicBezTo>
                    <a:pt x="1841667" y="27937"/>
                    <a:pt x="1863257" y="33017"/>
                    <a:pt x="1886117" y="35557"/>
                  </a:cubicBezTo>
                  <a:cubicBezTo>
                    <a:pt x="1896277" y="36827"/>
                    <a:pt x="1906437" y="33017"/>
                    <a:pt x="1916597" y="33017"/>
                  </a:cubicBezTo>
                  <a:cubicBezTo>
                    <a:pt x="1947077" y="33017"/>
                    <a:pt x="1978827" y="33017"/>
                    <a:pt x="2009307" y="31747"/>
                  </a:cubicBezTo>
                  <a:cubicBezTo>
                    <a:pt x="2067727" y="29207"/>
                    <a:pt x="2127417" y="22857"/>
                    <a:pt x="2185837" y="22857"/>
                  </a:cubicBezTo>
                  <a:cubicBezTo>
                    <a:pt x="2242987" y="22857"/>
                    <a:pt x="2300137" y="26667"/>
                    <a:pt x="2357287" y="29207"/>
                  </a:cubicBezTo>
                  <a:lnTo>
                    <a:pt x="2403007" y="29207"/>
                  </a:lnTo>
                  <a:cubicBezTo>
                    <a:pt x="2472857" y="26667"/>
                    <a:pt x="2541437" y="26667"/>
                    <a:pt x="2611287" y="22857"/>
                  </a:cubicBezTo>
                  <a:cubicBezTo>
                    <a:pt x="2678597" y="19047"/>
                    <a:pt x="2744637" y="10157"/>
                    <a:pt x="2811947" y="6347"/>
                  </a:cubicBezTo>
                  <a:cubicBezTo>
                    <a:pt x="2843697" y="3807"/>
                    <a:pt x="2876717" y="3807"/>
                    <a:pt x="2908467" y="10157"/>
                  </a:cubicBezTo>
                  <a:cubicBezTo>
                    <a:pt x="2956727" y="19047"/>
                    <a:pt x="3002447" y="24127"/>
                    <a:pt x="3050707" y="10157"/>
                  </a:cubicBezTo>
                  <a:cubicBezTo>
                    <a:pt x="3068487" y="5077"/>
                    <a:pt x="3091347" y="13967"/>
                    <a:pt x="3111667" y="16507"/>
                  </a:cubicBezTo>
                  <a:cubicBezTo>
                    <a:pt x="3120557" y="17777"/>
                    <a:pt x="3130717" y="20317"/>
                    <a:pt x="3135797" y="16507"/>
                  </a:cubicBezTo>
                  <a:cubicBezTo>
                    <a:pt x="3170087" y="-8893"/>
                    <a:pt x="3201837" y="-2543"/>
                    <a:pt x="3234857" y="19047"/>
                  </a:cubicBezTo>
                  <a:cubicBezTo>
                    <a:pt x="3238667" y="21587"/>
                    <a:pt x="3248827" y="15237"/>
                    <a:pt x="3256447" y="15237"/>
                  </a:cubicBezTo>
                  <a:cubicBezTo>
                    <a:pt x="3286927" y="15237"/>
                    <a:pt x="3317407" y="15237"/>
                    <a:pt x="3349157" y="16507"/>
                  </a:cubicBezTo>
                  <a:cubicBezTo>
                    <a:pt x="3372017" y="17777"/>
                    <a:pt x="3393607" y="25397"/>
                    <a:pt x="3416467" y="27937"/>
                  </a:cubicBezTo>
                  <a:cubicBezTo>
                    <a:pt x="3465997" y="34287"/>
                    <a:pt x="3516797" y="44447"/>
                    <a:pt x="3567597" y="44447"/>
                  </a:cubicBezTo>
                  <a:cubicBezTo>
                    <a:pt x="3662847" y="45717"/>
                    <a:pt x="3758097" y="49527"/>
                    <a:pt x="3852077" y="69847"/>
                  </a:cubicBezTo>
                  <a:cubicBezTo>
                    <a:pt x="3939707" y="88897"/>
                    <a:pt x="4029877" y="88897"/>
                    <a:pt x="4118777" y="104137"/>
                  </a:cubicBezTo>
                  <a:cubicBezTo>
                    <a:pt x="4172117" y="113027"/>
                    <a:pt x="4226727" y="129537"/>
                    <a:pt x="4272447" y="156207"/>
                  </a:cubicBezTo>
                  <a:cubicBezTo>
                    <a:pt x="4321977" y="184147"/>
                    <a:pt x="4360077" y="229867"/>
                    <a:pt x="4404527" y="267967"/>
                  </a:cubicBezTo>
                  <a:cubicBezTo>
                    <a:pt x="4421037" y="281937"/>
                    <a:pt x="4445167" y="292097"/>
                    <a:pt x="4456597" y="309877"/>
                  </a:cubicBezTo>
                  <a:cubicBezTo>
                    <a:pt x="4489617" y="358137"/>
                    <a:pt x="4518827" y="408937"/>
                    <a:pt x="4548037" y="459737"/>
                  </a:cubicBezTo>
                  <a:cubicBezTo>
                    <a:pt x="4569627" y="496567"/>
                    <a:pt x="4591217" y="534667"/>
                    <a:pt x="4607727" y="572767"/>
                  </a:cubicBezTo>
                  <a:cubicBezTo>
                    <a:pt x="4625507" y="617217"/>
                    <a:pt x="4639477" y="662937"/>
                    <a:pt x="4653447" y="709927"/>
                  </a:cubicBezTo>
                  <a:cubicBezTo>
                    <a:pt x="4675037" y="783587"/>
                    <a:pt x="4700437" y="857247"/>
                    <a:pt x="4714407" y="933447"/>
                  </a:cubicBezTo>
                  <a:cubicBezTo>
                    <a:pt x="4734727" y="1040127"/>
                    <a:pt x="4744887" y="1149347"/>
                    <a:pt x="4760127" y="1257297"/>
                  </a:cubicBezTo>
                  <a:cubicBezTo>
                    <a:pt x="4765207" y="1292857"/>
                    <a:pt x="4771557" y="1328417"/>
                    <a:pt x="4774097" y="1363977"/>
                  </a:cubicBezTo>
                  <a:cubicBezTo>
                    <a:pt x="4781717" y="1465577"/>
                    <a:pt x="4786797" y="1565907"/>
                    <a:pt x="4793147" y="1667507"/>
                  </a:cubicBezTo>
                  <a:cubicBezTo>
                    <a:pt x="4802037" y="1793237"/>
                    <a:pt x="4814737" y="1917697"/>
                    <a:pt x="4821087" y="2043427"/>
                  </a:cubicBezTo>
                  <a:cubicBezTo>
                    <a:pt x="4827437" y="2164077"/>
                    <a:pt x="4832517" y="2285997"/>
                    <a:pt x="4829977" y="2407917"/>
                  </a:cubicBezTo>
                  <a:cubicBezTo>
                    <a:pt x="4826167" y="2611117"/>
                    <a:pt x="4816007" y="2813047"/>
                    <a:pt x="4805847" y="3016247"/>
                  </a:cubicBezTo>
                  <a:cubicBezTo>
                    <a:pt x="4799497" y="3141977"/>
                    <a:pt x="4790607" y="3266437"/>
                    <a:pt x="4777907" y="3390897"/>
                  </a:cubicBezTo>
                  <a:cubicBezTo>
                    <a:pt x="4765207" y="3515357"/>
                    <a:pt x="4746157" y="3638547"/>
                    <a:pt x="4732187" y="3763007"/>
                  </a:cubicBezTo>
                  <a:cubicBezTo>
                    <a:pt x="4722027" y="3849367"/>
                    <a:pt x="4719487" y="3935727"/>
                    <a:pt x="4708057" y="4020817"/>
                  </a:cubicBezTo>
                  <a:cubicBezTo>
                    <a:pt x="4697897" y="4098287"/>
                    <a:pt x="4659797" y="4166867"/>
                    <a:pt x="4608997" y="4224017"/>
                  </a:cubicBezTo>
                  <a:cubicBezTo>
                    <a:pt x="4567087" y="4272277"/>
                    <a:pt x="4534067" y="4326887"/>
                    <a:pt x="4490887" y="4373877"/>
                  </a:cubicBezTo>
                  <a:cubicBezTo>
                    <a:pt x="4452787" y="4415787"/>
                    <a:pt x="4410877" y="4457697"/>
                    <a:pt x="4344837" y="4458967"/>
                  </a:cubicBezTo>
                  <a:cubicBezTo>
                    <a:pt x="4329597" y="4458967"/>
                    <a:pt x="4315627" y="4474207"/>
                    <a:pt x="4300387" y="4481827"/>
                  </a:cubicBezTo>
                  <a:cubicBezTo>
                    <a:pt x="4235617" y="4509767"/>
                    <a:pt x="4168307" y="4533897"/>
                    <a:pt x="4104807" y="4564377"/>
                  </a:cubicBezTo>
                  <a:cubicBezTo>
                    <a:pt x="3987967" y="4620257"/>
                    <a:pt x="3862237" y="4629147"/>
                    <a:pt x="3736507" y="4634227"/>
                  </a:cubicBezTo>
                  <a:cubicBezTo>
                    <a:pt x="3688247" y="4636767"/>
                    <a:pt x="3638717" y="4632957"/>
                    <a:pt x="3590457" y="4636767"/>
                  </a:cubicBezTo>
                  <a:cubicBezTo>
                    <a:pt x="3566327" y="4638037"/>
                    <a:pt x="3543467" y="4649467"/>
                    <a:pt x="3520607" y="4654547"/>
                  </a:cubicBezTo>
                  <a:cubicBezTo>
                    <a:pt x="3510447" y="4657087"/>
                    <a:pt x="3500287" y="4655817"/>
                    <a:pt x="3488857" y="4657087"/>
                  </a:cubicBezTo>
                  <a:cubicBezTo>
                    <a:pt x="3473617" y="4658357"/>
                    <a:pt x="3458377" y="4662167"/>
                    <a:pt x="3443137" y="4660897"/>
                  </a:cubicBezTo>
                  <a:cubicBezTo>
                    <a:pt x="3427897" y="4658357"/>
                    <a:pt x="3417737" y="4653277"/>
                    <a:pt x="3415197" y="4653277"/>
                  </a:cubicBezTo>
                  <a:close/>
                </a:path>
              </a:pathLst>
            </a:custGeom>
            <a:blipFill>
              <a:blip r:embed="rId5"/>
              <a:stretch>
                <a:fillRect l="-23168" r="-23168"/>
              </a:stretch>
            </a:blipFill>
          </p:spPr>
          <p:txBody>
            <a:bodyPr/>
            <a:lstStyle/>
            <a:p>
              <a:endParaRPr lang="en-US"/>
            </a:p>
          </p:txBody>
        </p:sp>
      </p:grpSp>
      <p:sp>
        <p:nvSpPr>
          <p:cNvPr id="6" name="Freeform 6"/>
          <p:cNvSpPr/>
          <p:nvPr/>
        </p:nvSpPr>
        <p:spPr>
          <a:xfrm>
            <a:off x="-308385" y="7492969"/>
            <a:ext cx="6012827" cy="5553666"/>
          </a:xfrm>
          <a:custGeom>
            <a:avLst/>
            <a:gdLst/>
            <a:ahLst/>
            <a:cxnLst/>
            <a:rect l="l" t="t" r="r" b="b"/>
            <a:pathLst>
              <a:path w="6012827" h="5553666">
                <a:moveTo>
                  <a:pt x="0" y="0"/>
                </a:moveTo>
                <a:lnTo>
                  <a:pt x="6012827" y="0"/>
                </a:lnTo>
                <a:lnTo>
                  <a:pt x="6012827" y="5553666"/>
                </a:lnTo>
                <a:lnTo>
                  <a:pt x="0" y="5553666"/>
                </a:lnTo>
                <a:lnTo>
                  <a:pt x="0" y="0"/>
                </a:lnTo>
                <a:close/>
              </a:path>
            </a:pathLst>
          </a:custGeom>
          <a:blipFill>
            <a:blip>
              <a:alphaModFix amt="60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7" name="Freeform 7"/>
          <p:cNvSpPr/>
          <p:nvPr/>
        </p:nvSpPr>
        <p:spPr>
          <a:xfrm>
            <a:off x="-792251" y="7968421"/>
            <a:ext cx="6098110" cy="5632436"/>
          </a:xfrm>
          <a:custGeom>
            <a:avLst/>
            <a:gdLst/>
            <a:ahLst/>
            <a:cxnLst/>
            <a:rect l="l" t="t" r="r" b="b"/>
            <a:pathLst>
              <a:path w="6098110" h="5632436">
                <a:moveTo>
                  <a:pt x="0" y="0"/>
                </a:moveTo>
                <a:lnTo>
                  <a:pt x="6098110" y="0"/>
                </a:lnTo>
                <a:lnTo>
                  <a:pt x="6098110" y="5632436"/>
                </a:lnTo>
                <a:lnTo>
                  <a:pt x="0" y="5632436"/>
                </a:lnTo>
                <a:lnTo>
                  <a:pt x="0" y="0"/>
                </a:lnTo>
                <a:close/>
              </a:path>
            </a:pathLst>
          </a:custGeom>
          <a:blipFill>
            <a:blip>
              <a:alphaModFix amt="60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8" name="TextBox 8"/>
          <p:cNvSpPr txBox="1"/>
          <p:nvPr/>
        </p:nvSpPr>
        <p:spPr>
          <a:xfrm>
            <a:off x="465836" y="221243"/>
            <a:ext cx="8753129" cy="3779520"/>
          </a:xfrm>
          <a:prstGeom prst="rect">
            <a:avLst/>
          </a:prstGeom>
        </p:spPr>
        <p:txBody>
          <a:bodyPr lIns="0" tIns="0" rIns="0" bIns="0" rtlCol="0" anchor="t">
            <a:spAutoFit/>
          </a:bodyPr>
          <a:lstStyle/>
          <a:p>
            <a:pPr algn="ctr">
              <a:lnSpc>
                <a:spcPts val="10080"/>
              </a:lnSpc>
            </a:pPr>
            <a:r>
              <a:rPr lang="en-US" sz="7200" b="1">
                <a:solidFill>
                  <a:srgbClr val="042B60"/>
                </a:solidFill>
                <a:latin typeface="Canva Sans Bold"/>
                <a:ea typeface="Canva Sans Bold"/>
                <a:cs typeface="Canva Sans Bold"/>
                <a:sym typeface="Canva Sans Bold"/>
              </a:rPr>
              <a:t>Delays with Social Communication and Interaction</a:t>
            </a:r>
          </a:p>
        </p:txBody>
      </p:sp>
      <p:sp>
        <p:nvSpPr>
          <p:cNvPr id="9" name="TextBox 9"/>
          <p:cNvSpPr txBox="1"/>
          <p:nvPr/>
        </p:nvSpPr>
        <p:spPr>
          <a:xfrm>
            <a:off x="209845" y="4464874"/>
            <a:ext cx="10611470" cy="5800725"/>
          </a:xfrm>
          <a:prstGeom prst="rect">
            <a:avLst/>
          </a:prstGeom>
        </p:spPr>
        <p:txBody>
          <a:bodyPr lIns="0" tIns="0" rIns="0" bIns="0" rtlCol="0" anchor="t">
            <a:spAutoFit/>
          </a:bodyPr>
          <a:lstStyle/>
          <a:p>
            <a:pPr marL="1036317" lvl="1" indent="-518158" algn="l">
              <a:lnSpc>
                <a:spcPts val="6719"/>
              </a:lnSpc>
              <a:buFont typeface="Arial"/>
              <a:buChar char="•"/>
            </a:pPr>
            <a:r>
              <a:rPr lang="en-US" sz="4799">
                <a:solidFill>
                  <a:srgbClr val="042B60"/>
                </a:solidFill>
                <a:latin typeface="Canva Sans"/>
                <a:ea typeface="Canva Sans"/>
                <a:cs typeface="Canva Sans"/>
                <a:sym typeface="Canva Sans"/>
              </a:rPr>
              <a:t>rarely meets your gaze </a:t>
            </a:r>
          </a:p>
          <a:p>
            <a:pPr marL="1036317" lvl="1" indent="-518158" algn="l">
              <a:lnSpc>
                <a:spcPts val="6719"/>
              </a:lnSpc>
              <a:buFont typeface="Arial"/>
              <a:buChar char="•"/>
            </a:pPr>
            <a:r>
              <a:rPr lang="en-US" sz="4799">
                <a:solidFill>
                  <a:srgbClr val="042B60"/>
                </a:solidFill>
                <a:latin typeface="Canva Sans"/>
                <a:ea typeface="Canva Sans"/>
                <a:cs typeface="Canva Sans"/>
                <a:sym typeface="Canva Sans"/>
              </a:rPr>
              <a:t>does not respond to their name</a:t>
            </a:r>
          </a:p>
          <a:p>
            <a:pPr marL="1036317" lvl="1" indent="-518158" algn="l">
              <a:lnSpc>
                <a:spcPts val="6719"/>
              </a:lnSpc>
              <a:buFont typeface="Arial"/>
              <a:buChar char="•"/>
            </a:pPr>
            <a:r>
              <a:rPr lang="en-US" sz="4799">
                <a:solidFill>
                  <a:srgbClr val="042B60"/>
                </a:solidFill>
                <a:latin typeface="Canva Sans"/>
                <a:ea typeface="Canva Sans"/>
                <a:cs typeface="Canva Sans"/>
                <a:sym typeface="Canva Sans"/>
              </a:rPr>
              <a:t>shows few facial expressions</a:t>
            </a:r>
          </a:p>
          <a:p>
            <a:pPr marL="1036317" lvl="1" indent="-518158" algn="l">
              <a:lnSpc>
                <a:spcPts val="6719"/>
              </a:lnSpc>
              <a:buFont typeface="Arial"/>
              <a:buChar char="•"/>
            </a:pPr>
            <a:r>
              <a:rPr lang="en-US" sz="4799">
                <a:solidFill>
                  <a:srgbClr val="042B60"/>
                </a:solidFill>
                <a:latin typeface="Canva Sans"/>
                <a:ea typeface="Canva Sans"/>
                <a:cs typeface="Canva Sans"/>
                <a:sym typeface="Canva Sans"/>
              </a:rPr>
              <a:t>does not show back-and-forth exchanges of smiles and sounds</a:t>
            </a:r>
          </a:p>
          <a:p>
            <a:pPr marL="1036317" lvl="1" indent="-518158" algn="l">
              <a:lnSpc>
                <a:spcPts val="6719"/>
              </a:lnSpc>
              <a:buFont typeface="Arial"/>
              <a:buChar char="•"/>
            </a:pPr>
            <a:r>
              <a:rPr lang="en-US" sz="4799">
                <a:solidFill>
                  <a:srgbClr val="042B60"/>
                </a:solidFill>
                <a:latin typeface="Canva Sans"/>
                <a:ea typeface="Canva Sans"/>
                <a:cs typeface="Canva Sans"/>
                <a:sym typeface="Canva Sans"/>
              </a:rPr>
              <a:t>limited language or gestures </a:t>
            </a:r>
          </a:p>
          <a:p>
            <a:pPr algn="ctr">
              <a:lnSpc>
                <a:spcPts val="5880"/>
              </a:lnSpc>
            </a:pPr>
            <a:r>
              <a:rPr lang="en-US" sz="4200">
                <a:solidFill>
                  <a:srgbClr val="042B60"/>
                </a:solidFill>
                <a:latin typeface="Canva Sans"/>
                <a:ea typeface="Canva Sans"/>
                <a:cs typeface="Canva Sans"/>
                <a:sym typeface="Canva Sans"/>
              </a:rPr>
              <a:t>  </a:t>
            </a:r>
          </a:p>
        </p:txBody>
      </p:sp>
      <p:sp>
        <p:nvSpPr>
          <p:cNvPr id="10" name="TextBox 10"/>
          <p:cNvSpPr txBox="1"/>
          <p:nvPr/>
        </p:nvSpPr>
        <p:spPr>
          <a:xfrm>
            <a:off x="11747254" y="8264714"/>
            <a:ext cx="5870798" cy="763269"/>
          </a:xfrm>
          <a:prstGeom prst="rect">
            <a:avLst/>
          </a:prstGeom>
        </p:spPr>
        <p:txBody>
          <a:bodyPr lIns="0" tIns="0" rIns="0" bIns="0" rtlCol="0" anchor="t">
            <a:spAutoFit/>
          </a:bodyPr>
          <a:lstStyle/>
          <a:p>
            <a:pPr algn="ctr">
              <a:lnSpc>
                <a:spcPts val="3080"/>
              </a:lnSpc>
            </a:pPr>
            <a:r>
              <a:rPr lang="en-US" sz="2200" dirty="0">
                <a:solidFill>
                  <a:srgbClr val="042B60"/>
                </a:solidFill>
                <a:latin typeface="Canva Sans"/>
                <a:ea typeface="Canva Sans"/>
                <a:cs typeface="Canva Sans"/>
                <a:sym typeface="Canva Sans"/>
              </a:rPr>
              <a:t>Image </a:t>
            </a:r>
            <a:r>
              <a:rPr lang="en-US" sz="2200" dirty="0">
                <a:latin typeface="Canva Sans"/>
                <a:ea typeface="Canva Sans"/>
                <a:cs typeface="Canva Sans"/>
                <a:sym typeface="Canva Sans"/>
              </a:rPr>
              <a:t>by </a:t>
            </a:r>
            <a:r>
              <a:rPr lang="en-US" sz="2200" dirty="0">
                <a:latin typeface="Canva Sans"/>
                <a:ea typeface="Canva Sans"/>
                <a:cs typeface="Canva Sans"/>
                <a:sym typeface="Canva Sans"/>
                <a:hlinkClick r:id="rId6" tooltip="https://pixabay.com/users/vilkasss-35420724/?utm_source=link-attribution&amp;utm_medium=referral&amp;utm_campaign=image&amp;utm_content=9230276">
                  <a:extLst>
                    <a:ext uri="{A12FA001-AC4F-418D-AE19-62706E023703}">
                      <ahyp:hlinkClr xmlns:ahyp="http://schemas.microsoft.com/office/drawing/2018/hyperlinkcolor" val="tx"/>
                    </a:ext>
                  </a:extLst>
                </a:hlinkClick>
              </a:rPr>
              <a:t>Vilius </a:t>
            </a:r>
            <a:r>
              <a:rPr lang="en-US" sz="2200" dirty="0" err="1">
                <a:latin typeface="Canva Sans"/>
                <a:ea typeface="Canva Sans"/>
                <a:cs typeface="Canva Sans"/>
                <a:sym typeface="Canva Sans"/>
                <a:hlinkClick r:id="rId6" tooltip="https://pixabay.com/users/vilkasss-35420724/?utm_source=link-attribution&amp;utm_medium=referral&amp;utm_campaign=image&amp;utm_content=9230276">
                  <a:extLst>
                    <a:ext uri="{A12FA001-AC4F-418D-AE19-62706E023703}">
                      <ahyp:hlinkClr xmlns:ahyp="http://schemas.microsoft.com/office/drawing/2018/hyperlinkcolor" val="tx"/>
                    </a:ext>
                  </a:extLst>
                </a:hlinkClick>
              </a:rPr>
              <a:t>Kukanauskas</a:t>
            </a:r>
            <a:r>
              <a:rPr lang="en-US" sz="2200" dirty="0">
                <a:latin typeface="Canva Sans"/>
                <a:ea typeface="Canva Sans"/>
                <a:cs typeface="Canva Sans"/>
                <a:sym typeface="Canva Sans"/>
              </a:rPr>
              <a:t>,                                          AI generated (</a:t>
            </a:r>
            <a:r>
              <a:rPr lang="en-US" sz="2200" dirty="0" err="1">
                <a:latin typeface="Canva Sans"/>
                <a:ea typeface="Canva Sans"/>
                <a:cs typeface="Canva Sans"/>
                <a:sym typeface="Canva Sans"/>
                <a:hlinkClick r:id="rId7" tooltip="https://pixabay.com/?utm_source=link-attribution&amp;utm_medium=referral&amp;utm_campaign=image&amp;utm_content=9230276">
                  <a:extLst>
                    <a:ext uri="{A12FA001-AC4F-418D-AE19-62706E023703}">
                      <ahyp:hlinkClr xmlns:ahyp="http://schemas.microsoft.com/office/drawing/2018/hyperlinkcolor" val="tx"/>
                    </a:ext>
                  </a:extLst>
                </a:hlinkClick>
              </a:rPr>
              <a:t>Pixabay</a:t>
            </a:r>
            <a:r>
              <a:rPr lang="en-US" sz="2200" dirty="0">
                <a:latin typeface="Canva Sans"/>
                <a:ea typeface="Canva Sans"/>
                <a:cs typeface="Canva Sans"/>
                <a:sym typeface="Canva Sans"/>
              </a:rPr>
              <a: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821314" y="-2209943"/>
            <a:ext cx="9396621" cy="8679061"/>
          </a:xfrm>
          <a:custGeom>
            <a:avLst/>
            <a:gdLst/>
            <a:ahLst/>
            <a:cxnLst/>
            <a:rect l="l" t="t" r="r" b="b"/>
            <a:pathLst>
              <a:path w="9396621" h="8679061">
                <a:moveTo>
                  <a:pt x="0" y="0"/>
                </a:moveTo>
                <a:lnTo>
                  <a:pt x="9396622" y="0"/>
                </a:lnTo>
                <a:lnTo>
                  <a:pt x="9396622" y="8679061"/>
                </a:lnTo>
                <a:lnTo>
                  <a:pt x="0" y="8679061"/>
                </a:lnTo>
                <a:lnTo>
                  <a:pt x="0" y="0"/>
                </a:lnTo>
                <a:close/>
              </a:path>
            </a:pathLst>
          </a:custGeom>
          <a:blipFill>
            <a:blip>
              <a:alphaModFix amt="60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11556070" y="517510"/>
            <a:ext cx="9144923" cy="8446583"/>
          </a:xfrm>
          <a:custGeom>
            <a:avLst/>
            <a:gdLst/>
            <a:ahLst/>
            <a:cxnLst/>
            <a:rect l="l" t="t" r="r" b="b"/>
            <a:pathLst>
              <a:path w="9144923" h="8446583">
                <a:moveTo>
                  <a:pt x="0" y="0"/>
                </a:moveTo>
                <a:lnTo>
                  <a:pt x="9144923" y="0"/>
                </a:lnTo>
                <a:lnTo>
                  <a:pt x="9144923" y="8446583"/>
                </a:lnTo>
                <a:lnTo>
                  <a:pt x="0" y="844658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Freeform 4"/>
          <p:cNvSpPr/>
          <p:nvPr/>
        </p:nvSpPr>
        <p:spPr>
          <a:xfrm>
            <a:off x="1028700" y="8023917"/>
            <a:ext cx="6012827" cy="5553666"/>
          </a:xfrm>
          <a:custGeom>
            <a:avLst/>
            <a:gdLst/>
            <a:ahLst/>
            <a:cxnLst/>
            <a:rect l="l" t="t" r="r" b="b"/>
            <a:pathLst>
              <a:path w="6012827" h="5553666">
                <a:moveTo>
                  <a:pt x="0" y="0"/>
                </a:moveTo>
                <a:lnTo>
                  <a:pt x="6012827" y="0"/>
                </a:lnTo>
                <a:lnTo>
                  <a:pt x="6012827" y="5553666"/>
                </a:lnTo>
                <a:lnTo>
                  <a:pt x="0" y="5553666"/>
                </a:lnTo>
                <a:lnTo>
                  <a:pt x="0" y="0"/>
                </a:lnTo>
                <a:close/>
              </a:path>
            </a:pathLst>
          </a:custGeom>
          <a:blipFill>
            <a:blip>
              <a:alphaModFix amt="60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Freeform 5"/>
          <p:cNvSpPr/>
          <p:nvPr/>
        </p:nvSpPr>
        <p:spPr>
          <a:xfrm>
            <a:off x="-566079" y="7945147"/>
            <a:ext cx="6098110" cy="5632436"/>
          </a:xfrm>
          <a:custGeom>
            <a:avLst/>
            <a:gdLst/>
            <a:ahLst/>
            <a:cxnLst/>
            <a:rect l="l" t="t" r="r" b="b"/>
            <a:pathLst>
              <a:path w="6098110" h="5632436">
                <a:moveTo>
                  <a:pt x="0" y="0"/>
                </a:moveTo>
                <a:lnTo>
                  <a:pt x="6098111" y="0"/>
                </a:lnTo>
                <a:lnTo>
                  <a:pt x="6098111" y="5632436"/>
                </a:lnTo>
                <a:lnTo>
                  <a:pt x="0" y="5632436"/>
                </a:lnTo>
                <a:lnTo>
                  <a:pt x="0" y="0"/>
                </a:lnTo>
                <a:close/>
              </a:path>
            </a:pathLst>
          </a:custGeom>
          <a:blipFill>
            <a:blip>
              <a:alphaModFix amt="60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6" name="TextBox 6"/>
          <p:cNvSpPr txBox="1"/>
          <p:nvPr/>
        </p:nvSpPr>
        <p:spPr>
          <a:xfrm>
            <a:off x="638375" y="3523032"/>
            <a:ext cx="10182939" cy="4660011"/>
          </a:xfrm>
          <a:prstGeom prst="rect">
            <a:avLst/>
          </a:prstGeom>
        </p:spPr>
        <p:txBody>
          <a:bodyPr lIns="0" tIns="0" rIns="0" bIns="0" rtlCol="0" anchor="t">
            <a:spAutoFit/>
          </a:bodyPr>
          <a:lstStyle/>
          <a:p>
            <a:pPr marL="1036320" lvl="1" indent="-518160" algn="l">
              <a:lnSpc>
                <a:spcPts val="6192"/>
              </a:lnSpc>
              <a:buFont typeface="Arial"/>
              <a:buChar char="•"/>
            </a:pPr>
            <a:r>
              <a:rPr lang="en-US" sz="4800" spc="139">
                <a:solidFill>
                  <a:srgbClr val="042B60"/>
                </a:solidFill>
                <a:latin typeface="Canva Sans"/>
                <a:ea typeface="Canva Sans"/>
                <a:cs typeface="Canva Sans"/>
                <a:sym typeface="Canva Sans"/>
              </a:rPr>
              <a:t>pushing a toy back and forth repeatedly</a:t>
            </a:r>
          </a:p>
          <a:p>
            <a:pPr marL="1036320" lvl="1" indent="-518160" algn="l">
              <a:lnSpc>
                <a:spcPts val="6192"/>
              </a:lnSpc>
              <a:buFont typeface="Arial"/>
              <a:buChar char="•"/>
            </a:pPr>
            <a:r>
              <a:rPr lang="en-US" sz="4800" spc="139">
                <a:solidFill>
                  <a:srgbClr val="042B60"/>
                </a:solidFill>
                <a:latin typeface="Canva Sans"/>
                <a:ea typeface="Canva Sans"/>
                <a:cs typeface="Canva Sans"/>
                <a:sym typeface="Canva Sans"/>
              </a:rPr>
              <a:t>spinning, rocking, hand flapping</a:t>
            </a:r>
          </a:p>
          <a:p>
            <a:pPr marL="1036320" lvl="1" indent="-518160" algn="l">
              <a:lnSpc>
                <a:spcPts val="6192"/>
              </a:lnSpc>
              <a:buFont typeface="Arial"/>
              <a:buChar char="•"/>
            </a:pPr>
            <a:r>
              <a:rPr lang="en-US" sz="4800" spc="139">
                <a:solidFill>
                  <a:srgbClr val="042B60"/>
                </a:solidFill>
                <a:latin typeface="Now"/>
                <a:ea typeface="Now"/>
                <a:cs typeface="Now"/>
                <a:sym typeface="Now"/>
              </a:rPr>
              <a:t>focusing intensely on parts of an object</a:t>
            </a:r>
          </a:p>
        </p:txBody>
      </p:sp>
      <p:sp>
        <p:nvSpPr>
          <p:cNvPr id="7" name="TextBox 7"/>
          <p:cNvSpPr txBox="1"/>
          <p:nvPr/>
        </p:nvSpPr>
        <p:spPr>
          <a:xfrm>
            <a:off x="0" y="384160"/>
            <a:ext cx="10182939" cy="2503170"/>
          </a:xfrm>
          <a:prstGeom prst="rect">
            <a:avLst/>
          </a:prstGeom>
        </p:spPr>
        <p:txBody>
          <a:bodyPr lIns="0" tIns="0" rIns="0" bIns="0" rtlCol="0" anchor="t">
            <a:spAutoFit/>
          </a:bodyPr>
          <a:lstStyle/>
          <a:p>
            <a:pPr algn="ctr">
              <a:lnSpc>
                <a:spcPts val="10080"/>
              </a:lnSpc>
            </a:pPr>
            <a:r>
              <a:rPr lang="en-US" sz="7200" b="1">
                <a:solidFill>
                  <a:srgbClr val="042B60"/>
                </a:solidFill>
                <a:latin typeface="Canva Sans Bold"/>
                <a:ea typeface="Canva Sans Bold"/>
                <a:cs typeface="Canva Sans Bold"/>
                <a:sym typeface="Canva Sans Bold"/>
              </a:rPr>
              <a:t>Restricted or Repetitive Behaviors</a:t>
            </a:r>
          </a:p>
        </p:txBody>
      </p:sp>
      <p:grpSp>
        <p:nvGrpSpPr>
          <p:cNvPr id="8" name="Group 8"/>
          <p:cNvGrpSpPr/>
          <p:nvPr/>
        </p:nvGrpSpPr>
        <p:grpSpPr>
          <a:xfrm>
            <a:off x="11382454" y="257550"/>
            <a:ext cx="7603628" cy="7427636"/>
            <a:chOff x="0" y="0"/>
            <a:chExt cx="4828540" cy="4716780"/>
          </a:xfrm>
        </p:grpSpPr>
        <p:sp>
          <p:nvSpPr>
            <p:cNvPr id="9" name="Freeform 9"/>
            <p:cNvSpPr/>
            <p:nvPr/>
          </p:nvSpPr>
          <p:spPr>
            <a:xfrm>
              <a:off x="1103" y="1273"/>
              <a:ext cx="4830645" cy="4716345"/>
            </a:xfrm>
            <a:custGeom>
              <a:avLst/>
              <a:gdLst/>
              <a:ahLst/>
              <a:cxnLst/>
              <a:rect l="l" t="t" r="r" b="b"/>
              <a:pathLst>
                <a:path w="4830645" h="4716345">
                  <a:moveTo>
                    <a:pt x="3415197" y="4653277"/>
                  </a:moveTo>
                  <a:cubicBezTo>
                    <a:pt x="3387257" y="4660897"/>
                    <a:pt x="3365667" y="4671057"/>
                    <a:pt x="3344077" y="4673597"/>
                  </a:cubicBezTo>
                  <a:cubicBezTo>
                    <a:pt x="3222157" y="4683757"/>
                    <a:pt x="3101507" y="4693917"/>
                    <a:pt x="2979587" y="4702807"/>
                  </a:cubicBezTo>
                  <a:cubicBezTo>
                    <a:pt x="2917357" y="4706617"/>
                    <a:pt x="2855127" y="4710427"/>
                    <a:pt x="2792897" y="4711697"/>
                  </a:cubicBezTo>
                  <a:cubicBezTo>
                    <a:pt x="2725587" y="4714237"/>
                    <a:pt x="2658277" y="4718047"/>
                    <a:pt x="2592237" y="4715507"/>
                  </a:cubicBezTo>
                  <a:cubicBezTo>
                    <a:pt x="2528737" y="4714237"/>
                    <a:pt x="2465237" y="4710427"/>
                    <a:pt x="2404277" y="4698997"/>
                  </a:cubicBezTo>
                  <a:cubicBezTo>
                    <a:pt x="2325537" y="4685027"/>
                    <a:pt x="2245527" y="4685027"/>
                    <a:pt x="2168057" y="4672327"/>
                  </a:cubicBezTo>
                  <a:cubicBezTo>
                    <a:pt x="1966127" y="4639307"/>
                    <a:pt x="1760387" y="4648197"/>
                    <a:pt x="1557187" y="4634227"/>
                  </a:cubicBezTo>
                  <a:cubicBezTo>
                    <a:pt x="1442887" y="4626607"/>
                    <a:pt x="1328587" y="4608827"/>
                    <a:pt x="1214287" y="4593587"/>
                  </a:cubicBezTo>
                  <a:cubicBezTo>
                    <a:pt x="1084747" y="4577077"/>
                    <a:pt x="955207" y="4558027"/>
                    <a:pt x="824397" y="4540247"/>
                  </a:cubicBezTo>
                  <a:cubicBezTo>
                    <a:pt x="729147" y="4527547"/>
                    <a:pt x="632627" y="4514847"/>
                    <a:pt x="537377" y="4502147"/>
                  </a:cubicBezTo>
                  <a:cubicBezTo>
                    <a:pt x="534837" y="4502147"/>
                    <a:pt x="532297" y="4500877"/>
                    <a:pt x="529757" y="4500877"/>
                  </a:cubicBezTo>
                  <a:cubicBezTo>
                    <a:pt x="449747" y="4466587"/>
                    <a:pt x="364657" y="4439917"/>
                    <a:pt x="290997" y="4395467"/>
                  </a:cubicBezTo>
                  <a:cubicBezTo>
                    <a:pt x="166537" y="4319267"/>
                    <a:pt x="113197" y="4197347"/>
                    <a:pt x="108117" y="4053837"/>
                  </a:cubicBezTo>
                  <a:cubicBezTo>
                    <a:pt x="106847" y="4004307"/>
                    <a:pt x="100497" y="3956047"/>
                    <a:pt x="100497" y="3906517"/>
                  </a:cubicBezTo>
                  <a:cubicBezTo>
                    <a:pt x="101767" y="3837937"/>
                    <a:pt x="106847" y="3770627"/>
                    <a:pt x="110657" y="3703317"/>
                  </a:cubicBezTo>
                  <a:cubicBezTo>
                    <a:pt x="120817" y="3502657"/>
                    <a:pt x="125897" y="3301997"/>
                    <a:pt x="110657" y="3101337"/>
                  </a:cubicBezTo>
                  <a:cubicBezTo>
                    <a:pt x="96687" y="2920997"/>
                    <a:pt x="83987" y="2741927"/>
                    <a:pt x="70017" y="2561587"/>
                  </a:cubicBezTo>
                  <a:cubicBezTo>
                    <a:pt x="61127" y="2446017"/>
                    <a:pt x="49697" y="2331717"/>
                    <a:pt x="42077" y="2216147"/>
                  </a:cubicBezTo>
                  <a:cubicBezTo>
                    <a:pt x="36997" y="2139947"/>
                    <a:pt x="38267" y="2062477"/>
                    <a:pt x="33187" y="1986277"/>
                  </a:cubicBezTo>
                  <a:cubicBezTo>
                    <a:pt x="30647" y="1943097"/>
                    <a:pt x="16677" y="1901187"/>
                    <a:pt x="15407" y="1858007"/>
                  </a:cubicBezTo>
                  <a:cubicBezTo>
                    <a:pt x="10327" y="1753867"/>
                    <a:pt x="9057" y="1648457"/>
                    <a:pt x="6517" y="1543047"/>
                  </a:cubicBezTo>
                  <a:cubicBezTo>
                    <a:pt x="5247" y="1502407"/>
                    <a:pt x="-1103" y="1461767"/>
                    <a:pt x="167" y="1421127"/>
                  </a:cubicBezTo>
                  <a:cubicBezTo>
                    <a:pt x="1437" y="1357627"/>
                    <a:pt x="9057" y="1294127"/>
                    <a:pt x="10327" y="1230627"/>
                  </a:cubicBezTo>
                  <a:cubicBezTo>
                    <a:pt x="11597" y="1156967"/>
                    <a:pt x="3977" y="1083307"/>
                    <a:pt x="6517" y="1010917"/>
                  </a:cubicBezTo>
                  <a:cubicBezTo>
                    <a:pt x="6517" y="941067"/>
                    <a:pt x="15407" y="872487"/>
                    <a:pt x="24297" y="802637"/>
                  </a:cubicBezTo>
                  <a:cubicBezTo>
                    <a:pt x="26837" y="778507"/>
                    <a:pt x="44617" y="756917"/>
                    <a:pt x="49697" y="732787"/>
                  </a:cubicBezTo>
                  <a:cubicBezTo>
                    <a:pt x="71287" y="613407"/>
                    <a:pt x="94147" y="494027"/>
                    <a:pt x="150027" y="383537"/>
                  </a:cubicBezTo>
                  <a:cubicBezTo>
                    <a:pt x="162727" y="359407"/>
                    <a:pt x="183047" y="337817"/>
                    <a:pt x="202097" y="318767"/>
                  </a:cubicBezTo>
                  <a:cubicBezTo>
                    <a:pt x="208447" y="312417"/>
                    <a:pt x="223687" y="316227"/>
                    <a:pt x="227497" y="316227"/>
                  </a:cubicBezTo>
                  <a:cubicBezTo>
                    <a:pt x="236387" y="299717"/>
                    <a:pt x="241467" y="283207"/>
                    <a:pt x="251627" y="275587"/>
                  </a:cubicBezTo>
                  <a:cubicBezTo>
                    <a:pt x="306237" y="233677"/>
                    <a:pt x="363387" y="203197"/>
                    <a:pt x="434507" y="195577"/>
                  </a:cubicBezTo>
                  <a:cubicBezTo>
                    <a:pt x="487847" y="189227"/>
                    <a:pt x="539917" y="166367"/>
                    <a:pt x="593257" y="153667"/>
                  </a:cubicBezTo>
                  <a:cubicBezTo>
                    <a:pt x="658027" y="138427"/>
                    <a:pt x="722797" y="120647"/>
                    <a:pt x="790107" y="111757"/>
                  </a:cubicBezTo>
                  <a:cubicBezTo>
                    <a:pt x="851067" y="104137"/>
                    <a:pt x="909487" y="87627"/>
                    <a:pt x="971717" y="82547"/>
                  </a:cubicBezTo>
                  <a:cubicBezTo>
                    <a:pt x="1035217" y="77467"/>
                    <a:pt x="1098717" y="62227"/>
                    <a:pt x="1163487" y="57147"/>
                  </a:cubicBezTo>
                  <a:cubicBezTo>
                    <a:pt x="1338747" y="44447"/>
                    <a:pt x="1515277" y="35557"/>
                    <a:pt x="1690537" y="25397"/>
                  </a:cubicBezTo>
                  <a:cubicBezTo>
                    <a:pt x="1733717" y="22857"/>
                    <a:pt x="1776897" y="25397"/>
                    <a:pt x="1820077" y="26667"/>
                  </a:cubicBezTo>
                  <a:cubicBezTo>
                    <a:pt x="1841667" y="27937"/>
                    <a:pt x="1863257" y="33017"/>
                    <a:pt x="1886117" y="35557"/>
                  </a:cubicBezTo>
                  <a:cubicBezTo>
                    <a:pt x="1896277" y="36827"/>
                    <a:pt x="1906437" y="33017"/>
                    <a:pt x="1916597" y="33017"/>
                  </a:cubicBezTo>
                  <a:cubicBezTo>
                    <a:pt x="1947077" y="33017"/>
                    <a:pt x="1978827" y="33017"/>
                    <a:pt x="2009307" y="31747"/>
                  </a:cubicBezTo>
                  <a:cubicBezTo>
                    <a:pt x="2067727" y="29207"/>
                    <a:pt x="2127417" y="22857"/>
                    <a:pt x="2185837" y="22857"/>
                  </a:cubicBezTo>
                  <a:cubicBezTo>
                    <a:pt x="2242987" y="22857"/>
                    <a:pt x="2300137" y="26667"/>
                    <a:pt x="2357287" y="29207"/>
                  </a:cubicBezTo>
                  <a:lnTo>
                    <a:pt x="2403007" y="29207"/>
                  </a:lnTo>
                  <a:cubicBezTo>
                    <a:pt x="2472857" y="26667"/>
                    <a:pt x="2541437" y="26667"/>
                    <a:pt x="2611287" y="22857"/>
                  </a:cubicBezTo>
                  <a:cubicBezTo>
                    <a:pt x="2678597" y="19047"/>
                    <a:pt x="2744637" y="10157"/>
                    <a:pt x="2811947" y="6347"/>
                  </a:cubicBezTo>
                  <a:cubicBezTo>
                    <a:pt x="2843697" y="3807"/>
                    <a:pt x="2876717" y="3807"/>
                    <a:pt x="2908467" y="10157"/>
                  </a:cubicBezTo>
                  <a:cubicBezTo>
                    <a:pt x="2956727" y="19047"/>
                    <a:pt x="3002447" y="24127"/>
                    <a:pt x="3050707" y="10157"/>
                  </a:cubicBezTo>
                  <a:cubicBezTo>
                    <a:pt x="3068487" y="5077"/>
                    <a:pt x="3091347" y="13967"/>
                    <a:pt x="3111667" y="16507"/>
                  </a:cubicBezTo>
                  <a:cubicBezTo>
                    <a:pt x="3120557" y="17777"/>
                    <a:pt x="3130717" y="20317"/>
                    <a:pt x="3135797" y="16507"/>
                  </a:cubicBezTo>
                  <a:cubicBezTo>
                    <a:pt x="3170087" y="-8893"/>
                    <a:pt x="3201837" y="-2543"/>
                    <a:pt x="3234857" y="19047"/>
                  </a:cubicBezTo>
                  <a:cubicBezTo>
                    <a:pt x="3238667" y="21587"/>
                    <a:pt x="3248827" y="15237"/>
                    <a:pt x="3256447" y="15237"/>
                  </a:cubicBezTo>
                  <a:cubicBezTo>
                    <a:pt x="3286927" y="15237"/>
                    <a:pt x="3317407" y="15237"/>
                    <a:pt x="3349157" y="16507"/>
                  </a:cubicBezTo>
                  <a:cubicBezTo>
                    <a:pt x="3372017" y="17777"/>
                    <a:pt x="3393607" y="25397"/>
                    <a:pt x="3416467" y="27937"/>
                  </a:cubicBezTo>
                  <a:cubicBezTo>
                    <a:pt x="3465997" y="34287"/>
                    <a:pt x="3516797" y="44447"/>
                    <a:pt x="3567597" y="44447"/>
                  </a:cubicBezTo>
                  <a:cubicBezTo>
                    <a:pt x="3662847" y="45717"/>
                    <a:pt x="3758097" y="49527"/>
                    <a:pt x="3852077" y="69847"/>
                  </a:cubicBezTo>
                  <a:cubicBezTo>
                    <a:pt x="3939707" y="88897"/>
                    <a:pt x="4029877" y="88897"/>
                    <a:pt x="4118777" y="104137"/>
                  </a:cubicBezTo>
                  <a:cubicBezTo>
                    <a:pt x="4172117" y="113027"/>
                    <a:pt x="4226727" y="129537"/>
                    <a:pt x="4272447" y="156207"/>
                  </a:cubicBezTo>
                  <a:cubicBezTo>
                    <a:pt x="4321977" y="184147"/>
                    <a:pt x="4360077" y="229867"/>
                    <a:pt x="4404527" y="267967"/>
                  </a:cubicBezTo>
                  <a:cubicBezTo>
                    <a:pt x="4421037" y="281937"/>
                    <a:pt x="4445167" y="292097"/>
                    <a:pt x="4456597" y="309877"/>
                  </a:cubicBezTo>
                  <a:cubicBezTo>
                    <a:pt x="4489617" y="358137"/>
                    <a:pt x="4518827" y="408937"/>
                    <a:pt x="4548037" y="459737"/>
                  </a:cubicBezTo>
                  <a:cubicBezTo>
                    <a:pt x="4569627" y="496567"/>
                    <a:pt x="4591217" y="534667"/>
                    <a:pt x="4607727" y="572767"/>
                  </a:cubicBezTo>
                  <a:cubicBezTo>
                    <a:pt x="4625507" y="617217"/>
                    <a:pt x="4639477" y="662937"/>
                    <a:pt x="4653447" y="709927"/>
                  </a:cubicBezTo>
                  <a:cubicBezTo>
                    <a:pt x="4675037" y="783587"/>
                    <a:pt x="4700437" y="857247"/>
                    <a:pt x="4714407" y="933447"/>
                  </a:cubicBezTo>
                  <a:cubicBezTo>
                    <a:pt x="4734727" y="1040127"/>
                    <a:pt x="4744887" y="1149347"/>
                    <a:pt x="4760127" y="1257297"/>
                  </a:cubicBezTo>
                  <a:cubicBezTo>
                    <a:pt x="4765207" y="1292857"/>
                    <a:pt x="4771557" y="1328417"/>
                    <a:pt x="4774097" y="1363977"/>
                  </a:cubicBezTo>
                  <a:cubicBezTo>
                    <a:pt x="4781717" y="1465577"/>
                    <a:pt x="4786797" y="1565907"/>
                    <a:pt x="4793147" y="1667507"/>
                  </a:cubicBezTo>
                  <a:cubicBezTo>
                    <a:pt x="4802037" y="1793237"/>
                    <a:pt x="4814737" y="1917697"/>
                    <a:pt x="4821087" y="2043427"/>
                  </a:cubicBezTo>
                  <a:cubicBezTo>
                    <a:pt x="4827437" y="2164077"/>
                    <a:pt x="4832517" y="2285997"/>
                    <a:pt x="4829977" y="2407917"/>
                  </a:cubicBezTo>
                  <a:cubicBezTo>
                    <a:pt x="4826167" y="2611117"/>
                    <a:pt x="4816007" y="2813047"/>
                    <a:pt x="4805847" y="3016247"/>
                  </a:cubicBezTo>
                  <a:cubicBezTo>
                    <a:pt x="4799497" y="3141977"/>
                    <a:pt x="4790607" y="3266437"/>
                    <a:pt x="4777907" y="3390897"/>
                  </a:cubicBezTo>
                  <a:cubicBezTo>
                    <a:pt x="4765207" y="3515357"/>
                    <a:pt x="4746157" y="3638547"/>
                    <a:pt x="4732187" y="3763007"/>
                  </a:cubicBezTo>
                  <a:cubicBezTo>
                    <a:pt x="4722027" y="3849367"/>
                    <a:pt x="4719487" y="3935727"/>
                    <a:pt x="4708057" y="4020817"/>
                  </a:cubicBezTo>
                  <a:cubicBezTo>
                    <a:pt x="4697897" y="4098287"/>
                    <a:pt x="4659797" y="4166867"/>
                    <a:pt x="4608997" y="4224017"/>
                  </a:cubicBezTo>
                  <a:cubicBezTo>
                    <a:pt x="4567087" y="4272277"/>
                    <a:pt x="4534067" y="4326887"/>
                    <a:pt x="4490887" y="4373877"/>
                  </a:cubicBezTo>
                  <a:cubicBezTo>
                    <a:pt x="4452787" y="4415787"/>
                    <a:pt x="4410877" y="4457697"/>
                    <a:pt x="4344837" y="4458967"/>
                  </a:cubicBezTo>
                  <a:cubicBezTo>
                    <a:pt x="4329597" y="4458967"/>
                    <a:pt x="4315627" y="4474207"/>
                    <a:pt x="4300387" y="4481827"/>
                  </a:cubicBezTo>
                  <a:cubicBezTo>
                    <a:pt x="4235617" y="4509767"/>
                    <a:pt x="4168307" y="4533897"/>
                    <a:pt x="4104807" y="4564377"/>
                  </a:cubicBezTo>
                  <a:cubicBezTo>
                    <a:pt x="3987967" y="4620257"/>
                    <a:pt x="3862237" y="4629147"/>
                    <a:pt x="3736507" y="4634227"/>
                  </a:cubicBezTo>
                  <a:cubicBezTo>
                    <a:pt x="3688247" y="4636767"/>
                    <a:pt x="3638717" y="4632957"/>
                    <a:pt x="3590457" y="4636767"/>
                  </a:cubicBezTo>
                  <a:cubicBezTo>
                    <a:pt x="3566327" y="4638037"/>
                    <a:pt x="3543467" y="4649467"/>
                    <a:pt x="3520607" y="4654547"/>
                  </a:cubicBezTo>
                  <a:cubicBezTo>
                    <a:pt x="3510447" y="4657087"/>
                    <a:pt x="3500287" y="4655817"/>
                    <a:pt x="3488857" y="4657087"/>
                  </a:cubicBezTo>
                  <a:cubicBezTo>
                    <a:pt x="3473617" y="4658357"/>
                    <a:pt x="3458377" y="4662167"/>
                    <a:pt x="3443137" y="4660897"/>
                  </a:cubicBezTo>
                  <a:cubicBezTo>
                    <a:pt x="3427897" y="4658357"/>
                    <a:pt x="3417737" y="4653277"/>
                    <a:pt x="3415197" y="4653277"/>
                  </a:cubicBezTo>
                  <a:close/>
                </a:path>
              </a:pathLst>
            </a:custGeom>
            <a:blipFill>
              <a:blip r:embed="rId5"/>
              <a:stretch>
                <a:fillRect t="-26817" b="-26817"/>
              </a:stretch>
            </a:blipFill>
          </p:spPr>
          <p:txBody>
            <a:bodyPr/>
            <a:lstStyle/>
            <a:p>
              <a:endParaRPr lang="en-US"/>
            </a:p>
          </p:txBody>
        </p:sp>
      </p:grpSp>
      <p:sp>
        <p:nvSpPr>
          <p:cNvPr id="10" name="TextBox 10"/>
          <p:cNvSpPr txBox="1"/>
          <p:nvPr/>
        </p:nvSpPr>
        <p:spPr>
          <a:xfrm>
            <a:off x="13563600" y="7944461"/>
            <a:ext cx="4343400" cy="348429"/>
          </a:xfrm>
          <a:prstGeom prst="rect">
            <a:avLst/>
          </a:prstGeom>
        </p:spPr>
        <p:txBody>
          <a:bodyPr wrap="square" lIns="0" tIns="0" rIns="0" bIns="0" rtlCol="0" anchor="t">
            <a:spAutoFit/>
          </a:bodyPr>
          <a:lstStyle/>
          <a:p>
            <a:pPr algn="ctr">
              <a:lnSpc>
                <a:spcPts val="2940"/>
              </a:lnSpc>
            </a:pPr>
            <a:r>
              <a:rPr lang="en-US" sz="2100" dirty="0">
                <a:solidFill>
                  <a:srgbClr val="FEF9FE"/>
                </a:solidFill>
                <a:latin typeface="Canva Sans"/>
                <a:ea typeface="Canva Sans"/>
                <a:cs typeface="Canva Sans"/>
                <a:sym typeface="Canva Sans"/>
              </a:rPr>
              <a:t>Image by </a:t>
            </a:r>
            <a:r>
              <a:rPr lang="en-US" sz="2100" dirty="0" err="1">
                <a:solidFill>
                  <a:srgbClr val="FEF9FE"/>
                </a:solidFill>
                <a:latin typeface="Canva Sans"/>
                <a:ea typeface="Canva Sans"/>
                <a:cs typeface="Canva Sans"/>
                <a:sym typeface="Canva Sans"/>
              </a:rPr>
              <a:t>Dayronv</a:t>
            </a:r>
            <a:r>
              <a:rPr lang="en-US" sz="2100" dirty="0">
                <a:solidFill>
                  <a:srgbClr val="FEF9FE"/>
                </a:solidFill>
                <a:latin typeface="Canva Sans"/>
                <a:ea typeface="Canva Sans"/>
                <a:cs typeface="Canva Sans"/>
                <a:sym typeface="Canva Sans"/>
              </a:rPr>
              <a:t> (</a:t>
            </a:r>
            <a:r>
              <a:rPr lang="en-US" sz="2100" dirty="0" err="1">
                <a:solidFill>
                  <a:srgbClr val="FEF9FE"/>
                </a:solidFill>
                <a:latin typeface="Canva Sans"/>
                <a:ea typeface="Canva Sans"/>
                <a:cs typeface="Canva Sans"/>
                <a:sym typeface="Canva Sans"/>
              </a:rPr>
              <a:t>Pixabay</a:t>
            </a:r>
            <a:r>
              <a:rPr lang="en-US" sz="2100" dirty="0">
                <a:solidFill>
                  <a:srgbClr val="FEF9FE"/>
                </a:solidFill>
                <a:latin typeface="Canva Sans"/>
                <a:ea typeface="Canva Sans"/>
                <a:cs typeface="Canva Sans"/>
                <a:sym typeface="Canva Sans"/>
              </a:rPr>
              <a: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821314" y="-2209943"/>
            <a:ext cx="9396621" cy="8679061"/>
          </a:xfrm>
          <a:custGeom>
            <a:avLst/>
            <a:gdLst/>
            <a:ahLst/>
            <a:cxnLst/>
            <a:rect l="l" t="t" r="r" b="b"/>
            <a:pathLst>
              <a:path w="9396621" h="8679061">
                <a:moveTo>
                  <a:pt x="0" y="0"/>
                </a:moveTo>
                <a:lnTo>
                  <a:pt x="9396622" y="0"/>
                </a:lnTo>
                <a:lnTo>
                  <a:pt x="9396622" y="8679061"/>
                </a:lnTo>
                <a:lnTo>
                  <a:pt x="0" y="8679061"/>
                </a:lnTo>
                <a:lnTo>
                  <a:pt x="0" y="0"/>
                </a:lnTo>
                <a:close/>
              </a:path>
            </a:pathLst>
          </a:custGeom>
          <a:blipFill>
            <a:blip>
              <a:alphaModFix amt="60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11556070" y="517510"/>
            <a:ext cx="9144923" cy="8446583"/>
          </a:xfrm>
          <a:custGeom>
            <a:avLst/>
            <a:gdLst/>
            <a:ahLst/>
            <a:cxnLst/>
            <a:rect l="l" t="t" r="r" b="b"/>
            <a:pathLst>
              <a:path w="9144923" h="8446583">
                <a:moveTo>
                  <a:pt x="0" y="0"/>
                </a:moveTo>
                <a:lnTo>
                  <a:pt x="9144923" y="0"/>
                </a:lnTo>
                <a:lnTo>
                  <a:pt x="9144923" y="8446583"/>
                </a:lnTo>
                <a:lnTo>
                  <a:pt x="0" y="844658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Freeform 4"/>
          <p:cNvSpPr/>
          <p:nvPr/>
        </p:nvSpPr>
        <p:spPr>
          <a:xfrm>
            <a:off x="482985" y="8104214"/>
            <a:ext cx="6012827" cy="5553666"/>
          </a:xfrm>
          <a:custGeom>
            <a:avLst/>
            <a:gdLst/>
            <a:ahLst/>
            <a:cxnLst/>
            <a:rect l="l" t="t" r="r" b="b"/>
            <a:pathLst>
              <a:path w="6012827" h="5553666">
                <a:moveTo>
                  <a:pt x="0" y="0"/>
                </a:moveTo>
                <a:lnTo>
                  <a:pt x="6012828" y="0"/>
                </a:lnTo>
                <a:lnTo>
                  <a:pt x="6012828" y="5553666"/>
                </a:lnTo>
                <a:lnTo>
                  <a:pt x="0" y="5553666"/>
                </a:lnTo>
                <a:lnTo>
                  <a:pt x="0" y="0"/>
                </a:lnTo>
                <a:close/>
              </a:path>
            </a:pathLst>
          </a:custGeom>
          <a:blipFill>
            <a:blip>
              <a:alphaModFix amt="60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Freeform 5"/>
          <p:cNvSpPr/>
          <p:nvPr/>
        </p:nvSpPr>
        <p:spPr>
          <a:xfrm>
            <a:off x="2213184" y="8104214"/>
            <a:ext cx="6098110" cy="5632436"/>
          </a:xfrm>
          <a:custGeom>
            <a:avLst/>
            <a:gdLst/>
            <a:ahLst/>
            <a:cxnLst/>
            <a:rect l="l" t="t" r="r" b="b"/>
            <a:pathLst>
              <a:path w="6098110" h="5632436">
                <a:moveTo>
                  <a:pt x="0" y="0"/>
                </a:moveTo>
                <a:lnTo>
                  <a:pt x="6098110" y="0"/>
                </a:lnTo>
                <a:lnTo>
                  <a:pt x="6098110" y="5632436"/>
                </a:lnTo>
                <a:lnTo>
                  <a:pt x="0" y="5632436"/>
                </a:lnTo>
                <a:lnTo>
                  <a:pt x="0" y="0"/>
                </a:lnTo>
                <a:close/>
              </a:path>
            </a:pathLst>
          </a:custGeom>
          <a:blipFill>
            <a:blip>
              <a:alphaModFix amt="60000"/>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6" name="Group 6"/>
          <p:cNvGrpSpPr/>
          <p:nvPr/>
        </p:nvGrpSpPr>
        <p:grpSpPr>
          <a:xfrm>
            <a:off x="11382454" y="257550"/>
            <a:ext cx="7603628" cy="7427636"/>
            <a:chOff x="0" y="0"/>
            <a:chExt cx="4828540" cy="4716780"/>
          </a:xfrm>
        </p:grpSpPr>
        <p:sp>
          <p:nvSpPr>
            <p:cNvPr id="7" name="Freeform 7"/>
            <p:cNvSpPr/>
            <p:nvPr/>
          </p:nvSpPr>
          <p:spPr>
            <a:xfrm>
              <a:off x="1103" y="1273"/>
              <a:ext cx="4830645" cy="4716345"/>
            </a:xfrm>
            <a:custGeom>
              <a:avLst/>
              <a:gdLst/>
              <a:ahLst/>
              <a:cxnLst/>
              <a:rect l="l" t="t" r="r" b="b"/>
              <a:pathLst>
                <a:path w="4830645" h="4716345">
                  <a:moveTo>
                    <a:pt x="3415197" y="4653277"/>
                  </a:moveTo>
                  <a:cubicBezTo>
                    <a:pt x="3387257" y="4660897"/>
                    <a:pt x="3365667" y="4671057"/>
                    <a:pt x="3344077" y="4673597"/>
                  </a:cubicBezTo>
                  <a:cubicBezTo>
                    <a:pt x="3222157" y="4683757"/>
                    <a:pt x="3101507" y="4693917"/>
                    <a:pt x="2979587" y="4702807"/>
                  </a:cubicBezTo>
                  <a:cubicBezTo>
                    <a:pt x="2917357" y="4706617"/>
                    <a:pt x="2855127" y="4710427"/>
                    <a:pt x="2792897" y="4711697"/>
                  </a:cubicBezTo>
                  <a:cubicBezTo>
                    <a:pt x="2725587" y="4714237"/>
                    <a:pt x="2658277" y="4718047"/>
                    <a:pt x="2592237" y="4715507"/>
                  </a:cubicBezTo>
                  <a:cubicBezTo>
                    <a:pt x="2528737" y="4714237"/>
                    <a:pt x="2465237" y="4710427"/>
                    <a:pt x="2404277" y="4698997"/>
                  </a:cubicBezTo>
                  <a:cubicBezTo>
                    <a:pt x="2325537" y="4685027"/>
                    <a:pt x="2245527" y="4685027"/>
                    <a:pt x="2168057" y="4672327"/>
                  </a:cubicBezTo>
                  <a:cubicBezTo>
                    <a:pt x="1966127" y="4639307"/>
                    <a:pt x="1760387" y="4648197"/>
                    <a:pt x="1557187" y="4634227"/>
                  </a:cubicBezTo>
                  <a:cubicBezTo>
                    <a:pt x="1442887" y="4626607"/>
                    <a:pt x="1328587" y="4608827"/>
                    <a:pt x="1214287" y="4593587"/>
                  </a:cubicBezTo>
                  <a:cubicBezTo>
                    <a:pt x="1084747" y="4577077"/>
                    <a:pt x="955207" y="4558027"/>
                    <a:pt x="824397" y="4540247"/>
                  </a:cubicBezTo>
                  <a:cubicBezTo>
                    <a:pt x="729147" y="4527547"/>
                    <a:pt x="632627" y="4514847"/>
                    <a:pt x="537377" y="4502147"/>
                  </a:cubicBezTo>
                  <a:cubicBezTo>
                    <a:pt x="534837" y="4502147"/>
                    <a:pt x="532297" y="4500877"/>
                    <a:pt x="529757" y="4500877"/>
                  </a:cubicBezTo>
                  <a:cubicBezTo>
                    <a:pt x="449747" y="4466587"/>
                    <a:pt x="364657" y="4439917"/>
                    <a:pt x="290997" y="4395467"/>
                  </a:cubicBezTo>
                  <a:cubicBezTo>
                    <a:pt x="166537" y="4319267"/>
                    <a:pt x="113197" y="4197347"/>
                    <a:pt x="108117" y="4053837"/>
                  </a:cubicBezTo>
                  <a:cubicBezTo>
                    <a:pt x="106847" y="4004307"/>
                    <a:pt x="100497" y="3956047"/>
                    <a:pt x="100497" y="3906517"/>
                  </a:cubicBezTo>
                  <a:cubicBezTo>
                    <a:pt x="101767" y="3837937"/>
                    <a:pt x="106847" y="3770627"/>
                    <a:pt x="110657" y="3703317"/>
                  </a:cubicBezTo>
                  <a:cubicBezTo>
                    <a:pt x="120817" y="3502657"/>
                    <a:pt x="125897" y="3301997"/>
                    <a:pt x="110657" y="3101337"/>
                  </a:cubicBezTo>
                  <a:cubicBezTo>
                    <a:pt x="96687" y="2920997"/>
                    <a:pt x="83987" y="2741927"/>
                    <a:pt x="70017" y="2561587"/>
                  </a:cubicBezTo>
                  <a:cubicBezTo>
                    <a:pt x="61127" y="2446017"/>
                    <a:pt x="49697" y="2331717"/>
                    <a:pt x="42077" y="2216147"/>
                  </a:cubicBezTo>
                  <a:cubicBezTo>
                    <a:pt x="36997" y="2139947"/>
                    <a:pt x="38267" y="2062477"/>
                    <a:pt x="33187" y="1986277"/>
                  </a:cubicBezTo>
                  <a:cubicBezTo>
                    <a:pt x="30647" y="1943097"/>
                    <a:pt x="16677" y="1901187"/>
                    <a:pt x="15407" y="1858007"/>
                  </a:cubicBezTo>
                  <a:cubicBezTo>
                    <a:pt x="10327" y="1753867"/>
                    <a:pt x="9057" y="1648457"/>
                    <a:pt x="6517" y="1543047"/>
                  </a:cubicBezTo>
                  <a:cubicBezTo>
                    <a:pt x="5247" y="1502407"/>
                    <a:pt x="-1103" y="1461767"/>
                    <a:pt x="167" y="1421127"/>
                  </a:cubicBezTo>
                  <a:cubicBezTo>
                    <a:pt x="1437" y="1357627"/>
                    <a:pt x="9057" y="1294127"/>
                    <a:pt x="10327" y="1230627"/>
                  </a:cubicBezTo>
                  <a:cubicBezTo>
                    <a:pt x="11597" y="1156967"/>
                    <a:pt x="3977" y="1083307"/>
                    <a:pt x="6517" y="1010917"/>
                  </a:cubicBezTo>
                  <a:cubicBezTo>
                    <a:pt x="6517" y="941067"/>
                    <a:pt x="15407" y="872487"/>
                    <a:pt x="24297" y="802637"/>
                  </a:cubicBezTo>
                  <a:cubicBezTo>
                    <a:pt x="26837" y="778507"/>
                    <a:pt x="44617" y="756917"/>
                    <a:pt x="49697" y="732787"/>
                  </a:cubicBezTo>
                  <a:cubicBezTo>
                    <a:pt x="71287" y="613407"/>
                    <a:pt x="94147" y="494027"/>
                    <a:pt x="150027" y="383537"/>
                  </a:cubicBezTo>
                  <a:cubicBezTo>
                    <a:pt x="162727" y="359407"/>
                    <a:pt x="183047" y="337817"/>
                    <a:pt x="202097" y="318767"/>
                  </a:cubicBezTo>
                  <a:cubicBezTo>
                    <a:pt x="208447" y="312417"/>
                    <a:pt x="223687" y="316227"/>
                    <a:pt x="227497" y="316227"/>
                  </a:cubicBezTo>
                  <a:cubicBezTo>
                    <a:pt x="236387" y="299717"/>
                    <a:pt x="241467" y="283207"/>
                    <a:pt x="251627" y="275587"/>
                  </a:cubicBezTo>
                  <a:cubicBezTo>
                    <a:pt x="306237" y="233677"/>
                    <a:pt x="363387" y="203197"/>
                    <a:pt x="434507" y="195577"/>
                  </a:cubicBezTo>
                  <a:cubicBezTo>
                    <a:pt x="487847" y="189227"/>
                    <a:pt x="539917" y="166367"/>
                    <a:pt x="593257" y="153667"/>
                  </a:cubicBezTo>
                  <a:cubicBezTo>
                    <a:pt x="658027" y="138427"/>
                    <a:pt x="722797" y="120647"/>
                    <a:pt x="790107" y="111757"/>
                  </a:cubicBezTo>
                  <a:cubicBezTo>
                    <a:pt x="851067" y="104137"/>
                    <a:pt x="909487" y="87627"/>
                    <a:pt x="971717" y="82547"/>
                  </a:cubicBezTo>
                  <a:cubicBezTo>
                    <a:pt x="1035217" y="77467"/>
                    <a:pt x="1098717" y="62227"/>
                    <a:pt x="1163487" y="57147"/>
                  </a:cubicBezTo>
                  <a:cubicBezTo>
                    <a:pt x="1338747" y="44447"/>
                    <a:pt x="1515277" y="35557"/>
                    <a:pt x="1690537" y="25397"/>
                  </a:cubicBezTo>
                  <a:cubicBezTo>
                    <a:pt x="1733717" y="22857"/>
                    <a:pt x="1776897" y="25397"/>
                    <a:pt x="1820077" y="26667"/>
                  </a:cubicBezTo>
                  <a:cubicBezTo>
                    <a:pt x="1841667" y="27937"/>
                    <a:pt x="1863257" y="33017"/>
                    <a:pt x="1886117" y="35557"/>
                  </a:cubicBezTo>
                  <a:cubicBezTo>
                    <a:pt x="1896277" y="36827"/>
                    <a:pt x="1906437" y="33017"/>
                    <a:pt x="1916597" y="33017"/>
                  </a:cubicBezTo>
                  <a:cubicBezTo>
                    <a:pt x="1947077" y="33017"/>
                    <a:pt x="1978827" y="33017"/>
                    <a:pt x="2009307" y="31747"/>
                  </a:cubicBezTo>
                  <a:cubicBezTo>
                    <a:pt x="2067727" y="29207"/>
                    <a:pt x="2127417" y="22857"/>
                    <a:pt x="2185837" y="22857"/>
                  </a:cubicBezTo>
                  <a:cubicBezTo>
                    <a:pt x="2242987" y="22857"/>
                    <a:pt x="2300137" y="26667"/>
                    <a:pt x="2357287" y="29207"/>
                  </a:cubicBezTo>
                  <a:lnTo>
                    <a:pt x="2403007" y="29207"/>
                  </a:lnTo>
                  <a:cubicBezTo>
                    <a:pt x="2472857" y="26667"/>
                    <a:pt x="2541437" y="26667"/>
                    <a:pt x="2611287" y="22857"/>
                  </a:cubicBezTo>
                  <a:cubicBezTo>
                    <a:pt x="2678597" y="19047"/>
                    <a:pt x="2744637" y="10157"/>
                    <a:pt x="2811947" y="6347"/>
                  </a:cubicBezTo>
                  <a:cubicBezTo>
                    <a:pt x="2843697" y="3807"/>
                    <a:pt x="2876717" y="3807"/>
                    <a:pt x="2908467" y="10157"/>
                  </a:cubicBezTo>
                  <a:cubicBezTo>
                    <a:pt x="2956727" y="19047"/>
                    <a:pt x="3002447" y="24127"/>
                    <a:pt x="3050707" y="10157"/>
                  </a:cubicBezTo>
                  <a:cubicBezTo>
                    <a:pt x="3068487" y="5077"/>
                    <a:pt x="3091347" y="13967"/>
                    <a:pt x="3111667" y="16507"/>
                  </a:cubicBezTo>
                  <a:cubicBezTo>
                    <a:pt x="3120557" y="17777"/>
                    <a:pt x="3130717" y="20317"/>
                    <a:pt x="3135797" y="16507"/>
                  </a:cubicBezTo>
                  <a:cubicBezTo>
                    <a:pt x="3170087" y="-8893"/>
                    <a:pt x="3201837" y="-2543"/>
                    <a:pt x="3234857" y="19047"/>
                  </a:cubicBezTo>
                  <a:cubicBezTo>
                    <a:pt x="3238667" y="21587"/>
                    <a:pt x="3248827" y="15237"/>
                    <a:pt x="3256447" y="15237"/>
                  </a:cubicBezTo>
                  <a:cubicBezTo>
                    <a:pt x="3286927" y="15237"/>
                    <a:pt x="3317407" y="15237"/>
                    <a:pt x="3349157" y="16507"/>
                  </a:cubicBezTo>
                  <a:cubicBezTo>
                    <a:pt x="3372017" y="17777"/>
                    <a:pt x="3393607" y="25397"/>
                    <a:pt x="3416467" y="27937"/>
                  </a:cubicBezTo>
                  <a:cubicBezTo>
                    <a:pt x="3465997" y="34287"/>
                    <a:pt x="3516797" y="44447"/>
                    <a:pt x="3567597" y="44447"/>
                  </a:cubicBezTo>
                  <a:cubicBezTo>
                    <a:pt x="3662847" y="45717"/>
                    <a:pt x="3758097" y="49527"/>
                    <a:pt x="3852077" y="69847"/>
                  </a:cubicBezTo>
                  <a:cubicBezTo>
                    <a:pt x="3939707" y="88897"/>
                    <a:pt x="4029877" y="88897"/>
                    <a:pt x="4118777" y="104137"/>
                  </a:cubicBezTo>
                  <a:cubicBezTo>
                    <a:pt x="4172117" y="113027"/>
                    <a:pt x="4226727" y="129537"/>
                    <a:pt x="4272447" y="156207"/>
                  </a:cubicBezTo>
                  <a:cubicBezTo>
                    <a:pt x="4321977" y="184147"/>
                    <a:pt x="4360077" y="229867"/>
                    <a:pt x="4404527" y="267967"/>
                  </a:cubicBezTo>
                  <a:cubicBezTo>
                    <a:pt x="4421037" y="281937"/>
                    <a:pt x="4445167" y="292097"/>
                    <a:pt x="4456597" y="309877"/>
                  </a:cubicBezTo>
                  <a:cubicBezTo>
                    <a:pt x="4489617" y="358137"/>
                    <a:pt x="4518827" y="408937"/>
                    <a:pt x="4548037" y="459737"/>
                  </a:cubicBezTo>
                  <a:cubicBezTo>
                    <a:pt x="4569627" y="496567"/>
                    <a:pt x="4591217" y="534667"/>
                    <a:pt x="4607727" y="572767"/>
                  </a:cubicBezTo>
                  <a:cubicBezTo>
                    <a:pt x="4625507" y="617217"/>
                    <a:pt x="4639477" y="662937"/>
                    <a:pt x="4653447" y="709927"/>
                  </a:cubicBezTo>
                  <a:cubicBezTo>
                    <a:pt x="4675037" y="783587"/>
                    <a:pt x="4700437" y="857247"/>
                    <a:pt x="4714407" y="933447"/>
                  </a:cubicBezTo>
                  <a:cubicBezTo>
                    <a:pt x="4734727" y="1040127"/>
                    <a:pt x="4744887" y="1149347"/>
                    <a:pt x="4760127" y="1257297"/>
                  </a:cubicBezTo>
                  <a:cubicBezTo>
                    <a:pt x="4765207" y="1292857"/>
                    <a:pt x="4771557" y="1328417"/>
                    <a:pt x="4774097" y="1363977"/>
                  </a:cubicBezTo>
                  <a:cubicBezTo>
                    <a:pt x="4781717" y="1465577"/>
                    <a:pt x="4786797" y="1565907"/>
                    <a:pt x="4793147" y="1667507"/>
                  </a:cubicBezTo>
                  <a:cubicBezTo>
                    <a:pt x="4802037" y="1793237"/>
                    <a:pt x="4814737" y="1917697"/>
                    <a:pt x="4821087" y="2043427"/>
                  </a:cubicBezTo>
                  <a:cubicBezTo>
                    <a:pt x="4827437" y="2164077"/>
                    <a:pt x="4832517" y="2285997"/>
                    <a:pt x="4829977" y="2407917"/>
                  </a:cubicBezTo>
                  <a:cubicBezTo>
                    <a:pt x="4826167" y="2611117"/>
                    <a:pt x="4816007" y="2813047"/>
                    <a:pt x="4805847" y="3016247"/>
                  </a:cubicBezTo>
                  <a:cubicBezTo>
                    <a:pt x="4799497" y="3141977"/>
                    <a:pt x="4790607" y="3266437"/>
                    <a:pt x="4777907" y="3390897"/>
                  </a:cubicBezTo>
                  <a:cubicBezTo>
                    <a:pt x="4765207" y="3515357"/>
                    <a:pt x="4746157" y="3638547"/>
                    <a:pt x="4732187" y="3763007"/>
                  </a:cubicBezTo>
                  <a:cubicBezTo>
                    <a:pt x="4722027" y="3849367"/>
                    <a:pt x="4719487" y="3935727"/>
                    <a:pt x="4708057" y="4020817"/>
                  </a:cubicBezTo>
                  <a:cubicBezTo>
                    <a:pt x="4697897" y="4098287"/>
                    <a:pt x="4659797" y="4166867"/>
                    <a:pt x="4608997" y="4224017"/>
                  </a:cubicBezTo>
                  <a:cubicBezTo>
                    <a:pt x="4567087" y="4272277"/>
                    <a:pt x="4534067" y="4326887"/>
                    <a:pt x="4490887" y="4373877"/>
                  </a:cubicBezTo>
                  <a:cubicBezTo>
                    <a:pt x="4452787" y="4415787"/>
                    <a:pt x="4410877" y="4457697"/>
                    <a:pt x="4344837" y="4458967"/>
                  </a:cubicBezTo>
                  <a:cubicBezTo>
                    <a:pt x="4329597" y="4458967"/>
                    <a:pt x="4315627" y="4474207"/>
                    <a:pt x="4300387" y="4481827"/>
                  </a:cubicBezTo>
                  <a:cubicBezTo>
                    <a:pt x="4235617" y="4509767"/>
                    <a:pt x="4168307" y="4533897"/>
                    <a:pt x="4104807" y="4564377"/>
                  </a:cubicBezTo>
                  <a:cubicBezTo>
                    <a:pt x="3987967" y="4620257"/>
                    <a:pt x="3862237" y="4629147"/>
                    <a:pt x="3736507" y="4634227"/>
                  </a:cubicBezTo>
                  <a:cubicBezTo>
                    <a:pt x="3688247" y="4636767"/>
                    <a:pt x="3638717" y="4632957"/>
                    <a:pt x="3590457" y="4636767"/>
                  </a:cubicBezTo>
                  <a:cubicBezTo>
                    <a:pt x="3566327" y="4638037"/>
                    <a:pt x="3543467" y="4649467"/>
                    <a:pt x="3520607" y="4654547"/>
                  </a:cubicBezTo>
                  <a:cubicBezTo>
                    <a:pt x="3510447" y="4657087"/>
                    <a:pt x="3500287" y="4655817"/>
                    <a:pt x="3488857" y="4657087"/>
                  </a:cubicBezTo>
                  <a:cubicBezTo>
                    <a:pt x="3473617" y="4658357"/>
                    <a:pt x="3458377" y="4662167"/>
                    <a:pt x="3443137" y="4660897"/>
                  </a:cubicBezTo>
                  <a:cubicBezTo>
                    <a:pt x="3427897" y="4658357"/>
                    <a:pt x="3417737" y="4653277"/>
                    <a:pt x="3415197" y="4653277"/>
                  </a:cubicBezTo>
                  <a:close/>
                </a:path>
              </a:pathLst>
            </a:custGeom>
            <a:blipFill>
              <a:blip r:embed="rId5"/>
              <a:stretch>
                <a:fillRect t="-26747" b="-26747"/>
              </a:stretch>
            </a:blipFill>
          </p:spPr>
          <p:txBody>
            <a:bodyPr/>
            <a:lstStyle/>
            <a:p>
              <a:endParaRPr lang="en-US"/>
            </a:p>
          </p:txBody>
        </p:sp>
      </p:grpSp>
      <p:sp>
        <p:nvSpPr>
          <p:cNvPr id="8" name="TextBox 8"/>
          <p:cNvSpPr txBox="1"/>
          <p:nvPr/>
        </p:nvSpPr>
        <p:spPr>
          <a:xfrm>
            <a:off x="0" y="2822220"/>
            <a:ext cx="10689146" cy="5441061"/>
          </a:xfrm>
          <a:prstGeom prst="rect">
            <a:avLst/>
          </a:prstGeom>
        </p:spPr>
        <p:txBody>
          <a:bodyPr lIns="0" tIns="0" rIns="0" bIns="0" rtlCol="0" anchor="t">
            <a:spAutoFit/>
          </a:bodyPr>
          <a:lstStyle/>
          <a:p>
            <a:pPr marL="1036317" lvl="1" indent="-518158" algn="l">
              <a:lnSpc>
                <a:spcPts val="6191"/>
              </a:lnSpc>
              <a:buFont typeface="Arial"/>
              <a:buChar char="•"/>
            </a:pPr>
            <a:r>
              <a:rPr lang="en-US" sz="4799" spc="139">
                <a:solidFill>
                  <a:srgbClr val="042B60"/>
                </a:solidFill>
                <a:latin typeface="Canva Sans"/>
                <a:ea typeface="Canva Sans"/>
                <a:cs typeface="Canva Sans"/>
                <a:sym typeface="Canva Sans"/>
              </a:rPr>
              <a:t>hypo- or hyper-sensitive to loud noises, bright lights, and uncomfortable clothing</a:t>
            </a:r>
          </a:p>
          <a:p>
            <a:pPr marL="1036317" lvl="1" indent="-518158" algn="l">
              <a:lnSpc>
                <a:spcPts val="6191"/>
              </a:lnSpc>
              <a:buFont typeface="Arial"/>
              <a:buChar char="•"/>
            </a:pPr>
            <a:r>
              <a:rPr lang="en-US" sz="4799" spc="139">
                <a:solidFill>
                  <a:srgbClr val="042B60"/>
                </a:solidFill>
                <a:latin typeface="Canva Sans"/>
                <a:ea typeface="Canva Sans"/>
                <a:cs typeface="Canva Sans"/>
                <a:sym typeface="Canva Sans"/>
              </a:rPr>
              <a:t>fascination with blinking lights</a:t>
            </a:r>
          </a:p>
          <a:p>
            <a:pPr marL="1036317" lvl="1" indent="-518158" algn="l">
              <a:lnSpc>
                <a:spcPts val="6191"/>
              </a:lnSpc>
              <a:buFont typeface="Arial"/>
              <a:buChar char="•"/>
            </a:pPr>
            <a:r>
              <a:rPr lang="en-US" sz="4799" spc="139">
                <a:solidFill>
                  <a:srgbClr val="042B60"/>
                </a:solidFill>
                <a:latin typeface="Canva Sans"/>
                <a:ea typeface="Canva Sans"/>
                <a:cs typeface="Canva Sans"/>
                <a:sym typeface="Canva Sans"/>
              </a:rPr>
              <a:t>touching objects to their lips</a:t>
            </a:r>
          </a:p>
          <a:p>
            <a:pPr marL="1036317" lvl="1" indent="-518158" algn="l">
              <a:lnSpc>
                <a:spcPts val="6191"/>
              </a:lnSpc>
              <a:buFont typeface="Arial"/>
              <a:buChar char="•"/>
            </a:pPr>
            <a:r>
              <a:rPr lang="en-US" sz="4799" spc="139">
                <a:solidFill>
                  <a:srgbClr val="042B60"/>
                </a:solidFill>
                <a:latin typeface="Canva Sans"/>
                <a:ea typeface="Canva Sans"/>
                <a:cs typeface="Canva Sans"/>
                <a:sym typeface="Canva Sans"/>
              </a:rPr>
              <a:t>strong reactions to food textures</a:t>
            </a:r>
          </a:p>
        </p:txBody>
      </p:sp>
      <p:sp>
        <p:nvSpPr>
          <p:cNvPr id="9" name="TextBox 9"/>
          <p:cNvSpPr txBox="1"/>
          <p:nvPr/>
        </p:nvSpPr>
        <p:spPr>
          <a:xfrm>
            <a:off x="14478000" y="7944461"/>
            <a:ext cx="2373824" cy="348429"/>
          </a:xfrm>
          <a:prstGeom prst="rect">
            <a:avLst/>
          </a:prstGeom>
        </p:spPr>
        <p:txBody>
          <a:bodyPr wrap="square" lIns="0" tIns="0" rIns="0" bIns="0" rtlCol="0" anchor="t">
            <a:spAutoFit/>
          </a:bodyPr>
          <a:lstStyle/>
          <a:p>
            <a:pPr algn="ctr">
              <a:lnSpc>
                <a:spcPts val="2940"/>
              </a:lnSpc>
            </a:pPr>
            <a:r>
              <a:rPr lang="en-US" sz="2100" dirty="0">
                <a:solidFill>
                  <a:srgbClr val="FEF9FE"/>
                </a:solidFill>
                <a:latin typeface="Canva Sans"/>
                <a:ea typeface="Canva Sans"/>
                <a:cs typeface="Canva Sans"/>
                <a:sym typeface="Canva Sans"/>
              </a:rPr>
              <a:t>Image by Canva</a:t>
            </a:r>
          </a:p>
        </p:txBody>
      </p:sp>
      <p:sp>
        <p:nvSpPr>
          <p:cNvPr id="10" name="TextBox 10"/>
          <p:cNvSpPr txBox="1"/>
          <p:nvPr/>
        </p:nvSpPr>
        <p:spPr>
          <a:xfrm>
            <a:off x="2360567" y="797411"/>
            <a:ext cx="5803345" cy="1811020"/>
          </a:xfrm>
          <a:prstGeom prst="rect">
            <a:avLst/>
          </a:prstGeom>
        </p:spPr>
        <p:txBody>
          <a:bodyPr lIns="0" tIns="0" rIns="0" bIns="0" rtlCol="0" anchor="t">
            <a:spAutoFit/>
          </a:bodyPr>
          <a:lstStyle/>
          <a:p>
            <a:pPr algn="ctr">
              <a:lnSpc>
                <a:spcPts val="7279"/>
              </a:lnSpc>
            </a:pPr>
            <a:r>
              <a:rPr lang="en-US" sz="5199" b="1">
                <a:solidFill>
                  <a:srgbClr val="000000"/>
                </a:solidFill>
                <a:latin typeface="Canva Sans Bold"/>
                <a:ea typeface="Canva Sans Bold"/>
                <a:cs typeface="Canva Sans Bold"/>
                <a:sym typeface="Canva Sans Bold"/>
              </a:rPr>
              <a:t>Sensory Interests </a:t>
            </a:r>
          </a:p>
          <a:p>
            <a:pPr algn="ctr">
              <a:lnSpc>
                <a:spcPts val="7279"/>
              </a:lnSpc>
            </a:pPr>
            <a:r>
              <a:rPr lang="en-US" sz="5199" b="1">
                <a:solidFill>
                  <a:srgbClr val="000000"/>
                </a:solidFill>
                <a:latin typeface="Canva Sans Bold"/>
                <a:ea typeface="Canva Sans Bold"/>
                <a:cs typeface="Canva Sans Bold"/>
                <a:sym typeface="Canva Sans Bold"/>
              </a:rPr>
              <a:t>or Aversions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985638" y="-1186092"/>
            <a:ext cx="9396621" cy="8679061"/>
          </a:xfrm>
          <a:custGeom>
            <a:avLst/>
            <a:gdLst/>
            <a:ahLst/>
            <a:cxnLst/>
            <a:rect l="l" t="t" r="r" b="b"/>
            <a:pathLst>
              <a:path w="9396621" h="8679061">
                <a:moveTo>
                  <a:pt x="0" y="0"/>
                </a:moveTo>
                <a:lnTo>
                  <a:pt x="9396621" y="0"/>
                </a:lnTo>
                <a:lnTo>
                  <a:pt x="9396621" y="8679061"/>
                </a:lnTo>
                <a:lnTo>
                  <a:pt x="0" y="8679061"/>
                </a:lnTo>
                <a:lnTo>
                  <a:pt x="0" y="0"/>
                </a:lnTo>
                <a:close/>
              </a:path>
            </a:pathLst>
          </a:custGeom>
          <a:blipFill>
            <a:blip>
              <a:alphaModFix amt="60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11556070" y="517510"/>
            <a:ext cx="8661865" cy="8000414"/>
          </a:xfrm>
          <a:custGeom>
            <a:avLst/>
            <a:gdLst/>
            <a:ahLst/>
            <a:cxnLst/>
            <a:rect l="l" t="t" r="r" b="b"/>
            <a:pathLst>
              <a:path w="8661865" h="8000414">
                <a:moveTo>
                  <a:pt x="0" y="0"/>
                </a:moveTo>
                <a:lnTo>
                  <a:pt x="8661866" y="0"/>
                </a:lnTo>
                <a:lnTo>
                  <a:pt x="8661866" y="8000414"/>
                </a:lnTo>
                <a:lnTo>
                  <a:pt x="0" y="8000414"/>
                </a:lnTo>
                <a:lnTo>
                  <a:pt x="0" y="0"/>
                </a:lnTo>
                <a:close/>
              </a:path>
            </a:pathLst>
          </a:custGeom>
          <a:blipFill>
            <a:blip>
              <a:alphaModFix amt="60000"/>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4" name="Group 4"/>
          <p:cNvGrpSpPr/>
          <p:nvPr/>
        </p:nvGrpSpPr>
        <p:grpSpPr>
          <a:xfrm>
            <a:off x="11077305" y="1028700"/>
            <a:ext cx="7210695" cy="7043798"/>
            <a:chOff x="0" y="0"/>
            <a:chExt cx="4828540" cy="4716780"/>
          </a:xfrm>
        </p:grpSpPr>
        <p:sp>
          <p:nvSpPr>
            <p:cNvPr id="5" name="Freeform 5"/>
            <p:cNvSpPr/>
            <p:nvPr/>
          </p:nvSpPr>
          <p:spPr>
            <a:xfrm>
              <a:off x="1103" y="1273"/>
              <a:ext cx="4830645" cy="4716345"/>
            </a:xfrm>
            <a:custGeom>
              <a:avLst/>
              <a:gdLst/>
              <a:ahLst/>
              <a:cxnLst/>
              <a:rect l="l" t="t" r="r" b="b"/>
              <a:pathLst>
                <a:path w="4830645" h="4716345">
                  <a:moveTo>
                    <a:pt x="3415197" y="4653277"/>
                  </a:moveTo>
                  <a:cubicBezTo>
                    <a:pt x="3387257" y="4660897"/>
                    <a:pt x="3365667" y="4671057"/>
                    <a:pt x="3344077" y="4673597"/>
                  </a:cubicBezTo>
                  <a:cubicBezTo>
                    <a:pt x="3222157" y="4683757"/>
                    <a:pt x="3101507" y="4693917"/>
                    <a:pt x="2979587" y="4702807"/>
                  </a:cubicBezTo>
                  <a:cubicBezTo>
                    <a:pt x="2917357" y="4706617"/>
                    <a:pt x="2855127" y="4710427"/>
                    <a:pt x="2792897" y="4711697"/>
                  </a:cubicBezTo>
                  <a:cubicBezTo>
                    <a:pt x="2725587" y="4714237"/>
                    <a:pt x="2658277" y="4718047"/>
                    <a:pt x="2592237" y="4715507"/>
                  </a:cubicBezTo>
                  <a:cubicBezTo>
                    <a:pt x="2528737" y="4714237"/>
                    <a:pt x="2465237" y="4710427"/>
                    <a:pt x="2404277" y="4698997"/>
                  </a:cubicBezTo>
                  <a:cubicBezTo>
                    <a:pt x="2325537" y="4685027"/>
                    <a:pt x="2245527" y="4685027"/>
                    <a:pt x="2168057" y="4672327"/>
                  </a:cubicBezTo>
                  <a:cubicBezTo>
                    <a:pt x="1966127" y="4639307"/>
                    <a:pt x="1760387" y="4648197"/>
                    <a:pt x="1557187" y="4634227"/>
                  </a:cubicBezTo>
                  <a:cubicBezTo>
                    <a:pt x="1442887" y="4626607"/>
                    <a:pt x="1328587" y="4608827"/>
                    <a:pt x="1214287" y="4593587"/>
                  </a:cubicBezTo>
                  <a:cubicBezTo>
                    <a:pt x="1084747" y="4577077"/>
                    <a:pt x="955207" y="4558027"/>
                    <a:pt x="824397" y="4540247"/>
                  </a:cubicBezTo>
                  <a:cubicBezTo>
                    <a:pt x="729147" y="4527547"/>
                    <a:pt x="632627" y="4514847"/>
                    <a:pt x="537377" y="4502147"/>
                  </a:cubicBezTo>
                  <a:cubicBezTo>
                    <a:pt x="534837" y="4502147"/>
                    <a:pt x="532297" y="4500877"/>
                    <a:pt x="529757" y="4500877"/>
                  </a:cubicBezTo>
                  <a:cubicBezTo>
                    <a:pt x="449747" y="4466587"/>
                    <a:pt x="364657" y="4439917"/>
                    <a:pt x="290997" y="4395467"/>
                  </a:cubicBezTo>
                  <a:cubicBezTo>
                    <a:pt x="166537" y="4319267"/>
                    <a:pt x="113197" y="4197347"/>
                    <a:pt x="108117" y="4053837"/>
                  </a:cubicBezTo>
                  <a:cubicBezTo>
                    <a:pt x="106847" y="4004307"/>
                    <a:pt x="100497" y="3956047"/>
                    <a:pt x="100497" y="3906517"/>
                  </a:cubicBezTo>
                  <a:cubicBezTo>
                    <a:pt x="101767" y="3837937"/>
                    <a:pt x="106847" y="3770627"/>
                    <a:pt x="110657" y="3703317"/>
                  </a:cubicBezTo>
                  <a:cubicBezTo>
                    <a:pt x="120817" y="3502657"/>
                    <a:pt x="125897" y="3301997"/>
                    <a:pt x="110657" y="3101337"/>
                  </a:cubicBezTo>
                  <a:cubicBezTo>
                    <a:pt x="96687" y="2920997"/>
                    <a:pt x="83987" y="2741927"/>
                    <a:pt x="70017" y="2561587"/>
                  </a:cubicBezTo>
                  <a:cubicBezTo>
                    <a:pt x="61127" y="2446017"/>
                    <a:pt x="49697" y="2331717"/>
                    <a:pt x="42077" y="2216147"/>
                  </a:cubicBezTo>
                  <a:cubicBezTo>
                    <a:pt x="36997" y="2139947"/>
                    <a:pt x="38267" y="2062477"/>
                    <a:pt x="33187" y="1986277"/>
                  </a:cubicBezTo>
                  <a:cubicBezTo>
                    <a:pt x="30647" y="1943097"/>
                    <a:pt x="16677" y="1901187"/>
                    <a:pt x="15407" y="1858007"/>
                  </a:cubicBezTo>
                  <a:cubicBezTo>
                    <a:pt x="10327" y="1753867"/>
                    <a:pt x="9057" y="1648457"/>
                    <a:pt x="6517" y="1543047"/>
                  </a:cubicBezTo>
                  <a:cubicBezTo>
                    <a:pt x="5247" y="1502407"/>
                    <a:pt x="-1103" y="1461767"/>
                    <a:pt x="167" y="1421127"/>
                  </a:cubicBezTo>
                  <a:cubicBezTo>
                    <a:pt x="1437" y="1357627"/>
                    <a:pt x="9057" y="1294127"/>
                    <a:pt x="10327" y="1230627"/>
                  </a:cubicBezTo>
                  <a:cubicBezTo>
                    <a:pt x="11597" y="1156967"/>
                    <a:pt x="3977" y="1083307"/>
                    <a:pt x="6517" y="1010917"/>
                  </a:cubicBezTo>
                  <a:cubicBezTo>
                    <a:pt x="6517" y="941067"/>
                    <a:pt x="15407" y="872487"/>
                    <a:pt x="24297" y="802637"/>
                  </a:cubicBezTo>
                  <a:cubicBezTo>
                    <a:pt x="26837" y="778507"/>
                    <a:pt x="44617" y="756917"/>
                    <a:pt x="49697" y="732787"/>
                  </a:cubicBezTo>
                  <a:cubicBezTo>
                    <a:pt x="71287" y="613407"/>
                    <a:pt x="94147" y="494027"/>
                    <a:pt x="150027" y="383537"/>
                  </a:cubicBezTo>
                  <a:cubicBezTo>
                    <a:pt x="162727" y="359407"/>
                    <a:pt x="183047" y="337817"/>
                    <a:pt x="202097" y="318767"/>
                  </a:cubicBezTo>
                  <a:cubicBezTo>
                    <a:pt x="208447" y="312417"/>
                    <a:pt x="223687" y="316227"/>
                    <a:pt x="227497" y="316227"/>
                  </a:cubicBezTo>
                  <a:cubicBezTo>
                    <a:pt x="236387" y="299717"/>
                    <a:pt x="241467" y="283207"/>
                    <a:pt x="251627" y="275587"/>
                  </a:cubicBezTo>
                  <a:cubicBezTo>
                    <a:pt x="306237" y="233677"/>
                    <a:pt x="363387" y="203197"/>
                    <a:pt x="434507" y="195577"/>
                  </a:cubicBezTo>
                  <a:cubicBezTo>
                    <a:pt x="487847" y="189227"/>
                    <a:pt x="539917" y="166367"/>
                    <a:pt x="593257" y="153667"/>
                  </a:cubicBezTo>
                  <a:cubicBezTo>
                    <a:pt x="658027" y="138427"/>
                    <a:pt x="722797" y="120647"/>
                    <a:pt x="790107" y="111757"/>
                  </a:cubicBezTo>
                  <a:cubicBezTo>
                    <a:pt x="851067" y="104137"/>
                    <a:pt x="909487" y="87627"/>
                    <a:pt x="971717" y="82547"/>
                  </a:cubicBezTo>
                  <a:cubicBezTo>
                    <a:pt x="1035217" y="77467"/>
                    <a:pt x="1098717" y="62227"/>
                    <a:pt x="1163487" y="57147"/>
                  </a:cubicBezTo>
                  <a:cubicBezTo>
                    <a:pt x="1338747" y="44447"/>
                    <a:pt x="1515277" y="35557"/>
                    <a:pt x="1690537" y="25397"/>
                  </a:cubicBezTo>
                  <a:cubicBezTo>
                    <a:pt x="1733717" y="22857"/>
                    <a:pt x="1776897" y="25397"/>
                    <a:pt x="1820077" y="26667"/>
                  </a:cubicBezTo>
                  <a:cubicBezTo>
                    <a:pt x="1841667" y="27937"/>
                    <a:pt x="1863257" y="33017"/>
                    <a:pt x="1886117" y="35557"/>
                  </a:cubicBezTo>
                  <a:cubicBezTo>
                    <a:pt x="1896277" y="36827"/>
                    <a:pt x="1906437" y="33017"/>
                    <a:pt x="1916597" y="33017"/>
                  </a:cubicBezTo>
                  <a:cubicBezTo>
                    <a:pt x="1947077" y="33017"/>
                    <a:pt x="1978827" y="33017"/>
                    <a:pt x="2009307" y="31747"/>
                  </a:cubicBezTo>
                  <a:cubicBezTo>
                    <a:pt x="2067727" y="29207"/>
                    <a:pt x="2127417" y="22857"/>
                    <a:pt x="2185837" y="22857"/>
                  </a:cubicBezTo>
                  <a:cubicBezTo>
                    <a:pt x="2242987" y="22857"/>
                    <a:pt x="2300137" y="26667"/>
                    <a:pt x="2357287" y="29207"/>
                  </a:cubicBezTo>
                  <a:lnTo>
                    <a:pt x="2403007" y="29207"/>
                  </a:lnTo>
                  <a:cubicBezTo>
                    <a:pt x="2472857" y="26667"/>
                    <a:pt x="2541437" y="26667"/>
                    <a:pt x="2611287" y="22857"/>
                  </a:cubicBezTo>
                  <a:cubicBezTo>
                    <a:pt x="2678597" y="19047"/>
                    <a:pt x="2744637" y="10157"/>
                    <a:pt x="2811947" y="6347"/>
                  </a:cubicBezTo>
                  <a:cubicBezTo>
                    <a:pt x="2843697" y="3807"/>
                    <a:pt x="2876717" y="3807"/>
                    <a:pt x="2908467" y="10157"/>
                  </a:cubicBezTo>
                  <a:cubicBezTo>
                    <a:pt x="2956727" y="19047"/>
                    <a:pt x="3002447" y="24127"/>
                    <a:pt x="3050707" y="10157"/>
                  </a:cubicBezTo>
                  <a:cubicBezTo>
                    <a:pt x="3068487" y="5077"/>
                    <a:pt x="3091347" y="13967"/>
                    <a:pt x="3111667" y="16507"/>
                  </a:cubicBezTo>
                  <a:cubicBezTo>
                    <a:pt x="3120557" y="17777"/>
                    <a:pt x="3130717" y="20317"/>
                    <a:pt x="3135797" y="16507"/>
                  </a:cubicBezTo>
                  <a:cubicBezTo>
                    <a:pt x="3170087" y="-8893"/>
                    <a:pt x="3201837" y="-2543"/>
                    <a:pt x="3234857" y="19047"/>
                  </a:cubicBezTo>
                  <a:cubicBezTo>
                    <a:pt x="3238667" y="21587"/>
                    <a:pt x="3248827" y="15237"/>
                    <a:pt x="3256447" y="15237"/>
                  </a:cubicBezTo>
                  <a:cubicBezTo>
                    <a:pt x="3286927" y="15237"/>
                    <a:pt x="3317407" y="15237"/>
                    <a:pt x="3349157" y="16507"/>
                  </a:cubicBezTo>
                  <a:cubicBezTo>
                    <a:pt x="3372017" y="17777"/>
                    <a:pt x="3393607" y="25397"/>
                    <a:pt x="3416467" y="27937"/>
                  </a:cubicBezTo>
                  <a:cubicBezTo>
                    <a:pt x="3465997" y="34287"/>
                    <a:pt x="3516797" y="44447"/>
                    <a:pt x="3567597" y="44447"/>
                  </a:cubicBezTo>
                  <a:cubicBezTo>
                    <a:pt x="3662847" y="45717"/>
                    <a:pt x="3758097" y="49527"/>
                    <a:pt x="3852077" y="69847"/>
                  </a:cubicBezTo>
                  <a:cubicBezTo>
                    <a:pt x="3939707" y="88897"/>
                    <a:pt x="4029877" y="88897"/>
                    <a:pt x="4118777" y="104137"/>
                  </a:cubicBezTo>
                  <a:cubicBezTo>
                    <a:pt x="4172117" y="113027"/>
                    <a:pt x="4226727" y="129537"/>
                    <a:pt x="4272447" y="156207"/>
                  </a:cubicBezTo>
                  <a:cubicBezTo>
                    <a:pt x="4321977" y="184147"/>
                    <a:pt x="4360077" y="229867"/>
                    <a:pt x="4404527" y="267967"/>
                  </a:cubicBezTo>
                  <a:cubicBezTo>
                    <a:pt x="4421037" y="281937"/>
                    <a:pt x="4445167" y="292097"/>
                    <a:pt x="4456597" y="309877"/>
                  </a:cubicBezTo>
                  <a:cubicBezTo>
                    <a:pt x="4489617" y="358137"/>
                    <a:pt x="4518827" y="408937"/>
                    <a:pt x="4548037" y="459737"/>
                  </a:cubicBezTo>
                  <a:cubicBezTo>
                    <a:pt x="4569627" y="496567"/>
                    <a:pt x="4591217" y="534667"/>
                    <a:pt x="4607727" y="572767"/>
                  </a:cubicBezTo>
                  <a:cubicBezTo>
                    <a:pt x="4625507" y="617217"/>
                    <a:pt x="4639477" y="662937"/>
                    <a:pt x="4653447" y="709927"/>
                  </a:cubicBezTo>
                  <a:cubicBezTo>
                    <a:pt x="4675037" y="783587"/>
                    <a:pt x="4700437" y="857247"/>
                    <a:pt x="4714407" y="933447"/>
                  </a:cubicBezTo>
                  <a:cubicBezTo>
                    <a:pt x="4734727" y="1040127"/>
                    <a:pt x="4744887" y="1149347"/>
                    <a:pt x="4760127" y="1257297"/>
                  </a:cubicBezTo>
                  <a:cubicBezTo>
                    <a:pt x="4765207" y="1292857"/>
                    <a:pt x="4771557" y="1328417"/>
                    <a:pt x="4774097" y="1363977"/>
                  </a:cubicBezTo>
                  <a:cubicBezTo>
                    <a:pt x="4781717" y="1465577"/>
                    <a:pt x="4786797" y="1565907"/>
                    <a:pt x="4793147" y="1667507"/>
                  </a:cubicBezTo>
                  <a:cubicBezTo>
                    <a:pt x="4802037" y="1793237"/>
                    <a:pt x="4814737" y="1917697"/>
                    <a:pt x="4821087" y="2043427"/>
                  </a:cubicBezTo>
                  <a:cubicBezTo>
                    <a:pt x="4827437" y="2164077"/>
                    <a:pt x="4832517" y="2285997"/>
                    <a:pt x="4829977" y="2407917"/>
                  </a:cubicBezTo>
                  <a:cubicBezTo>
                    <a:pt x="4826167" y="2611117"/>
                    <a:pt x="4816007" y="2813047"/>
                    <a:pt x="4805847" y="3016247"/>
                  </a:cubicBezTo>
                  <a:cubicBezTo>
                    <a:pt x="4799497" y="3141977"/>
                    <a:pt x="4790607" y="3266437"/>
                    <a:pt x="4777907" y="3390897"/>
                  </a:cubicBezTo>
                  <a:cubicBezTo>
                    <a:pt x="4765207" y="3515357"/>
                    <a:pt x="4746157" y="3638547"/>
                    <a:pt x="4732187" y="3763007"/>
                  </a:cubicBezTo>
                  <a:cubicBezTo>
                    <a:pt x="4722027" y="3849367"/>
                    <a:pt x="4719487" y="3935727"/>
                    <a:pt x="4708057" y="4020817"/>
                  </a:cubicBezTo>
                  <a:cubicBezTo>
                    <a:pt x="4697897" y="4098287"/>
                    <a:pt x="4659797" y="4166867"/>
                    <a:pt x="4608997" y="4224017"/>
                  </a:cubicBezTo>
                  <a:cubicBezTo>
                    <a:pt x="4567087" y="4272277"/>
                    <a:pt x="4534067" y="4326887"/>
                    <a:pt x="4490887" y="4373877"/>
                  </a:cubicBezTo>
                  <a:cubicBezTo>
                    <a:pt x="4452787" y="4415787"/>
                    <a:pt x="4410877" y="4457697"/>
                    <a:pt x="4344837" y="4458967"/>
                  </a:cubicBezTo>
                  <a:cubicBezTo>
                    <a:pt x="4329597" y="4458967"/>
                    <a:pt x="4315627" y="4474207"/>
                    <a:pt x="4300387" y="4481827"/>
                  </a:cubicBezTo>
                  <a:cubicBezTo>
                    <a:pt x="4235617" y="4509767"/>
                    <a:pt x="4168307" y="4533897"/>
                    <a:pt x="4104807" y="4564377"/>
                  </a:cubicBezTo>
                  <a:cubicBezTo>
                    <a:pt x="3987967" y="4620257"/>
                    <a:pt x="3862237" y="4629147"/>
                    <a:pt x="3736507" y="4634227"/>
                  </a:cubicBezTo>
                  <a:cubicBezTo>
                    <a:pt x="3688247" y="4636767"/>
                    <a:pt x="3638717" y="4632957"/>
                    <a:pt x="3590457" y="4636767"/>
                  </a:cubicBezTo>
                  <a:cubicBezTo>
                    <a:pt x="3566327" y="4638037"/>
                    <a:pt x="3543467" y="4649467"/>
                    <a:pt x="3520607" y="4654547"/>
                  </a:cubicBezTo>
                  <a:cubicBezTo>
                    <a:pt x="3510447" y="4657087"/>
                    <a:pt x="3500287" y="4655817"/>
                    <a:pt x="3488857" y="4657087"/>
                  </a:cubicBezTo>
                  <a:cubicBezTo>
                    <a:pt x="3473617" y="4658357"/>
                    <a:pt x="3458377" y="4662167"/>
                    <a:pt x="3443137" y="4660897"/>
                  </a:cubicBezTo>
                  <a:cubicBezTo>
                    <a:pt x="3427897" y="4658357"/>
                    <a:pt x="3417737" y="4653277"/>
                    <a:pt x="3415197" y="4653277"/>
                  </a:cubicBezTo>
                  <a:close/>
                </a:path>
              </a:pathLst>
            </a:custGeom>
            <a:blipFill>
              <a:blip r:embed="rId5"/>
              <a:stretch>
                <a:fillRect t="-26817" b="-26817"/>
              </a:stretch>
            </a:blipFill>
          </p:spPr>
          <p:txBody>
            <a:bodyPr/>
            <a:lstStyle/>
            <a:p>
              <a:endParaRPr lang="en-US"/>
            </a:p>
          </p:txBody>
        </p:sp>
      </p:grpSp>
      <p:sp>
        <p:nvSpPr>
          <p:cNvPr id="6" name="Freeform 6"/>
          <p:cNvSpPr/>
          <p:nvPr/>
        </p:nvSpPr>
        <p:spPr>
          <a:xfrm>
            <a:off x="594767" y="8517924"/>
            <a:ext cx="6012827" cy="5553666"/>
          </a:xfrm>
          <a:custGeom>
            <a:avLst/>
            <a:gdLst/>
            <a:ahLst/>
            <a:cxnLst/>
            <a:rect l="l" t="t" r="r" b="b"/>
            <a:pathLst>
              <a:path w="6012827" h="5553666">
                <a:moveTo>
                  <a:pt x="0" y="0"/>
                </a:moveTo>
                <a:lnTo>
                  <a:pt x="6012827" y="0"/>
                </a:lnTo>
                <a:lnTo>
                  <a:pt x="6012827" y="5553666"/>
                </a:lnTo>
                <a:lnTo>
                  <a:pt x="0" y="5553666"/>
                </a:lnTo>
                <a:lnTo>
                  <a:pt x="0" y="0"/>
                </a:lnTo>
                <a:close/>
              </a:path>
            </a:pathLst>
          </a:custGeom>
          <a:blipFill>
            <a:blip>
              <a:alphaModFix amt="60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7" name="Freeform 7"/>
          <p:cNvSpPr/>
          <p:nvPr/>
        </p:nvSpPr>
        <p:spPr>
          <a:xfrm>
            <a:off x="-814279" y="8517924"/>
            <a:ext cx="6098110" cy="5632436"/>
          </a:xfrm>
          <a:custGeom>
            <a:avLst/>
            <a:gdLst/>
            <a:ahLst/>
            <a:cxnLst/>
            <a:rect l="l" t="t" r="r" b="b"/>
            <a:pathLst>
              <a:path w="6098110" h="5632436">
                <a:moveTo>
                  <a:pt x="0" y="0"/>
                </a:moveTo>
                <a:lnTo>
                  <a:pt x="6098110" y="0"/>
                </a:lnTo>
                <a:lnTo>
                  <a:pt x="6098110" y="5632437"/>
                </a:lnTo>
                <a:lnTo>
                  <a:pt x="0" y="5632437"/>
                </a:lnTo>
                <a:lnTo>
                  <a:pt x="0" y="0"/>
                </a:lnTo>
                <a:close/>
              </a:path>
            </a:pathLst>
          </a:custGeom>
          <a:blipFill>
            <a:blip>
              <a:alphaModFix amt="60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8" name="TextBox 8"/>
          <p:cNvSpPr txBox="1"/>
          <p:nvPr/>
        </p:nvSpPr>
        <p:spPr>
          <a:xfrm>
            <a:off x="1028700" y="460360"/>
            <a:ext cx="7718493" cy="2318004"/>
          </a:xfrm>
          <a:prstGeom prst="rect">
            <a:avLst/>
          </a:prstGeom>
        </p:spPr>
        <p:txBody>
          <a:bodyPr lIns="0" tIns="0" rIns="0" bIns="0" rtlCol="0" anchor="t">
            <a:spAutoFit/>
          </a:bodyPr>
          <a:lstStyle/>
          <a:p>
            <a:pPr algn="ctr">
              <a:lnSpc>
                <a:spcPts val="9288"/>
              </a:lnSpc>
            </a:pPr>
            <a:r>
              <a:rPr lang="en-US" sz="7200" b="1" spc="208">
                <a:solidFill>
                  <a:srgbClr val="042B60"/>
                </a:solidFill>
                <a:latin typeface="Canva Sans Bold"/>
                <a:ea typeface="Canva Sans Bold"/>
                <a:cs typeface="Canva Sans Bold"/>
                <a:sym typeface="Canva Sans Bold"/>
              </a:rPr>
              <a:t>Movement</a:t>
            </a:r>
          </a:p>
          <a:p>
            <a:pPr algn="ctr">
              <a:lnSpc>
                <a:spcPts val="9288"/>
              </a:lnSpc>
            </a:pPr>
            <a:r>
              <a:rPr lang="en-US" sz="7200" b="1" spc="208">
                <a:solidFill>
                  <a:srgbClr val="042B60"/>
                </a:solidFill>
                <a:latin typeface="Canva Sans Bold"/>
                <a:ea typeface="Canva Sans Bold"/>
                <a:cs typeface="Canva Sans Bold"/>
                <a:sym typeface="Canva Sans Bold"/>
              </a:rPr>
              <a:t>Challenges</a:t>
            </a:r>
          </a:p>
        </p:txBody>
      </p:sp>
      <p:sp>
        <p:nvSpPr>
          <p:cNvPr id="9" name="TextBox 9"/>
          <p:cNvSpPr txBox="1"/>
          <p:nvPr/>
        </p:nvSpPr>
        <p:spPr>
          <a:xfrm>
            <a:off x="102770" y="2769553"/>
            <a:ext cx="11203344" cy="6817828"/>
          </a:xfrm>
          <a:prstGeom prst="rect">
            <a:avLst/>
          </a:prstGeom>
        </p:spPr>
        <p:txBody>
          <a:bodyPr lIns="0" tIns="0" rIns="0" bIns="0" rtlCol="0" anchor="t">
            <a:spAutoFit/>
          </a:bodyPr>
          <a:lstStyle/>
          <a:p>
            <a:pPr marL="1036322" lvl="1" indent="-518161" algn="l">
              <a:lnSpc>
                <a:spcPts val="6720"/>
              </a:lnSpc>
              <a:buFont typeface="Arial"/>
              <a:buChar char="•"/>
            </a:pPr>
            <a:r>
              <a:rPr lang="en-US" sz="4800" dirty="0">
                <a:solidFill>
                  <a:srgbClr val="042B60"/>
                </a:solidFill>
                <a:latin typeface="Canva Sans"/>
                <a:ea typeface="Canva Sans"/>
                <a:cs typeface="Canva Sans"/>
                <a:sym typeface="Canva Sans"/>
              </a:rPr>
              <a:t>delayed gross motor skills</a:t>
            </a:r>
          </a:p>
          <a:p>
            <a:pPr marL="1036322" lvl="1" indent="-518161" algn="l">
              <a:lnSpc>
                <a:spcPts val="6720"/>
              </a:lnSpc>
              <a:buFont typeface="Arial"/>
              <a:buChar char="•"/>
            </a:pPr>
            <a:r>
              <a:rPr lang="en-US" sz="4800" dirty="0">
                <a:solidFill>
                  <a:srgbClr val="042B60"/>
                </a:solidFill>
                <a:latin typeface="Canva Sans"/>
                <a:ea typeface="Canva Sans"/>
                <a:cs typeface="Canva Sans"/>
                <a:sym typeface="Canva Sans"/>
              </a:rPr>
              <a:t>delayed fine motor skills</a:t>
            </a:r>
          </a:p>
          <a:p>
            <a:pPr marL="1036322" lvl="1" indent="-518161" algn="l">
              <a:lnSpc>
                <a:spcPts val="6720"/>
              </a:lnSpc>
              <a:buFont typeface="Arial"/>
              <a:buChar char="•"/>
            </a:pPr>
            <a:r>
              <a:rPr lang="en-US" sz="4800" dirty="0">
                <a:solidFill>
                  <a:srgbClr val="042B60"/>
                </a:solidFill>
                <a:latin typeface="Canva Sans"/>
                <a:ea typeface="Canva Sans"/>
                <a:cs typeface="Canva Sans"/>
                <a:sym typeface="Canva Sans"/>
              </a:rPr>
              <a:t>lack of coordination</a:t>
            </a:r>
          </a:p>
          <a:p>
            <a:pPr marL="1036322" lvl="1" indent="-518161" algn="l">
              <a:lnSpc>
                <a:spcPts val="6720"/>
              </a:lnSpc>
              <a:buFont typeface="Arial"/>
              <a:buChar char="•"/>
            </a:pPr>
            <a:r>
              <a:rPr lang="en-US" sz="4800" dirty="0">
                <a:solidFill>
                  <a:srgbClr val="042B60"/>
                </a:solidFill>
                <a:latin typeface="Canva Sans"/>
                <a:ea typeface="Canva Sans"/>
                <a:cs typeface="Canva Sans"/>
                <a:sym typeface="Canva Sans"/>
              </a:rPr>
              <a:t>poor spatial awareness</a:t>
            </a:r>
          </a:p>
          <a:p>
            <a:pPr marL="1036322" lvl="1" indent="-518161" algn="l">
              <a:lnSpc>
                <a:spcPts val="6720"/>
              </a:lnSpc>
              <a:buFont typeface="Arial"/>
              <a:buChar char="•"/>
            </a:pPr>
            <a:r>
              <a:rPr lang="en-US" sz="4800" dirty="0">
                <a:solidFill>
                  <a:srgbClr val="042B60"/>
                </a:solidFill>
                <a:latin typeface="Canva Sans"/>
                <a:ea typeface="Canva Sans"/>
                <a:cs typeface="Canva Sans"/>
                <a:sym typeface="Canva Sans"/>
              </a:rPr>
              <a:t>difficulty with balance</a:t>
            </a:r>
          </a:p>
          <a:p>
            <a:pPr marL="1036322" lvl="1" indent="-518161" algn="l">
              <a:lnSpc>
                <a:spcPts val="6720"/>
              </a:lnSpc>
              <a:buFont typeface="Arial"/>
              <a:buChar char="•"/>
            </a:pPr>
            <a:r>
              <a:rPr lang="en-US" sz="4800" dirty="0">
                <a:solidFill>
                  <a:srgbClr val="042B60"/>
                </a:solidFill>
                <a:latin typeface="Canva Sans"/>
                <a:ea typeface="Canva Sans"/>
                <a:cs typeface="Canva Sans"/>
                <a:sym typeface="Canva Sans"/>
              </a:rPr>
              <a:t>difficulty with motor planning</a:t>
            </a:r>
          </a:p>
          <a:p>
            <a:pPr marL="1036322" lvl="1" indent="-518161" algn="l">
              <a:lnSpc>
                <a:spcPts val="6720"/>
              </a:lnSpc>
              <a:buFont typeface="Arial"/>
              <a:buChar char="•"/>
            </a:pPr>
            <a:r>
              <a:rPr lang="en-US" sz="4800" dirty="0">
                <a:solidFill>
                  <a:srgbClr val="042B60"/>
                </a:solidFill>
                <a:latin typeface="Canva Sans"/>
                <a:ea typeface="Canva Sans"/>
                <a:cs typeface="Canva Sans"/>
                <a:sym typeface="Canva Sans"/>
              </a:rPr>
              <a:t>decreased eye-hand coordination</a:t>
            </a:r>
          </a:p>
          <a:p>
            <a:pPr marL="1036322" lvl="1" indent="-518161" algn="l">
              <a:lnSpc>
                <a:spcPts val="6720"/>
              </a:lnSpc>
              <a:buFont typeface="Arial"/>
              <a:buChar char="•"/>
            </a:pPr>
            <a:r>
              <a:rPr lang="en-US" sz="4800" dirty="0">
                <a:solidFill>
                  <a:srgbClr val="042B60"/>
                </a:solidFill>
                <a:latin typeface="Canva Sans"/>
                <a:ea typeface="Canva Sans"/>
                <a:cs typeface="Canva Sans"/>
                <a:sym typeface="Canva Sans"/>
              </a:rPr>
              <a:t>walking up on toes</a:t>
            </a:r>
          </a:p>
        </p:txBody>
      </p:sp>
      <p:sp>
        <p:nvSpPr>
          <p:cNvPr id="10" name="TextBox 10"/>
          <p:cNvSpPr txBox="1"/>
          <p:nvPr/>
        </p:nvSpPr>
        <p:spPr>
          <a:xfrm>
            <a:off x="13411200" y="8586840"/>
            <a:ext cx="4248471" cy="383951"/>
          </a:xfrm>
          <a:prstGeom prst="rect">
            <a:avLst/>
          </a:prstGeom>
        </p:spPr>
        <p:txBody>
          <a:bodyPr wrap="square" lIns="0" tIns="0" rIns="0" bIns="0" rtlCol="0" anchor="t">
            <a:spAutoFit/>
          </a:bodyPr>
          <a:lstStyle/>
          <a:p>
            <a:pPr algn="ctr">
              <a:lnSpc>
                <a:spcPts val="3220"/>
              </a:lnSpc>
            </a:pPr>
            <a:r>
              <a:rPr lang="en-US" sz="2300" dirty="0">
                <a:solidFill>
                  <a:srgbClr val="042B60"/>
                </a:solidFill>
                <a:latin typeface="Canva Sans"/>
                <a:ea typeface="Canva Sans"/>
                <a:cs typeface="Canva Sans"/>
                <a:sym typeface="Canva Sans"/>
              </a:rPr>
              <a:t>Image by </a:t>
            </a:r>
            <a:r>
              <a:rPr lang="en-US" sz="2300" dirty="0" err="1">
                <a:solidFill>
                  <a:srgbClr val="042B60"/>
                </a:solidFill>
                <a:latin typeface="Canva Sans"/>
                <a:ea typeface="Canva Sans"/>
                <a:cs typeface="Canva Sans"/>
                <a:sym typeface="Canva Sans"/>
              </a:rPr>
              <a:t>Aprilkind</a:t>
            </a:r>
            <a:r>
              <a:rPr lang="en-US" sz="2300" dirty="0">
                <a:solidFill>
                  <a:srgbClr val="042B60"/>
                </a:solidFill>
                <a:latin typeface="Canva Sans"/>
                <a:ea typeface="Canva Sans"/>
                <a:cs typeface="Canva Sans"/>
                <a:sym typeface="Canva Sans"/>
              </a:rPr>
              <a:t> (</a:t>
            </a:r>
            <a:r>
              <a:rPr lang="en-US" sz="2300" dirty="0" err="1">
                <a:solidFill>
                  <a:srgbClr val="042B60"/>
                </a:solidFill>
                <a:latin typeface="Canva Sans"/>
                <a:ea typeface="Canva Sans"/>
                <a:cs typeface="Canva Sans"/>
                <a:sym typeface="Canva Sans"/>
              </a:rPr>
              <a:t>Pixabay</a:t>
            </a:r>
            <a:r>
              <a:rPr lang="en-US" sz="2300" dirty="0">
                <a:solidFill>
                  <a:srgbClr val="042B60"/>
                </a:solidFill>
                <a:latin typeface="Canva Sans"/>
                <a:ea typeface="Canva Sans"/>
                <a:cs typeface="Canva Sans"/>
                <a:sym typeface="Canva Sans"/>
              </a:rPr>
              <a: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159095" y="1610244"/>
            <a:ext cx="6690224" cy="6179334"/>
          </a:xfrm>
          <a:custGeom>
            <a:avLst/>
            <a:gdLst/>
            <a:ahLst/>
            <a:cxnLst/>
            <a:rect l="l" t="t" r="r" b="b"/>
            <a:pathLst>
              <a:path w="6690224" h="6179334">
                <a:moveTo>
                  <a:pt x="0" y="0"/>
                </a:moveTo>
                <a:lnTo>
                  <a:pt x="6690223" y="0"/>
                </a:lnTo>
                <a:lnTo>
                  <a:pt x="6690223" y="6179333"/>
                </a:lnTo>
                <a:lnTo>
                  <a:pt x="0" y="6179333"/>
                </a:lnTo>
                <a:lnTo>
                  <a:pt x="0" y="0"/>
                </a:lnTo>
                <a:close/>
              </a:path>
            </a:pathLst>
          </a:custGeom>
          <a:blipFill>
            <a:blip>
              <a:alphaModFix amt="60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rot="7200000">
            <a:off x="-687076" y="793426"/>
            <a:ext cx="6214713" cy="5740135"/>
          </a:xfrm>
          <a:custGeom>
            <a:avLst/>
            <a:gdLst/>
            <a:ahLst/>
            <a:cxnLst/>
            <a:rect l="l" t="t" r="r" b="b"/>
            <a:pathLst>
              <a:path w="6214713" h="5740135">
                <a:moveTo>
                  <a:pt x="0" y="0"/>
                </a:moveTo>
                <a:lnTo>
                  <a:pt x="6214713" y="0"/>
                </a:lnTo>
                <a:lnTo>
                  <a:pt x="6214713" y="5740135"/>
                </a:lnTo>
                <a:lnTo>
                  <a:pt x="0" y="5740135"/>
                </a:lnTo>
                <a:lnTo>
                  <a:pt x="0" y="0"/>
                </a:lnTo>
                <a:close/>
              </a:path>
            </a:pathLst>
          </a:custGeom>
          <a:blipFill>
            <a:blip>
              <a:alphaModFix amt="60000"/>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4" name="Group 4"/>
          <p:cNvGrpSpPr/>
          <p:nvPr/>
        </p:nvGrpSpPr>
        <p:grpSpPr>
          <a:xfrm>
            <a:off x="7765852" y="8611781"/>
            <a:ext cx="3086100" cy="3086100"/>
            <a:chOff x="0" y="0"/>
            <a:chExt cx="812800" cy="812800"/>
          </a:xfrm>
        </p:grpSpPr>
        <p:sp>
          <p:nvSpPr>
            <p:cNvPr id="5" name="Freeform 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9E17A"/>
            </a:solidFill>
          </p:spPr>
          <p:txBody>
            <a:bodyPr/>
            <a:lstStyle/>
            <a:p>
              <a:endParaRPr lang="en-US"/>
            </a:p>
          </p:txBody>
        </p:sp>
        <p:sp>
          <p:nvSpPr>
            <p:cNvPr id="6" name="TextBox 6"/>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7" name="Group 7"/>
          <p:cNvGrpSpPr/>
          <p:nvPr/>
        </p:nvGrpSpPr>
        <p:grpSpPr>
          <a:xfrm rot="-1629868">
            <a:off x="6588677" y="8478445"/>
            <a:ext cx="3086100" cy="3086100"/>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9E17A"/>
            </a:solidFill>
          </p:spPr>
          <p:txBody>
            <a:bodyPr/>
            <a:lstStyle/>
            <a:p>
              <a:endParaRPr lang="en-US"/>
            </a:p>
          </p:txBody>
        </p:sp>
        <p:sp>
          <p:nvSpPr>
            <p:cNvPr id="9" name="TextBox 9"/>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10" name="Group 10"/>
          <p:cNvGrpSpPr/>
          <p:nvPr/>
        </p:nvGrpSpPr>
        <p:grpSpPr>
          <a:xfrm>
            <a:off x="7122952" y="8743950"/>
            <a:ext cx="3086100" cy="3086100"/>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CA626"/>
            </a:solidFill>
          </p:spPr>
          <p:txBody>
            <a:bodyPr/>
            <a:lstStyle/>
            <a:p>
              <a:endParaRPr lang="en-US"/>
            </a:p>
          </p:txBody>
        </p:sp>
        <p:sp>
          <p:nvSpPr>
            <p:cNvPr id="12" name="TextBox 12"/>
            <p:cNvSpPr txBox="1"/>
            <p:nvPr/>
          </p:nvSpPr>
          <p:spPr>
            <a:xfrm>
              <a:off x="76200" y="38100"/>
              <a:ext cx="660400" cy="698500"/>
            </a:xfrm>
            <a:prstGeom prst="rect">
              <a:avLst/>
            </a:prstGeom>
          </p:spPr>
          <p:txBody>
            <a:bodyPr lIns="50800" tIns="50800" rIns="50800" bIns="50800" rtlCol="0" anchor="ctr"/>
            <a:lstStyle/>
            <a:p>
              <a:pPr algn="ctr">
                <a:lnSpc>
                  <a:spcPts val="2659"/>
                </a:lnSpc>
                <a:spcBef>
                  <a:spcPct val="0"/>
                </a:spcBef>
              </a:pPr>
              <a:endParaRPr/>
            </a:p>
          </p:txBody>
        </p:sp>
      </p:grpSp>
      <p:sp>
        <p:nvSpPr>
          <p:cNvPr id="13" name="TextBox 13"/>
          <p:cNvSpPr txBox="1"/>
          <p:nvPr/>
        </p:nvSpPr>
        <p:spPr>
          <a:xfrm>
            <a:off x="6632159" y="1000125"/>
            <a:ext cx="9962681" cy="8583740"/>
          </a:xfrm>
          <a:prstGeom prst="rect">
            <a:avLst/>
          </a:prstGeom>
        </p:spPr>
        <p:txBody>
          <a:bodyPr lIns="0" tIns="0" rIns="0" bIns="0" rtlCol="0" anchor="t">
            <a:spAutoFit/>
          </a:bodyPr>
          <a:lstStyle/>
          <a:p>
            <a:pPr marL="1036320" lvl="1" indent="-518160" algn="l">
              <a:lnSpc>
                <a:spcPts val="6192"/>
              </a:lnSpc>
              <a:buFont typeface="Arial"/>
              <a:buChar char="•"/>
            </a:pPr>
            <a:r>
              <a:rPr lang="en-US" sz="4800" spc="139">
                <a:solidFill>
                  <a:srgbClr val="042B60"/>
                </a:solidFill>
                <a:latin typeface="Canva Sans"/>
                <a:ea typeface="Canva Sans"/>
                <a:cs typeface="Canva Sans"/>
                <a:sym typeface="Canva Sans"/>
              </a:rPr>
              <a:t>professional screening</a:t>
            </a:r>
          </a:p>
          <a:p>
            <a:pPr algn="l">
              <a:lnSpc>
                <a:spcPts val="6192"/>
              </a:lnSpc>
            </a:pPr>
            <a:endParaRPr lang="en-US" sz="4800" spc="139">
              <a:solidFill>
                <a:srgbClr val="042B60"/>
              </a:solidFill>
              <a:latin typeface="Canva Sans"/>
              <a:ea typeface="Canva Sans"/>
              <a:cs typeface="Canva Sans"/>
              <a:sym typeface="Canva Sans"/>
            </a:endParaRPr>
          </a:p>
          <a:p>
            <a:pPr marL="1036320" lvl="1" indent="-518160" algn="l">
              <a:lnSpc>
                <a:spcPts val="6192"/>
              </a:lnSpc>
              <a:buFont typeface="Arial"/>
              <a:buChar char="•"/>
            </a:pPr>
            <a:r>
              <a:rPr lang="en-US" sz="4800" spc="139">
                <a:solidFill>
                  <a:srgbClr val="042B60"/>
                </a:solidFill>
                <a:latin typeface="Canva Sans"/>
                <a:ea typeface="Canva Sans"/>
                <a:cs typeface="Canva Sans"/>
                <a:sym typeface="Canva Sans"/>
              </a:rPr>
              <a:t>pediatrician – 18 &amp; 24 mo. </a:t>
            </a:r>
          </a:p>
          <a:p>
            <a:pPr algn="l">
              <a:lnSpc>
                <a:spcPts val="6192"/>
              </a:lnSpc>
            </a:pPr>
            <a:endParaRPr lang="en-US" sz="4800" spc="139">
              <a:solidFill>
                <a:srgbClr val="042B60"/>
              </a:solidFill>
              <a:latin typeface="Canva Sans"/>
              <a:ea typeface="Canva Sans"/>
              <a:cs typeface="Canva Sans"/>
              <a:sym typeface="Canva Sans"/>
            </a:endParaRPr>
          </a:p>
          <a:p>
            <a:pPr marL="1036320" lvl="1" indent="-518160" algn="l">
              <a:lnSpc>
                <a:spcPts val="6192"/>
              </a:lnSpc>
              <a:buFont typeface="Arial"/>
              <a:buChar char="•"/>
            </a:pPr>
            <a:r>
              <a:rPr lang="en-US" sz="4800" spc="139">
                <a:solidFill>
                  <a:srgbClr val="042B60"/>
                </a:solidFill>
                <a:latin typeface="Canva Sans"/>
                <a:ea typeface="Canva Sans"/>
                <a:cs typeface="Canva Sans"/>
                <a:sym typeface="Canva Sans"/>
              </a:rPr>
              <a:t>state early intervention programs for under age 3</a:t>
            </a:r>
          </a:p>
          <a:p>
            <a:pPr algn="l">
              <a:lnSpc>
                <a:spcPts val="6192"/>
              </a:lnSpc>
            </a:pPr>
            <a:endParaRPr lang="en-US" sz="4800" spc="139">
              <a:solidFill>
                <a:srgbClr val="042B60"/>
              </a:solidFill>
              <a:latin typeface="Canva Sans"/>
              <a:ea typeface="Canva Sans"/>
              <a:cs typeface="Canva Sans"/>
              <a:sym typeface="Canva Sans"/>
            </a:endParaRPr>
          </a:p>
          <a:p>
            <a:pPr marL="1036320" lvl="1" indent="-518160" algn="l">
              <a:lnSpc>
                <a:spcPts val="6192"/>
              </a:lnSpc>
              <a:buFont typeface="Arial"/>
              <a:buChar char="•"/>
            </a:pPr>
            <a:r>
              <a:rPr lang="en-US" sz="4800" spc="139">
                <a:solidFill>
                  <a:srgbClr val="042B60"/>
                </a:solidFill>
                <a:latin typeface="Canva Sans"/>
                <a:ea typeface="Canva Sans"/>
                <a:cs typeface="Canva Sans"/>
                <a:sym typeface="Canva Sans"/>
              </a:rPr>
              <a:t>school-age children through public school systems</a:t>
            </a:r>
          </a:p>
          <a:p>
            <a:pPr algn="l">
              <a:lnSpc>
                <a:spcPts val="6192"/>
              </a:lnSpc>
            </a:pPr>
            <a:endParaRPr lang="en-US" sz="4800" spc="139">
              <a:solidFill>
                <a:srgbClr val="042B60"/>
              </a:solidFill>
              <a:latin typeface="Canva Sans"/>
              <a:ea typeface="Canva Sans"/>
              <a:cs typeface="Canva Sans"/>
              <a:sym typeface="Canva Sans"/>
            </a:endParaRPr>
          </a:p>
          <a:p>
            <a:pPr algn="l">
              <a:lnSpc>
                <a:spcPts val="6320"/>
              </a:lnSpc>
            </a:pPr>
            <a:endParaRPr lang="en-US" sz="4800" spc="139">
              <a:solidFill>
                <a:srgbClr val="042B60"/>
              </a:solidFill>
              <a:latin typeface="Canva Sans"/>
              <a:ea typeface="Canva Sans"/>
              <a:cs typeface="Canva Sans"/>
              <a:sym typeface="Canva Sans"/>
            </a:endParaRPr>
          </a:p>
        </p:txBody>
      </p:sp>
      <p:sp>
        <p:nvSpPr>
          <p:cNvPr id="14" name="TextBox 14"/>
          <p:cNvSpPr txBox="1"/>
          <p:nvPr/>
        </p:nvSpPr>
        <p:spPr>
          <a:xfrm>
            <a:off x="228600" y="2095500"/>
            <a:ext cx="4684990" cy="2503170"/>
          </a:xfrm>
          <a:prstGeom prst="rect">
            <a:avLst/>
          </a:prstGeom>
        </p:spPr>
        <p:txBody>
          <a:bodyPr lIns="0" tIns="0" rIns="0" bIns="0" rtlCol="0" anchor="t">
            <a:spAutoFit/>
          </a:bodyPr>
          <a:lstStyle/>
          <a:p>
            <a:pPr algn="ctr">
              <a:lnSpc>
                <a:spcPts val="10080"/>
              </a:lnSpc>
            </a:pPr>
            <a:r>
              <a:rPr lang="en-US" sz="7200" b="1" dirty="0">
                <a:solidFill>
                  <a:srgbClr val="FEF9FE"/>
                </a:solidFill>
                <a:latin typeface="Canva Sans Bold"/>
                <a:ea typeface="Canva Sans Bold"/>
                <a:cs typeface="Canva Sans Bold"/>
                <a:sym typeface="Canva Sans Bold"/>
              </a:rPr>
              <a:t>Screening </a:t>
            </a:r>
          </a:p>
          <a:p>
            <a:pPr algn="ctr">
              <a:lnSpc>
                <a:spcPts val="10080"/>
              </a:lnSpc>
            </a:pPr>
            <a:r>
              <a:rPr lang="en-US" sz="7200" b="1" dirty="0">
                <a:solidFill>
                  <a:srgbClr val="FEF9FE"/>
                </a:solidFill>
                <a:latin typeface="Canva Sans Bold"/>
                <a:ea typeface="Canva Sans Bold"/>
                <a:cs typeface="Canva Sans Bold"/>
                <a:sym typeface="Canva Sans Bold"/>
              </a:rPr>
              <a:t>for Autism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821314" y="-2209943"/>
            <a:ext cx="9396621" cy="8679061"/>
          </a:xfrm>
          <a:custGeom>
            <a:avLst/>
            <a:gdLst/>
            <a:ahLst/>
            <a:cxnLst/>
            <a:rect l="l" t="t" r="r" b="b"/>
            <a:pathLst>
              <a:path w="9396621" h="8679061">
                <a:moveTo>
                  <a:pt x="0" y="0"/>
                </a:moveTo>
                <a:lnTo>
                  <a:pt x="9396622" y="0"/>
                </a:lnTo>
                <a:lnTo>
                  <a:pt x="9396622" y="8679061"/>
                </a:lnTo>
                <a:lnTo>
                  <a:pt x="0" y="8679061"/>
                </a:lnTo>
                <a:lnTo>
                  <a:pt x="0" y="0"/>
                </a:lnTo>
                <a:close/>
              </a:path>
            </a:pathLst>
          </a:custGeom>
          <a:blipFill>
            <a:blip>
              <a:alphaModFix amt="60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11556070" y="517510"/>
            <a:ext cx="9144923" cy="8446583"/>
          </a:xfrm>
          <a:custGeom>
            <a:avLst/>
            <a:gdLst/>
            <a:ahLst/>
            <a:cxnLst/>
            <a:rect l="l" t="t" r="r" b="b"/>
            <a:pathLst>
              <a:path w="9144923" h="8446583">
                <a:moveTo>
                  <a:pt x="0" y="0"/>
                </a:moveTo>
                <a:lnTo>
                  <a:pt x="9144923" y="0"/>
                </a:lnTo>
                <a:lnTo>
                  <a:pt x="9144923" y="8446583"/>
                </a:lnTo>
                <a:lnTo>
                  <a:pt x="0" y="844658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Freeform 4"/>
          <p:cNvSpPr/>
          <p:nvPr/>
        </p:nvSpPr>
        <p:spPr>
          <a:xfrm>
            <a:off x="-750588" y="7213942"/>
            <a:ext cx="6012827" cy="5553666"/>
          </a:xfrm>
          <a:custGeom>
            <a:avLst/>
            <a:gdLst/>
            <a:ahLst/>
            <a:cxnLst/>
            <a:rect l="l" t="t" r="r" b="b"/>
            <a:pathLst>
              <a:path w="6012827" h="5553666">
                <a:moveTo>
                  <a:pt x="0" y="0"/>
                </a:moveTo>
                <a:lnTo>
                  <a:pt x="6012827" y="0"/>
                </a:lnTo>
                <a:lnTo>
                  <a:pt x="6012827" y="5553666"/>
                </a:lnTo>
                <a:lnTo>
                  <a:pt x="0" y="5553666"/>
                </a:lnTo>
                <a:lnTo>
                  <a:pt x="0" y="0"/>
                </a:lnTo>
                <a:close/>
              </a:path>
            </a:pathLst>
          </a:custGeom>
          <a:blipFill>
            <a:blip>
              <a:alphaModFix amt="60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Freeform 5"/>
          <p:cNvSpPr/>
          <p:nvPr/>
        </p:nvSpPr>
        <p:spPr>
          <a:xfrm>
            <a:off x="-1006641" y="7945147"/>
            <a:ext cx="6098110" cy="5632436"/>
          </a:xfrm>
          <a:custGeom>
            <a:avLst/>
            <a:gdLst/>
            <a:ahLst/>
            <a:cxnLst/>
            <a:rect l="l" t="t" r="r" b="b"/>
            <a:pathLst>
              <a:path w="6098110" h="5632436">
                <a:moveTo>
                  <a:pt x="0" y="0"/>
                </a:moveTo>
                <a:lnTo>
                  <a:pt x="6098111" y="0"/>
                </a:lnTo>
                <a:lnTo>
                  <a:pt x="6098111" y="5632436"/>
                </a:lnTo>
                <a:lnTo>
                  <a:pt x="0" y="5632436"/>
                </a:lnTo>
                <a:lnTo>
                  <a:pt x="0" y="0"/>
                </a:lnTo>
                <a:close/>
              </a:path>
            </a:pathLst>
          </a:custGeom>
          <a:blipFill>
            <a:blip>
              <a:alphaModFix amt="60000"/>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6" name="Group 6"/>
          <p:cNvGrpSpPr/>
          <p:nvPr/>
        </p:nvGrpSpPr>
        <p:grpSpPr>
          <a:xfrm>
            <a:off x="11360426" y="517510"/>
            <a:ext cx="7603628" cy="7427636"/>
            <a:chOff x="0" y="0"/>
            <a:chExt cx="4828540" cy="4716780"/>
          </a:xfrm>
        </p:grpSpPr>
        <p:sp>
          <p:nvSpPr>
            <p:cNvPr id="7" name="Freeform 7"/>
            <p:cNvSpPr/>
            <p:nvPr/>
          </p:nvSpPr>
          <p:spPr>
            <a:xfrm>
              <a:off x="1103" y="1273"/>
              <a:ext cx="4830645" cy="4716345"/>
            </a:xfrm>
            <a:custGeom>
              <a:avLst/>
              <a:gdLst/>
              <a:ahLst/>
              <a:cxnLst/>
              <a:rect l="l" t="t" r="r" b="b"/>
              <a:pathLst>
                <a:path w="4830645" h="4716345">
                  <a:moveTo>
                    <a:pt x="3415197" y="4653277"/>
                  </a:moveTo>
                  <a:cubicBezTo>
                    <a:pt x="3387257" y="4660897"/>
                    <a:pt x="3365667" y="4671057"/>
                    <a:pt x="3344077" y="4673597"/>
                  </a:cubicBezTo>
                  <a:cubicBezTo>
                    <a:pt x="3222157" y="4683757"/>
                    <a:pt x="3101507" y="4693917"/>
                    <a:pt x="2979587" y="4702807"/>
                  </a:cubicBezTo>
                  <a:cubicBezTo>
                    <a:pt x="2917357" y="4706617"/>
                    <a:pt x="2855127" y="4710427"/>
                    <a:pt x="2792897" y="4711697"/>
                  </a:cubicBezTo>
                  <a:cubicBezTo>
                    <a:pt x="2725587" y="4714237"/>
                    <a:pt x="2658277" y="4718047"/>
                    <a:pt x="2592237" y="4715507"/>
                  </a:cubicBezTo>
                  <a:cubicBezTo>
                    <a:pt x="2528737" y="4714237"/>
                    <a:pt x="2465237" y="4710427"/>
                    <a:pt x="2404277" y="4698997"/>
                  </a:cubicBezTo>
                  <a:cubicBezTo>
                    <a:pt x="2325537" y="4685027"/>
                    <a:pt x="2245527" y="4685027"/>
                    <a:pt x="2168057" y="4672327"/>
                  </a:cubicBezTo>
                  <a:cubicBezTo>
                    <a:pt x="1966127" y="4639307"/>
                    <a:pt x="1760387" y="4648197"/>
                    <a:pt x="1557187" y="4634227"/>
                  </a:cubicBezTo>
                  <a:cubicBezTo>
                    <a:pt x="1442887" y="4626607"/>
                    <a:pt x="1328587" y="4608827"/>
                    <a:pt x="1214287" y="4593587"/>
                  </a:cubicBezTo>
                  <a:cubicBezTo>
                    <a:pt x="1084747" y="4577077"/>
                    <a:pt x="955207" y="4558027"/>
                    <a:pt x="824397" y="4540247"/>
                  </a:cubicBezTo>
                  <a:cubicBezTo>
                    <a:pt x="729147" y="4527547"/>
                    <a:pt x="632627" y="4514847"/>
                    <a:pt x="537377" y="4502147"/>
                  </a:cubicBezTo>
                  <a:cubicBezTo>
                    <a:pt x="534837" y="4502147"/>
                    <a:pt x="532297" y="4500877"/>
                    <a:pt x="529757" y="4500877"/>
                  </a:cubicBezTo>
                  <a:cubicBezTo>
                    <a:pt x="449747" y="4466587"/>
                    <a:pt x="364657" y="4439917"/>
                    <a:pt x="290997" y="4395467"/>
                  </a:cubicBezTo>
                  <a:cubicBezTo>
                    <a:pt x="166537" y="4319267"/>
                    <a:pt x="113197" y="4197347"/>
                    <a:pt x="108117" y="4053837"/>
                  </a:cubicBezTo>
                  <a:cubicBezTo>
                    <a:pt x="106847" y="4004307"/>
                    <a:pt x="100497" y="3956047"/>
                    <a:pt x="100497" y="3906517"/>
                  </a:cubicBezTo>
                  <a:cubicBezTo>
                    <a:pt x="101767" y="3837937"/>
                    <a:pt x="106847" y="3770627"/>
                    <a:pt x="110657" y="3703317"/>
                  </a:cubicBezTo>
                  <a:cubicBezTo>
                    <a:pt x="120817" y="3502657"/>
                    <a:pt x="125897" y="3301997"/>
                    <a:pt x="110657" y="3101337"/>
                  </a:cubicBezTo>
                  <a:cubicBezTo>
                    <a:pt x="96687" y="2920997"/>
                    <a:pt x="83987" y="2741927"/>
                    <a:pt x="70017" y="2561587"/>
                  </a:cubicBezTo>
                  <a:cubicBezTo>
                    <a:pt x="61127" y="2446017"/>
                    <a:pt x="49697" y="2331717"/>
                    <a:pt x="42077" y="2216147"/>
                  </a:cubicBezTo>
                  <a:cubicBezTo>
                    <a:pt x="36997" y="2139947"/>
                    <a:pt x="38267" y="2062477"/>
                    <a:pt x="33187" y="1986277"/>
                  </a:cubicBezTo>
                  <a:cubicBezTo>
                    <a:pt x="30647" y="1943097"/>
                    <a:pt x="16677" y="1901187"/>
                    <a:pt x="15407" y="1858007"/>
                  </a:cubicBezTo>
                  <a:cubicBezTo>
                    <a:pt x="10327" y="1753867"/>
                    <a:pt x="9057" y="1648457"/>
                    <a:pt x="6517" y="1543047"/>
                  </a:cubicBezTo>
                  <a:cubicBezTo>
                    <a:pt x="5247" y="1502407"/>
                    <a:pt x="-1103" y="1461767"/>
                    <a:pt x="167" y="1421127"/>
                  </a:cubicBezTo>
                  <a:cubicBezTo>
                    <a:pt x="1437" y="1357627"/>
                    <a:pt x="9057" y="1294127"/>
                    <a:pt x="10327" y="1230627"/>
                  </a:cubicBezTo>
                  <a:cubicBezTo>
                    <a:pt x="11597" y="1156967"/>
                    <a:pt x="3977" y="1083307"/>
                    <a:pt x="6517" y="1010917"/>
                  </a:cubicBezTo>
                  <a:cubicBezTo>
                    <a:pt x="6517" y="941067"/>
                    <a:pt x="15407" y="872487"/>
                    <a:pt x="24297" y="802637"/>
                  </a:cubicBezTo>
                  <a:cubicBezTo>
                    <a:pt x="26837" y="778507"/>
                    <a:pt x="44617" y="756917"/>
                    <a:pt x="49697" y="732787"/>
                  </a:cubicBezTo>
                  <a:cubicBezTo>
                    <a:pt x="71287" y="613407"/>
                    <a:pt x="94147" y="494027"/>
                    <a:pt x="150027" y="383537"/>
                  </a:cubicBezTo>
                  <a:cubicBezTo>
                    <a:pt x="162727" y="359407"/>
                    <a:pt x="183047" y="337817"/>
                    <a:pt x="202097" y="318767"/>
                  </a:cubicBezTo>
                  <a:cubicBezTo>
                    <a:pt x="208447" y="312417"/>
                    <a:pt x="223687" y="316227"/>
                    <a:pt x="227497" y="316227"/>
                  </a:cubicBezTo>
                  <a:cubicBezTo>
                    <a:pt x="236387" y="299717"/>
                    <a:pt x="241467" y="283207"/>
                    <a:pt x="251627" y="275587"/>
                  </a:cubicBezTo>
                  <a:cubicBezTo>
                    <a:pt x="306237" y="233677"/>
                    <a:pt x="363387" y="203197"/>
                    <a:pt x="434507" y="195577"/>
                  </a:cubicBezTo>
                  <a:cubicBezTo>
                    <a:pt x="487847" y="189227"/>
                    <a:pt x="539917" y="166367"/>
                    <a:pt x="593257" y="153667"/>
                  </a:cubicBezTo>
                  <a:cubicBezTo>
                    <a:pt x="658027" y="138427"/>
                    <a:pt x="722797" y="120647"/>
                    <a:pt x="790107" y="111757"/>
                  </a:cubicBezTo>
                  <a:cubicBezTo>
                    <a:pt x="851067" y="104137"/>
                    <a:pt x="909487" y="87627"/>
                    <a:pt x="971717" y="82547"/>
                  </a:cubicBezTo>
                  <a:cubicBezTo>
                    <a:pt x="1035217" y="77467"/>
                    <a:pt x="1098717" y="62227"/>
                    <a:pt x="1163487" y="57147"/>
                  </a:cubicBezTo>
                  <a:cubicBezTo>
                    <a:pt x="1338747" y="44447"/>
                    <a:pt x="1515277" y="35557"/>
                    <a:pt x="1690537" y="25397"/>
                  </a:cubicBezTo>
                  <a:cubicBezTo>
                    <a:pt x="1733717" y="22857"/>
                    <a:pt x="1776897" y="25397"/>
                    <a:pt x="1820077" y="26667"/>
                  </a:cubicBezTo>
                  <a:cubicBezTo>
                    <a:pt x="1841667" y="27937"/>
                    <a:pt x="1863257" y="33017"/>
                    <a:pt x="1886117" y="35557"/>
                  </a:cubicBezTo>
                  <a:cubicBezTo>
                    <a:pt x="1896277" y="36827"/>
                    <a:pt x="1906437" y="33017"/>
                    <a:pt x="1916597" y="33017"/>
                  </a:cubicBezTo>
                  <a:cubicBezTo>
                    <a:pt x="1947077" y="33017"/>
                    <a:pt x="1978827" y="33017"/>
                    <a:pt x="2009307" y="31747"/>
                  </a:cubicBezTo>
                  <a:cubicBezTo>
                    <a:pt x="2067727" y="29207"/>
                    <a:pt x="2127417" y="22857"/>
                    <a:pt x="2185837" y="22857"/>
                  </a:cubicBezTo>
                  <a:cubicBezTo>
                    <a:pt x="2242987" y="22857"/>
                    <a:pt x="2300137" y="26667"/>
                    <a:pt x="2357287" y="29207"/>
                  </a:cubicBezTo>
                  <a:lnTo>
                    <a:pt x="2403007" y="29207"/>
                  </a:lnTo>
                  <a:cubicBezTo>
                    <a:pt x="2472857" y="26667"/>
                    <a:pt x="2541437" y="26667"/>
                    <a:pt x="2611287" y="22857"/>
                  </a:cubicBezTo>
                  <a:cubicBezTo>
                    <a:pt x="2678597" y="19047"/>
                    <a:pt x="2744637" y="10157"/>
                    <a:pt x="2811947" y="6347"/>
                  </a:cubicBezTo>
                  <a:cubicBezTo>
                    <a:pt x="2843697" y="3807"/>
                    <a:pt x="2876717" y="3807"/>
                    <a:pt x="2908467" y="10157"/>
                  </a:cubicBezTo>
                  <a:cubicBezTo>
                    <a:pt x="2956727" y="19047"/>
                    <a:pt x="3002447" y="24127"/>
                    <a:pt x="3050707" y="10157"/>
                  </a:cubicBezTo>
                  <a:cubicBezTo>
                    <a:pt x="3068487" y="5077"/>
                    <a:pt x="3091347" y="13967"/>
                    <a:pt x="3111667" y="16507"/>
                  </a:cubicBezTo>
                  <a:cubicBezTo>
                    <a:pt x="3120557" y="17777"/>
                    <a:pt x="3130717" y="20317"/>
                    <a:pt x="3135797" y="16507"/>
                  </a:cubicBezTo>
                  <a:cubicBezTo>
                    <a:pt x="3170087" y="-8893"/>
                    <a:pt x="3201837" y="-2543"/>
                    <a:pt x="3234857" y="19047"/>
                  </a:cubicBezTo>
                  <a:cubicBezTo>
                    <a:pt x="3238667" y="21587"/>
                    <a:pt x="3248827" y="15237"/>
                    <a:pt x="3256447" y="15237"/>
                  </a:cubicBezTo>
                  <a:cubicBezTo>
                    <a:pt x="3286927" y="15237"/>
                    <a:pt x="3317407" y="15237"/>
                    <a:pt x="3349157" y="16507"/>
                  </a:cubicBezTo>
                  <a:cubicBezTo>
                    <a:pt x="3372017" y="17777"/>
                    <a:pt x="3393607" y="25397"/>
                    <a:pt x="3416467" y="27937"/>
                  </a:cubicBezTo>
                  <a:cubicBezTo>
                    <a:pt x="3465997" y="34287"/>
                    <a:pt x="3516797" y="44447"/>
                    <a:pt x="3567597" y="44447"/>
                  </a:cubicBezTo>
                  <a:cubicBezTo>
                    <a:pt x="3662847" y="45717"/>
                    <a:pt x="3758097" y="49527"/>
                    <a:pt x="3852077" y="69847"/>
                  </a:cubicBezTo>
                  <a:cubicBezTo>
                    <a:pt x="3939707" y="88897"/>
                    <a:pt x="4029877" y="88897"/>
                    <a:pt x="4118777" y="104137"/>
                  </a:cubicBezTo>
                  <a:cubicBezTo>
                    <a:pt x="4172117" y="113027"/>
                    <a:pt x="4226727" y="129537"/>
                    <a:pt x="4272447" y="156207"/>
                  </a:cubicBezTo>
                  <a:cubicBezTo>
                    <a:pt x="4321977" y="184147"/>
                    <a:pt x="4360077" y="229867"/>
                    <a:pt x="4404527" y="267967"/>
                  </a:cubicBezTo>
                  <a:cubicBezTo>
                    <a:pt x="4421037" y="281937"/>
                    <a:pt x="4445167" y="292097"/>
                    <a:pt x="4456597" y="309877"/>
                  </a:cubicBezTo>
                  <a:cubicBezTo>
                    <a:pt x="4489617" y="358137"/>
                    <a:pt x="4518827" y="408937"/>
                    <a:pt x="4548037" y="459737"/>
                  </a:cubicBezTo>
                  <a:cubicBezTo>
                    <a:pt x="4569627" y="496567"/>
                    <a:pt x="4591217" y="534667"/>
                    <a:pt x="4607727" y="572767"/>
                  </a:cubicBezTo>
                  <a:cubicBezTo>
                    <a:pt x="4625507" y="617217"/>
                    <a:pt x="4639477" y="662937"/>
                    <a:pt x="4653447" y="709927"/>
                  </a:cubicBezTo>
                  <a:cubicBezTo>
                    <a:pt x="4675037" y="783587"/>
                    <a:pt x="4700437" y="857247"/>
                    <a:pt x="4714407" y="933447"/>
                  </a:cubicBezTo>
                  <a:cubicBezTo>
                    <a:pt x="4734727" y="1040127"/>
                    <a:pt x="4744887" y="1149347"/>
                    <a:pt x="4760127" y="1257297"/>
                  </a:cubicBezTo>
                  <a:cubicBezTo>
                    <a:pt x="4765207" y="1292857"/>
                    <a:pt x="4771557" y="1328417"/>
                    <a:pt x="4774097" y="1363977"/>
                  </a:cubicBezTo>
                  <a:cubicBezTo>
                    <a:pt x="4781717" y="1465577"/>
                    <a:pt x="4786797" y="1565907"/>
                    <a:pt x="4793147" y="1667507"/>
                  </a:cubicBezTo>
                  <a:cubicBezTo>
                    <a:pt x="4802037" y="1793237"/>
                    <a:pt x="4814737" y="1917697"/>
                    <a:pt x="4821087" y="2043427"/>
                  </a:cubicBezTo>
                  <a:cubicBezTo>
                    <a:pt x="4827437" y="2164077"/>
                    <a:pt x="4832517" y="2285997"/>
                    <a:pt x="4829977" y="2407917"/>
                  </a:cubicBezTo>
                  <a:cubicBezTo>
                    <a:pt x="4826167" y="2611117"/>
                    <a:pt x="4816007" y="2813047"/>
                    <a:pt x="4805847" y="3016247"/>
                  </a:cubicBezTo>
                  <a:cubicBezTo>
                    <a:pt x="4799497" y="3141977"/>
                    <a:pt x="4790607" y="3266437"/>
                    <a:pt x="4777907" y="3390897"/>
                  </a:cubicBezTo>
                  <a:cubicBezTo>
                    <a:pt x="4765207" y="3515357"/>
                    <a:pt x="4746157" y="3638547"/>
                    <a:pt x="4732187" y="3763007"/>
                  </a:cubicBezTo>
                  <a:cubicBezTo>
                    <a:pt x="4722027" y="3849367"/>
                    <a:pt x="4719487" y="3935727"/>
                    <a:pt x="4708057" y="4020817"/>
                  </a:cubicBezTo>
                  <a:cubicBezTo>
                    <a:pt x="4697897" y="4098287"/>
                    <a:pt x="4659797" y="4166867"/>
                    <a:pt x="4608997" y="4224017"/>
                  </a:cubicBezTo>
                  <a:cubicBezTo>
                    <a:pt x="4567087" y="4272277"/>
                    <a:pt x="4534067" y="4326887"/>
                    <a:pt x="4490887" y="4373877"/>
                  </a:cubicBezTo>
                  <a:cubicBezTo>
                    <a:pt x="4452787" y="4415787"/>
                    <a:pt x="4410877" y="4457697"/>
                    <a:pt x="4344837" y="4458967"/>
                  </a:cubicBezTo>
                  <a:cubicBezTo>
                    <a:pt x="4329597" y="4458967"/>
                    <a:pt x="4315627" y="4474207"/>
                    <a:pt x="4300387" y="4481827"/>
                  </a:cubicBezTo>
                  <a:cubicBezTo>
                    <a:pt x="4235617" y="4509767"/>
                    <a:pt x="4168307" y="4533897"/>
                    <a:pt x="4104807" y="4564377"/>
                  </a:cubicBezTo>
                  <a:cubicBezTo>
                    <a:pt x="3987967" y="4620257"/>
                    <a:pt x="3862237" y="4629147"/>
                    <a:pt x="3736507" y="4634227"/>
                  </a:cubicBezTo>
                  <a:cubicBezTo>
                    <a:pt x="3688247" y="4636767"/>
                    <a:pt x="3638717" y="4632957"/>
                    <a:pt x="3590457" y="4636767"/>
                  </a:cubicBezTo>
                  <a:cubicBezTo>
                    <a:pt x="3566327" y="4638037"/>
                    <a:pt x="3543467" y="4649467"/>
                    <a:pt x="3520607" y="4654547"/>
                  </a:cubicBezTo>
                  <a:cubicBezTo>
                    <a:pt x="3510447" y="4657087"/>
                    <a:pt x="3500287" y="4655817"/>
                    <a:pt x="3488857" y="4657087"/>
                  </a:cubicBezTo>
                  <a:cubicBezTo>
                    <a:pt x="3473617" y="4658357"/>
                    <a:pt x="3458377" y="4662167"/>
                    <a:pt x="3443137" y="4660897"/>
                  </a:cubicBezTo>
                  <a:cubicBezTo>
                    <a:pt x="3427897" y="4658357"/>
                    <a:pt x="3417737" y="4653277"/>
                    <a:pt x="3415197" y="4653277"/>
                  </a:cubicBezTo>
                  <a:close/>
                </a:path>
              </a:pathLst>
            </a:custGeom>
            <a:blipFill>
              <a:blip r:embed="rId5"/>
              <a:stretch>
                <a:fillRect t="-26747" b="-26747"/>
              </a:stretch>
            </a:blipFill>
          </p:spPr>
          <p:txBody>
            <a:bodyPr/>
            <a:lstStyle/>
            <a:p>
              <a:endParaRPr lang="en-US"/>
            </a:p>
          </p:txBody>
        </p:sp>
      </p:grpSp>
      <p:sp>
        <p:nvSpPr>
          <p:cNvPr id="8" name="TextBox 8"/>
          <p:cNvSpPr txBox="1"/>
          <p:nvPr/>
        </p:nvSpPr>
        <p:spPr>
          <a:xfrm>
            <a:off x="484178" y="2481732"/>
            <a:ext cx="10182939" cy="7003161"/>
          </a:xfrm>
          <a:prstGeom prst="rect">
            <a:avLst/>
          </a:prstGeom>
        </p:spPr>
        <p:txBody>
          <a:bodyPr lIns="0" tIns="0" rIns="0" bIns="0" rtlCol="0" anchor="t">
            <a:spAutoFit/>
          </a:bodyPr>
          <a:lstStyle/>
          <a:p>
            <a:pPr marL="1036320" lvl="1" indent="-518160" algn="l">
              <a:lnSpc>
                <a:spcPts val="6192"/>
              </a:lnSpc>
              <a:buFont typeface="Arial"/>
              <a:buChar char="•"/>
            </a:pPr>
            <a:r>
              <a:rPr lang="en-US" sz="4800" spc="139" dirty="0">
                <a:solidFill>
                  <a:srgbClr val="042B60"/>
                </a:solidFill>
                <a:latin typeface="Canva Sans"/>
                <a:ea typeface="Canva Sans"/>
                <a:cs typeface="Canva Sans"/>
                <a:sym typeface="Canva Sans"/>
              </a:rPr>
              <a:t>completed by a developmental pediatrician or neuropsychologist</a:t>
            </a:r>
          </a:p>
          <a:p>
            <a:pPr algn="l">
              <a:lnSpc>
                <a:spcPts val="6192"/>
              </a:lnSpc>
            </a:pPr>
            <a:endParaRPr lang="en-US" sz="4800" spc="139" dirty="0">
              <a:solidFill>
                <a:srgbClr val="042B60"/>
              </a:solidFill>
              <a:latin typeface="Canva Sans"/>
              <a:ea typeface="Canva Sans"/>
              <a:cs typeface="Canva Sans"/>
              <a:sym typeface="Canva Sans"/>
            </a:endParaRPr>
          </a:p>
          <a:p>
            <a:pPr marL="1036320" lvl="1" indent="-518160" algn="l">
              <a:lnSpc>
                <a:spcPts val="6192"/>
              </a:lnSpc>
              <a:buFont typeface="Arial"/>
              <a:buChar char="•"/>
            </a:pPr>
            <a:r>
              <a:rPr lang="en-US" sz="4800" spc="139" dirty="0">
                <a:solidFill>
                  <a:srgbClr val="042B60"/>
                </a:solidFill>
                <a:latin typeface="Canva Sans"/>
                <a:ea typeface="Canva Sans"/>
                <a:cs typeface="Canva Sans"/>
                <a:sym typeface="Canva Sans"/>
              </a:rPr>
              <a:t>assessments include the ADOS and ADI-R</a:t>
            </a:r>
          </a:p>
          <a:p>
            <a:pPr algn="l">
              <a:lnSpc>
                <a:spcPts val="6192"/>
              </a:lnSpc>
            </a:pPr>
            <a:endParaRPr lang="en-US" sz="4800" spc="139" dirty="0">
              <a:solidFill>
                <a:srgbClr val="042B60"/>
              </a:solidFill>
              <a:latin typeface="Canva Sans"/>
              <a:ea typeface="Canva Sans"/>
              <a:cs typeface="Canva Sans"/>
              <a:sym typeface="Canva Sans"/>
            </a:endParaRPr>
          </a:p>
          <a:p>
            <a:pPr marL="1036320" lvl="1" indent="-518160" algn="l">
              <a:lnSpc>
                <a:spcPts val="6192"/>
              </a:lnSpc>
              <a:buFont typeface="Arial"/>
              <a:buChar char="•"/>
            </a:pPr>
            <a:r>
              <a:rPr lang="en-US" sz="4800" spc="139" dirty="0">
                <a:solidFill>
                  <a:srgbClr val="042B60"/>
                </a:solidFill>
                <a:latin typeface="Canva Sans"/>
                <a:ea typeface="Canva Sans"/>
                <a:cs typeface="Canva Sans"/>
                <a:sym typeface="Canva Sans"/>
              </a:rPr>
              <a:t>recent research in developing teleassessment</a:t>
            </a:r>
          </a:p>
        </p:txBody>
      </p:sp>
      <p:sp>
        <p:nvSpPr>
          <p:cNvPr id="9" name="TextBox 9"/>
          <p:cNvSpPr txBox="1"/>
          <p:nvPr/>
        </p:nvSpPr>
        <p:spPr>
          <a:xfrm>
            <a:off x="685800" y="517510"/>
            <a:ext cx="8944476" cy="1209818"/>
          </a:xfrm>
          <a:prstGeom prst="rect">
            <a:avLst/>
          </a:prstGeom>
        </p:spPr>
        <p:txBody>
          <a:bodyPr wrap="square" lIns="0" tIns="0" rIns="0" bIns="0" rtlCol="0" anchor="t">
            <a:spAutoFit/>
          </a:bodyPr>
          <a:lstStyle/>
          <a:p>
            <a:pPr algn="ctr">
              <a:lnSpc>
                <a:spcPts val="10080"/>
              </a:lnSpc>
            </a:pPr>
            <a:r>
              <a:rPr lang="en-US" sz="7200" b="1" dirty="0">
                <a:solidFill>
                  <a:srgbClr val="042B60"/>
                </a:solidFill>
                <a:latin typeface="Canva Sans Bold"/>
                <a:ea typeface="Canva Sans Bold"/>
                <a:cs typeface="Canva Sans Bold"/>
                <a:sym typeface="Canva Sans Bold"/>
              </a:rPr>
              <a:t>Autism Evaluation</a:t>
            </a:r>
          </a:p>
        </p:txBody>
      </p:sp>
      <p:sp>
        <p:nvSpPr>
          <p:cNvPr id="10" name="TextBox 10"/>
          <p:cNvSpPr txBox="1"/>
          <p:nvPr/>
        </p:nvSpPr>
        <p:spPr>
          <a:xfrm>
            <a:off x="14325600" y="8039100"/>
            <a:ext cx="2526224" cy="348429"/>
          </a:xfrm>
          <a:prstGeom prst="rect">
            <a:avLst/>
          </a:prstGeom>
        </p:spPr>
        <p:txBody>
          <a:bodyPr wrap="square" lIns="0" tIns="0" rIns="0" bIns="0" rtlCol="0" anchor="t">
            <a:spAutoFit/>
          </a:bodyPr>
          <a:lstStyle/>
          <a:p>
            <a:pPr algn="ctr">
              <a:lnSpc>
                <a:spcPts val="2940"/>
              </a:lnSpc>
            </a:pPr>
            <a:r>
              <a:rPr lang="en-US" sz="2100" dirty="0">
                <a:solidFill>
                  <a:srgbClr val="000000"/>
                </a:solidFill>
                <a:latin typeface="Canva Sans"/>
                <a:ea typeface="Canva Sans"/>
                <a:cs typeface="Canva Sans"/>
                <a:sym typeface="Canva Sans"/>
              </a:rPr>
              <a:t>Image by Canva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849811" y="2927930"/>
            <a:ext cx="1596676" cy="183005"/>
          </a:xfrm>
          <a:custGeom>
            <a:avLst/>
            <a:gdLst/>
            <a:ahLst/>
            <a:cxnLst/>
            <a:rect l="l" t="t" r="r" b="b"/>
            <a:pathLst>
              <a:path w="1596676" h="183005">
                <a:moveTo>
                  <a:pt x="0" y="0"/>
                </a:moveTo>
                <a:lnTo>
                  <a:pt x="1596676" y="0"/>
                </a:lnTo>
                <a:lnTo>
                  <a:pt x="1596676" y="183005"/>
                </a:lnTo>
                <a:lnTo>
                  <a:pt x="0" y="183005"/>
                </a:lnTo>
                <a:lnTo>
                  <a:pt x="0" y="0"/>
                </a:lnTo>
                <a:close/>
              </a:path>
            </a:pathLst>
          </a:custGeom>
          <a:blipFill>
            <a:blip>
              <a:extLst>
                <a:ext uri="{96DAC541-7B7A-43D3-8B79-37D633B846F1}">
                  <asvg:svgBlip xmlns:asvg="http://schemas.microsoft.com/office/drawing/2016/SVG/main" r:embed="rId3"/>
                </a:ext>
              </a:extLst>
            </a:blip>
            <a:stretch>
              <a:fillRect l="-21536" r="-315096"/>
            </a:stretch>
          </a:blipFill>
        </p:spPr>
        <p:txBody>
          <a:bodyPr/>
          <a:lstStyle/>
          <a:p>
            <a:endParaRPr lang="en-US"/>
          </a:p>
        </p:txBody>
      </p:sp>
      <p:sp>
        <p:nvSpPr>
          <p:cNvPr id="3" name="Freeform 3"/>
          <p:cNvSpPr/>
          <p:nvPr/>
        </p:nvSpPr>
        <p:spPr>
          <a:xfrm>
            <a:off x="1696295" y="943703"/>
            <a:ext cx="4305382" cy="3976608"/>
          </a:xfrm>
          <a:custGeom>
            <a:avLst/>
            <a:gdLst/>
            <a:ahLst/>
            <a:cxnLst/>
            <a:rect l="l" t="t" r="r" b="b"/>
            <a:pathLst>
              <a:path w="4305382" h="3976608">
                <a:moveTo>
                  <a:pt x="0" y="0"/>
                </a:moveTo>
                <a:lnTo>
                  <a:pt x="4305382" y="0"/>
                </a:lnTo>
                <a:lnTo>
                  <a:pt x="4305382" y="3976608"/>
                </a:lnTo>
                <a:lnTo>
                  <a:pt x="0" y="3976608"/>
                </a:lnTo>
                <a:lnTo>
                  <a:pt x="0" y="0"/>
                </a:lnTo>
                <a:close/>
              </a:path>
            </a:pathLst>
          </a:custGeom>
          <a:blipFill>
            <a:blip>
              <a:alphaModFix amt="60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Freeform 4"/>
          <p:cNvSpPr/>
          <p:nvPr/>
        </p:nvSpPr>
        <p:spPr>
          <a:xfrm rot="7200000">
            <a:off x="2048904" y="2110644"/>
            <a:ext cx="3600165" cy="3325243"/>
          </a:xfrm>
          <a:custGeom>
            <a:avLst/>
            <a:gdLst/>
            <a:ahLst/>
            <a:cxnLst/>
            <a:rect l="l" t="t" r="r" b="b"/>
            <a:pathLst>
              <a:path w="3600165" h="3325243">
                <a:moveTo>
                  <a:pt x="0" y="0"/>
                </a:moveTo>
                <a:lnTo>
                  <a:pt x="3600165" y="0"/>
                </a:lnTo>
                <a:lnTo>
                  <a:pt x="3600165" y="3325244"/>
                </a:lnTo>
                <a:lnTo>
                  <a:pt x="0" y="3325244"/>
                </a:lnTo>
                <a:lnTo>
                  <a:pt x="0" y="0"/>
                </a:lnTo>
                <a:close/>
              </a:path>
            </a:pathLst>
          </a:custGeom>
          <a:blipFill>
            <a:blip>
              <a:alphaModFix amt="60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Freeform 5"/>
          <p:cNvSpPr/>
          <p:nvPr/>
        </p:nvSpPr>
        <p:spPr>
          <a:xfrm>
            <a:off x="12539331" y="978062"/>
            <a:ext cx="4222155" cy="3899736"/>
          </a:xfrm>
          <a:custGeom>
            <a:avLst/>
            <a:gdLst/>
            <a:ahLst/>
            <a:cxnLst/>
            <a:rect l="l" t="t" r="r" b="b"/>
            <a:pathLst>
              <a:path w="4222155" h="3899736">
                <a:moveTo>
                  <a:pt x="0" y="0"/>
                </a:moveTo>
                <a:lnTo>
                  <a:pt x="4222155" y="0"/>
                </a:lnTo>
                <a:lnTo>
                  <a:pt x="4222155" y="3899736"/>
                </a:lnTo>
                <a:lnTo>
                  <a:pt x="0" y="3899736"/>
                </a:lnTo>
                <a:lnTo>
                  <a:pt x="0" y="0"/>
                </a:lnTo>
                <a:close/>
              </a:path>
            </a:pathLst>
          </a:custGeom>
          <a:blipFill>
            <a:blip>
              <a:alphaModFix amt="60000"/>
              <a:extLst>
                <a:ext uri="{96DAC541-7B7A-43D3-8B79-37D633B846F1}">
                  <asvg:svgBlip xmlns:asvg="http://schemas.microsoft.com/office/drawing/2016/SVG/main" r:embed="rId5"/>
                </a:ext>
              </a:extLst>
            </a:blip>
            <a:stretch>
              <a:fillRect/>
            </a:stretch>
          </a:blipFill>
        </p:spPr>
        <p:txBody>
          <a:bodyPr/>
          <a:lstStyle/>
          <a:p>
            <a:endParaRPr lang="en-US"/>
          </a:p>
        </p:txBody>
      </p:sp>
      <p:sp>
        <p:nvSpPr>
          <p:cNvPr id="6" name="Freeform 6"/>
          <p:cNvSpPr/>
          <p:nvPr/>
        </p:nvSpPr>
        <p:spPr>
          <a:xfrm rot="7200000">
            <a:off x="12834886" y="1885885"/>
            <a:ext cx="3631046" cy="3353766"/>
          </a:xfrm>
          <a:custGeom>
            <a:avLst/>
            <a:gdLst/>
            <a:ahLst/>
            <a:cxnLst/>
            <a:rect l="l" t="t" r="r" b="b"/>
            <a:pathLst>
              <a:path w="3631046" h="3353766">
                <a:moveTo>
                  <a:pt x="0" y="0"/>
                </a:moveTo>
                <a:lnTo>
                  <a:pt x="3631045" y="0"/>
                </a:lnTo>
                <a:lnTo>
                  <a:pt x="3631045" y="3353766"/>
                </a:lnTo>
                <a:lnTo>
                  <a:pt x="0" y="3353766"/>
                </a:lnTo>
                <a:lnTo>
                  <a:pt x="0" y="0"/>
                </a:lnTo>
                <a:close/>
              </a:path>
            </a:pathLst>
          </a:custGeom>
          <a:blipFill>
            <a:blip>
              <a:alphaModFix amt="60000"/>
              <a:extLst>
                <a:ext uri="{96DAC541-7B7A-43D3-8B79-37D633B846F1}">
                  <asvg:svgBlip xmlns:asvg="http://schemas.microsoft.com/office/drawing/2016/SVG/main" r:embed="rId6"/>
                </a:ext>
              </a:extLst>
            </a:blip>
            <a:stretch>
              <a:fillRect/>
            </a:stretch>
          </a:blipFill>
        </p:spPr>
        <p:txBody>
          <a:bodyPr/>
          <a:lstStyle/>
          <a:p>
            <a:endParaRPr lang="en-US"/>
          </a:p>
        </p:txBody>
      </p:sp>
      <p:sp>
        <p:nvSpPr>
          <p:cNvPr id="7" name="Freeform 7"/>
          <p:cNvSpPr/>
          <p:nvPr/>
        </p:nvSpPr>
        <p:spPr>
          <a:xfrm>
            <a:off x="7273701" y="1140693"/>
            <a:ext cx="3723955" cy="3439580"/>
          </a:xfrm>
          <a:custGeom>
            <a:avLst/>
            <a:gdLst/>
            <a:ahLst/>
            <a:cxnLst/>
            <a:rect l="l" t="t" r="r" b="b"/>
            <a:pathLst>
              <a:path w="3723955" h="3439580">
                <a:moveTo>
                  <a:pt x="0" y="0"/>
                </a:moveTo>
                <a:lnTo>
                  <a:pt x="3723955" y="0"/>
                </a:lnTo>
                <a:lnTo>
                  <a:pt x="3723955" y="3439580"/>
                </a:lnTo>
                <a:lnTo>
                  <a:pt x="0" y="3439580"/>
                </a:lnTo>
                <a:lnTo>
                  <a:pt x="0" y="0"/>
                </a:lnTo>
                <a:close/>
              </a:path>
            </a:pathLst>
          </a:custGeom>
          <a:blipFill>
            <a:blip>
              <a:alphaModFix amt="60000"/>
              <a:extLst>
                <a:ext uri="{96DAC541-7B7A-43D3-8B79-37D633B846F1}">
                  <asvg:svgBlip xmlns:asvg="http://schemas.microsoft.com/office/drawing/2016/SVG/main" r:embed="rId7"/>
                </a:ext>
              </a:extLst>
            </a:blip>
            <a:stretch>
              <a:fillRect/>
            </a:stretch>
          </a:blipFill>
        </p:spPr>
        <p:txBody>
          <a:bodyPr/>
          <a:lstStyle/>
          <a:p>
            <a:endParaRPr lang="en-US"/>
          </a:p>
        </p:txBody>
      </p:sp>
      <p:sp>
        <p:nvSpPr>
          <p:cNvPr id="8" name="Freeform 8"/>
          <p:cNvSpPr/>
          <p:nvPr/>
        </p:nvSpPr>
        <p:spPr>
          <a:xfrm rot="7200000">
            <a:off x="7632003" y="2040295"/>
            <a:ext cx="3462428" cy="3198025"/>
          </a:xfrm>
          <a:custGeom>
            <a:avLst/>
            <a:gdLst/>
            <a:ahLst/>
            <a:cxnLst/>
            <a:rect l="l" t="t" r="r" b="b"/>
            <a:pathLst>
              <a:path w="3462428" h="3198025">
                <a:moveTo>
                  <a:pt x="0" y="0"/>
                </a:moveTo>
                <a:lnTo>
                  <a:pt x="3462429" y="0"/>
                </a:lnTo>
                <a:lnTo>
                  <a:pt x="3462429" y="3198024"/>
                </a:lnTo>
                <a:lnTo>
                  <a:pt x="0" y="3198024"/>
                </a:lnTo>
                <a:lnTo>
                  <a:pt x="0" y="0"/>
                </a:lnTo>
                <a:close/>
              </a:path>
            </a:pathLst>
          </a:custGeom>
          <a:blipFill>
            <a:blip>
              <a:alphaModFix amt="60000"/>
              <a:extLst>
                <a:ext uri="{96DAC541-7B7A-43D3-8B79-37D633B846F1}">
                  <asvg:svgBlip xmlns:asvg="http://schemas.microsoft.com/office/drawing/2016/SVG/main" r:embed="rId8"/>
                </a:ext>
              </a:extLst>
            </a:blip>
            <a:stretch>
              <a:fillRect/>
            </a:stretch>
          </a:blipFill>
        </p:spPr>
        <p:txBody>
          <a:bodyPr/>
          <a:lstStyle/>
          <a:p>
            <a:endParaRPr lang="en-US"/>
          </a:p>
        </p:txBody>
      </p:sp>
      <p:sp>
        <p:nvSpPr>
          <p:cNvPr id="9" name="TextBox 9"/>
          <p:cNvSpPr txBox="1"/>
          <p:nvPr/>
        </p:nvSpPr>
        <p:spPr>
          <a:xfrm>
            <a:off x="1696295" y="5909513"/>
            <a:ext cx="4614315" cy="2316861"/>
          </a:xfrm>
          <a:prstGeom prst="rect">
            <a:avLst/>
          </a:prstGeom>
        </p:spPr>
        <p:txBody>
          <a:bodyPr lIns="0" tIns="0" rIns="0" bIns="0" rtlCol="0" anchor="t">
            <a:spAutoFit/>
          </a:bodyPr>
          <a:lstStyle/>
          <a:p>
            <a:pPr algn="ctr">
              <a:lnSpc>
                <a:spcPts val="6192"/>
              </a:lnSpc>
            </a:pPr>
            <a:r>
              <a:rPr lang="en-US" sz="4800" b="1" spc="139">
                <a:solidFill>
                  <a:srgbClr val="042B60"/>
                </a:solidFill>
                <a:latin typeface="Canva Sans Bold"/>
                <a:ea typeface="Canva Sans Bold"/>
                <a:cs typeface="Canva Sans Bold"/>
                <a:sym typeface="Canva Sans Bold"/>
              </a:rPr>
              <a:t>Level 1 Autism</a:t>
            </a:r>
          </a:p>
          <a:p>
            <a:pPr algn="ctr">
              <a:lnSpc>
                <a:spcPts val="6192"/>
              </a:lnSpc>
            </a:pPr>
            <a:r>
              <a:rPr lang="en-US" sz="4800" spc="139">
                <a:solidFill>
                  <a:srgbClr val="042B60"/>
                </a:solidFill>
                <a:latin typeface="Canva Sans"/>
                <a:ea typeface="Canva Sans"/>
                <a:cs typeface="Canva Sans"/>
                <a:sym typeface="Canva Sans"/>
              </a:rPr>
              <a:t>requiring </a:t>
            </a:r>
          </a:p>
          <a:p>
            <a:pPr algn="ctr">
              <a:lnSpc>
                <a:spcPts val="6192"/>
              </a:lnSpc>
            </a:pPr>
            <a:r>
              <a:rPr lang="en-US" sz="4800" spc="139">
                <a:solidFill>
                  <a:srgbClr val="042B60"/>
                </a:solidFill>
                <a:latin typeface="Canva Sans"/>
                <a:ea typeface="Canva Sans"/>
                <a:cs typeface="Canva Sans"/>
                <a:sym typeface="Canva Sans"/>
              </a:rPr>
              <a:t>support</a:t>
            </a:r>
          </a:p>
        </p:txBody>
      </p:sp>
      <p:sp>
        <p:nvSpPr>
          <p:cNvPr id="10" name="TextBox 10"/>
          <p:cNvSpPr txBox="1"/>
          <p:nvPr/>
        </p:nvSpPr>
        <p:spPr>
          <a:xfrm>
            <a:off x="6955578" y="5944924"/>
            <a:ext cx="4815279" cy="3097911"/>
          </a:xfrm>
          <a:prstGeom prst="rect">
            <a:avLst/>
          </a:prstGeom>
        </p:spPr>
        <p:txBody>
          <a:bodyPr lIns="0" tIns="0" rIns="0" bIns="0" rtlCol="0" anchor="t">
            <a:spAutoFit/>
          </a:bodyPr>
          <a:lstStyle/>
          <a:p>
            <a:pPr algn="ctr">
              <a:lnSpc>
                <a:spcPts val="6192"/>
              </a:lnSpc>
            </a:pPr>
            <a:r>
              <a:rPr lang="en-US" sz="4800" b="1" spc="139">
                <a:solidFill>
                  <a:srgbClr val="042B60"/>
                </a:solidFill>
                <a:latin typeface="Canva Sans Bold"/>
                <a:ea typeface="Canva Sans Bold"/>
                <a:cs typeface="Canva Sans Bold"/>
                <a:sym typeface="Canva Sans Bold"/>
              </a:rPr>
              <a:t>Level 2 Autism</a:t>
            </a:r>
          </a:p>
          <a:p>
            <a:pPr algn="ctr">
              <a:lnSpc>
                <a:spcPts val="6192"/>
              </a:lnSpc>
            </a:pPr>
            <a:r>
              <a:rPr lang="en-US" sz="4800" spc="139">
                <a:solidFill>
                  <a:srgbClr val="042B60"/>
                </a:solidFill>
                <a:latin typeface="Canva Sans"/>
                <a:ea typeface="Canva Sans"/>
                <a:cs typeface="Canva Sans"/>
                <a:sym typeface="Canva Sans"/>
              </a:rPr>
              <a:t>requiring</a:t>
            </a:r>
          </a:p>
          <a:p>
            <a:pPr algn="ctr">
              <a:lnSpc>
                <a:spcPts val="6192"/>
              </a:lnSpc>
            </a:pPr>
            <a:r>
              <a:rPr lang="en-US" sz="4800" spc="139">
                <a:solidFill>
                  <a:srgbClr val="042B60"/>
                </a:solidFill>
                <a:latin typeface="Canva Sans"/>
                <a:ea typeface="Canva Sans"/>
                <a:cs typeface="Canva Sans"/>
                <a:sym typeface="Canva Sans"/>
              </a:rPr>
              <a:t>substantial</a:t>
            </a:r>
          </a:p>
          <a:p>
            <a:pPr algn="ctr">
              <a:lnSpc>
                <a:spcPts val="6192"/>
              </a:lnSpc>
            </a:pPr>
            <a:r>
              <a:rPr lang="en-US" sz="4800" spc="139">
                <a:solidFill>
                  <a:srgbClr val="042B60"/>
                </a:solidFill>
                <a:latin typeface="Canva Sans"/>
                <a:ea typeface="Canva Sans"/>
                <a:cs typeface="Canva Sans"/>
                <a:sym typeface="Canva Sans"/>
              </a:rPr>
              <a:t> support</a:t>
            </a:r>
          </a:p>
        </p:txBody>
      </p:sp>
      <p:sp>
        <p:nvSpPr>
          <p:cNvPr id="11" name="TextBox 11"/>
          <p:cNvSpPr txBox="1"/>
          <p:nvPr/>
        </p:nvSpPr>
        <p:spPr>
          <a:xfrm>
            <a:off x="12539331" y="5909513"/>
            <a:ext cx="4906160" cy="3097911"/>
          </a:xfrm>
          <a:prstGeom prst="rect">
            <a:avLst/>
          </a:prstGeom>
        </p:spPr>
        <p:txBody>
          <a:bodyPr lIns="0" tIns="0" rIns="0" bIns="0" rtlCol="0" anchor="t">
            <a:spAutoFit/>
          </a:bodyPr>
          <a:lstStyle/>
          <a:p>
            <a:pPr algn="ctr">
              <a:lnSpc>
                <a:spcPts val="6192"/>
              </a:lnSpc>
            </a:pPr>
            <a:r>
              <a:rPr lang="en-US" sz="4800" b="1" spc="139">
                <a:solidFill>
                  <a:srgbClr val="042B60"/>
                </a:solidFill>
                <a:latin typeface="Canva Sans Bold"/>
                <a:ea typeface="Canva Sans Bold"/>
                <a:cs typeface="Canva Sans Bold"/>
                <a:sym typeface="Canva Sans Bold"/>
              </a:rPr>
              <a:t>Level 3 Autism</a:t>
            </a:r>
            <a:r>
              <a:rPr lang="en-US" sz="4800" spc="139">
                <a:solidFill>
                  <a:srgbClr val="042B60"/>
                </a:solidFill>
                <a:latin typeface="Canva Sans"/>
                <a:ea typeface="Canva Sans"/>
                <a:cs typeface="Canva Sans"/>
                <a:sym typeface="Canva Sans"/>
              </a:rPr>
              <a:t> </a:t>
            </a:r>
          </a:p>
          <a:p>
            <a:pPr algn="ctr">
              <a:lnSpc>
                <a:spcPts val="6192"/>
              </a:lnSpc>
            </a:pPr>
            <a:r>
              <a:rPr lang="en-US" sz="4800" spc="139">
                <a:solidFill>
                  <a:srgbClr val="042B60"/>
                </a:solidFill>
                <a:latin typeface="Canva Sans"/>
                <a:ea typeface="Canva Sans"/>
                <a:cs typeface="Canva Sans"/>
                <a:sym typeface="Canva Sans"/>
              </a:rPr>
              <a:t>requiring very substantial </a:t>
            </a:r>
          </a:p>
          <a:p>
            <a:pPr algn="ctr">
              <a:lnSpc>
                <a:spcPts val="6192"/>
              </a:lnSpc>
            </a:pPr>
            <a:r>
              <a:rPr lang="en-US" sz="4800" spc="139">
                <a:solidFill>
                  <a:srgbClr val="042B60"/>
                </a:solidFill>
                <a:latin typeface="Canva Sans"/>
                <a:ea typeface="Canva Sans"/>
                <a:cs typeface="Canva Sans"/>
                <a:sym typeface="Canva Sans"/>
              </a:rPr>
              <a:t>support</a:t>
            </a:r>
          </a:p>
        </p:txBody>
      </p:sp>
      <p:sp>
        <p:nvSpPr>
          <p:cNvPr id="12" name="Freeform 12"/>
          <p:cNvSpPr/>
          <p:nvPr/>
        </p:nvSpPr>
        <p:spPr>
          <a:xfrm>
            <a:off x="11015937" y="2927930"/>
            <a:ext cx="1615883" cy="183005"/>
          </a:xfrm>
          <a:custGeom>
            <a:avLst/>
            <a:gdLst/>
            <a:ahLst/>
            <a:cxnLst/>
            <a:rect l="l" t="t" r="r" b="b"/>
            <a:pathLst>
              <a:path w="1615883" h="183005">
                <a:moveTo>
                  <a:pt x="0" y="0"/>
                </a:moveTo>
                <a:lnTo>
                  <a:pt x="1615883" y="0"/>
                </a:lnTo>
                <a:lnTo>
                  <a:pt x="1615883" y="183005"/>
                </a:lnTo>
                <a:lnTo>
                  <a:pt x="0" y="183005"/>
                </a:lnTo>
                <a:lnTo>
                  <a:pt x="0" y="0"/>
                </a:lnTo>
                <a:close/>
              </a:path>
            </a:pathLst>
          </a:custGeom>
          <a:blipFill>
            <a:blip>
              <a:extLst>
                <a:ext uri="{96DAC541-7B7A-43D3-8B79-37D633B846F1}">
                  <asvg:svgBlip xmlns:asvg="http://schemas.microsoft.com/office/drawing/2016/SVG/main" r:embed="rId9"/>
                </a:ext>
              </a:extLst>
            </a:blip>
            <a:stretch>
              <a:fillRect l="-20091" r="-311351"/>
            </a:stretch>
          </a:blipFill>
        </p:spPr>
        <p:txBody>
          <a:bodyPr/>
          <a:lstStyle/>
          <a:p>
            <a:endParaRPr lang="en-US"/>
          </a:p>
        </p:txBody>
      </p:sp>
      <p:sp>
        <p:nvSpPr>
          <p:cNvPr id="13" name="TextBox 13"/>
          <p:cNvSpPr txBox="1"/>
          <p:nvPr/>
        </p:nvSpPr>
        <p:spPr>
          <a:xfrm>
            <a:off x="7543352" y="190500"/>
            <a:ext cx="3200848" cy="1209755"/>
          </a:xfrm>
          <a:prstGeom prst="rect">
            <a:avLst/>
          </a:prstGeom>
        </p:spPr>
        <p:txBody>
          <a:bodyPr wrap="square" lIns="0" tIns="0" rIns="0" bIns="0" rtlCol="0" anchor="t">
            <a:spAutoFit/>
          </a:bodyPr>
          <a:lstStyle/>
          <a:p>
            <a:pPr algn="ctr">
              <a:lnSpc>
                <a:spcPts val="10079"/>
              </a:lnSpc>
            </a:pPr>
            <a:r>
              <a:rPr lang="en-US" sz="7199" b="1" dirty="0">
                <a:solidFill>
                  <a:srgbClr val="042B60"/>
                </a:solidFill>
                <a:latin typeface="Canva Sans Bold"/>
                <a:ea typeface="Canva Sans Bold"/>
                <a:cs typeface="Canva Sans Bold"/>
                <a:sym typeface="Canva Sans Bold"/>
              </a:rPr>
              <a:t>DSM-5</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7200000">
            <a:off x="13847170" y="6326321"/>
            <a:ext cx="6325037" cy="5842034"/>
          </a:xfrm>
          <a:custGeom>
            <a:avLst/>
            <a:gdLst/>
            <a:ahLst/>
            <a:cxnLst/>
            <a:rect l="l" t="t" r="r" b="b"/>
            <a:pathLst>
              <a:path w="6325037" h="5842034">
                <a:moveTo>
                  <a:pt x="0" y="0"/>
                </a:moveTo>
                <a:lnTo>
                  <a:pt x="6325037" y="0"/>
                </a:lnTo>
                <a:lnTo>
                  <a:pt x="6325037" y="5842035"/>
                </a:lnTo>
                <a:lnTo>
                  <a:pt x="0" y="5842035"/>
                </a:lnTo>
                <a:lnTo>
                  <a:pt x="0" y="0"/>
                </a:lnTo>
                <a:close/>
              </a:path>
            </a:pathLst>
          </a:custGeom>
          <a:blipFill>
            <a:blip>
              <a:alphaModFix amt="60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13182115" y="6583461"/>
            <a:ext cx="6185571" cy="5713218"/>
          </a:xfrm>
          <a:custGeom>
            <a:avLst/>
            <a:gdLst/>
            <a:ahLst/>
            <a:cxnLst/>
            <a:rect l="l" t="t" r="r" b="b"/>
            <a:pathLst>
              <a:path w="6185571" h="5713218">
                <a:moveTo>
                  <a:pt x="0" y="0"/>
                </a:moveTo>
                <a:lnTo>
                  <a:pt x="6185570" y="0"/>
                </a:lnTo>
                <a:lnTo>
                  <a:pt x="6185570" y="5713218"/>
                </a:lnTo>
                <a:lnTo>
                  <a:pt x="0" y="5713218"/>
                </a:lnTo>
                <a:lnTo>
                  <a:pt x="0" y="0"/>
                </a:lnTo>
                <a:close/>
              </a:path>
            </a:pathLst>
          </a:custGeom>
          <a:blipFill>
            <a:blip>
              <a:alphaModFix amt="60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Freeform 4"/>
          <p:cNvSpPr/>
          <p:nvPr/>
        </p:nvSpPr>
        <p:spPr>
          <a:xfrm rot="7200000">
            <a:off x="4398971" y="-2921017"/>
            <a:ext cx="6325037" cy="5842034"/>
          </a:xfrm>
          <a:custGeom>
            <a:avLst/>
            <a:gdLst/>
            <a:ahLst/>
            <a:cxnLst/>
            <a:rect l="l" t="t" r="r" b="b"/>
            <a:pathLst>
              <a:path w="6325037" h="5842034">
                <a:moveTo>
                  <a:pt x="0" y="0"/>
                </a:moveTo>
                <a:lnTo>
                  <a:pt x="6325037" y="0"/>
                </a:lnTo>
                <a:lnTo>
                  <a:pt x="6325037" y="5842034"/>
                </a:lnTo>
                <a:lnTo>
                  <a:pt x="0" y="5842034"/>
                </a:lnTo>
                <a:lnTo>
                  <a:pt x="0" y="0"/>
                </a:lnTo>
                <a:close/>
              </a:path>
            </a:pathLst>
          </a:custGeom>
          <a:blipFill>
            <a:blip>
              <a:alphaModFix amt="60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Freeform 5"/>
          <p:cNvSpPr/>
          <p:nvPr/>
        </p:nvSpPr>
        <p:spPr>
          <a:xfrm>
            <a:off x="3733915" y="-2663877"/>
            <a:ext cx="6185571" cy="5713218"/>
          </a:xfrm>
          <a:custGeom>
            <a:avLst/>
            <a:gdLst/>
            <a:ahLst/>
            <a:cxnLst/>
            <a:rect l="l" t="t" r="r" b="b"/>
            <a:pathLst>
              <a:path w="6185571" h="5713218">
                <a:moveTo>
                  <a:pt x="0" y="0"/>
                </a:moveTo>
                <a:lnTo>
                  <a:pt x="6185571" y="0"/>
                </a:lnTo>
                <a:lnTo>
                  <a:pt x="6185571" y="5713218"/>
                </a:lnTo>
                <a:lnTo>
                  <a:pt x="0" y="5713218"/>
                </a:lnTo>
                <a:lnTo>
                  <a:pt x="0" y="0"/>
                </a:lnTo>
                <a:close/>
              </a:path>
            </a:pathLst>
          </a:custGeom>
          <a:blipFill>
            <a:blip>
              <a:alphaModFix amt="60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6" name="Freeform 6"/>
          <p:cNvSpPr/>
          <p:nvPr/>
        </p:nvSpPr>
        <p:spPr>
          <a:xfrm>
            <a:off x="1406728" y="3445164"/>
            <a:ext cx="940638" cy="714885"/>
          </a:xfrm>
          <a:custGeom>
            <a:avLst/>
            <a:gdLst/>
            <a:ahLst/>
            <a:cxnLst/>
            <a:rect l="l" t="t" r="r" b="b"/>
            <a:pathLst>
              <a:path w="940638" h="714885">
                <a:moveTo>
                  <a:pt x="0" y="0"/>
                </a:moveTo>
                <a:lnTo>
                  <a:pt x="940638" y="0"/>
                </a:lnTo>
                <a:lnTo>
                  <a:pt x="940638" y="714885"/>
                </a:lnTo>
                <a:lnTo>
                  <a:pt x="0" y="714885"/>
                </a:lnTo>
                <a:lnTo>
                  <a:pt x="0" y="0"/>
                </a:lnTo>
                <a:close/>
              </a:path>
            </a:pathLst>
          </a:custGeom>
          <a:blipFill>
            <a:blip>
              <a:alphaModFix amt="74000"/>
              <a:extLst>
                <a:ext uri="{96DAC541-7B7A-43D3-8B79-37D633B846F1}">
                  <asvg:svgBlip xmlns:asvg="http://schemas.microsoft.com/office/drawing/2016/SVG/main" r:embed="rId5"/>
                </a:ext>
              </a:extLst>
            </a:blip>
            <a:stretch>
              <a:fillRect/>
            </a:stretch>
          </a:blipFill>
        </p:spPr>
        <p:txBody>
          <a:bodyPr/>
          <a:lstStyle/>
          <a:p>
            <a:endParaRPr lang="en-US"/>
          </a:p>
        </p:txBody>
      </p:sp>
      <p:sp>
        <p:nvSpPr>
          <p:cNvPr id="7" name="TextBox 7"/>
          <p:cNvSpPr txBox="1"/>
          <p:nvPr/>
        </p:nvSpPr>
        <p:spPr>
          <a:xfrm>
            <a:off x="2714596" y="4112424"/>
            <a:ext cx="10467518" cy="3903345"/>
          </a:xfrm>
          <a:prstGeom prst="rect">
            <a:avLst/>
          </a:prstGeom>
        </p:spPr>
        <p:txBody>
          <a:bodyPr lIns="0" tIns="0" rIns="0" bIns="0" rtlCol="0" anchor="t">
            <a:spAutoFit/>
          </a:bodyPr>
          <a:lstStyle/>
          <a:p>
            <a:pPr algn="l">
              <a:lnSpc>
                <a:spcPts val="7740"/>
              </a:lnSpc>
            </a:pPr>
            <a:r>
              <a:rPr lang="en-US" sz="6000" b="1" spc="174">
                <a:solidFill>
                  <a:srgbClr val="042B60"/>
                </a:solidFill>
                <a:latin typeface="Canva Sans Bold"/>
                <a:ea typeface="Canva Sans Bold"/>
                <a:cs typeface="Canva Sans Bold"/>
                <a:sym typeface="Canva Sans Bold"/>
              </a:rPr>
              <a:t>Early intervention services leads to the most positive outcomes in all areas of functioning. </a:t>
            </a:r>
          </a:p>
        </p:txBody>
      </p:sp>
      <p:sp>
        <p:nvSpPr>
          <p:cNvPr id="8" name="Freeform 8"/>
          <p:cNvSpPr/>
          <p:nvPr/>
        </p:nvSpPr>
        <p:spPr>
          <a:xfrm flipH="1" flipV="1">
            <a:off x="11202105" y="7658326"/>
            <a:ext cx="940638" cy="714885"/>
          </a:xfrm>
          <a:custGeom>
            <a:avLst/>
            <a:gdLst/>
            <a:ahLst/>
            <a:cxnLst/>
            <a:rect l="l" t="t" r="r" b="b"/>
            <a:pathLst>
              <a:path w="940638" h="714885">
                <a:moveTo>
                  <a:pt x="940638" y="714885"/>
                </a:moveTo>
                <a:lnTo>
                  <a:pt x="0" y="714885"/>
                </a:lnTo>
                <a:lnTo>
                  <a:pt x="0" y="0"/>
                </a:lnTo>
                <a:lnTo>
                  <a:pt x="940638" y="0"/>
                </a:lnTo>
                <a:lnTo>
                  <a:pt x="940638" y="714885"/>
                </a:lnTo>
                <a:close/>
              </a:path>
            </a:pathLst>
          </a:custGeom>
          <a:blipFill>
            <a:blip>
              <a:alphaModFix amt="69000"/>
              <a:extLst>
                <a:ext uri="{96DAC541-7B7A-43D3-8B79-37D633B846F1}">
                  <asvg:svgBlip xmlns:asvg="http://schemas.microsoft.com/office/drawing/2016/SVG/main" r:embed="rId5"/>
                </a:ext>
              </a:extLst>
            </a:blip>
            <a:stretch>
              <a:fillRect/>
            </a:stretch>
          </a:blipFill>
        </p:spPr>
        <p:txBody>
          <a:bodyPr/>
          <a:lstStyle/>
          <a:p>
            <a:endParaRPr lang="en-US"/>
          </a:p>
        </p:txBody>
      </p:sp>
      <p:sp>
        <p:nvSpPr>
          <p:cNvPr id="9" name="TextBox 9"/>
          <p:cNvSpPr txBox="1"/>
          <p:nvPr/>
        </p:nvSpPr>
        <p:spPr>
          <a:xfrm>
            <a:off x="6226864" y="9209638"/>
            <a:ext cx="6467495" cy="679450"/>
          </a:xfrm>
          <a:prstGeom prst="rect">
            <a:avLst/>
          </a:prstGeom>
        </p:spPr>
        <p:txBody>
          <a:bodyPr lIns="0" tIns="0" rIns="0" bIns="0" rtlCol="0" anchor="t">
            <a:spAutoFit/>
          </a:bodyPr>
          <a:lstStyle/>
          <a:p>
            <a:pPr algn="ctr">
              <a:lnSpc>
                <a:spcPts val="5599"/>
              </a:lnSpc>
            </a:pPr>
            <a:r>
              <a:rPr lang="en-US" sz="3999">
                <a:solidFill>
                  <a:srgbClr val="042B60"/>
                </a:solidFill>
                <a:latin typeface="Canva Sans"/>
                <a:ea typeface="Canva Sans"/>
                <a:cs typeface="Canva Sans"/>
                <a:sym typeface="Canva Sans"/>
              </a:rPr>
              <a:t>Sanam Hafees, PsyD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4621343" y="724258"/>
            <a:ext cx="2852930" cy="2635070"/>
          </a:xfrm>
          <a:custGeom>
            <a:avLst/>
            <a:gdLst/>
            <a:ahLst/>
            <a:cxnLst/>
            <a:rect l="l" t="t" r="r" b="b"/>
            <a:pathLst>
              <a:path w="2852930" h="2635070">
                <a:moveTo>
                  <a:pt x="0" y="0"/>
                </a:moveTo>
                <a:lnTo>
                  <a:pt x="2852930" y="0"/>
                </a:lnTo>
                <a:lnTo>
                  <a:pt x="2852930" y="2635070"/>
                </a:lnTo>
                <a:lnTo>
                  <a:pt x="0" y="2635070"/>
                </a:lnTo>
                <a:lnTo>
                  <a:pt x="0" y="0"/>
                </a:lnTo>
                <a:close/>
              </a:path>
            </a:pathLst>
          </a:custGeom>
          <a:blipFill>
            <a:blip>
              <a:alphaModFix amt="60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rot="7200000">
            <a:off x="5056056" y="508614"/>
            <a:ext cx="2899124" cy="2677736"/>
          </a:xfrm>
          <a:custGeom>
            <a:avLst/>
            <a:gdLst/>
            <a:ahLst/>
            <a:cxnLst/>
            <a:rect l="l" t="t" r="r" b="b"/>
            <a:pathLst>
              <a:path w="2899124" h="2677736">
                <a:moveTo>
                  <a:pt x="0" y="0"/>
                </a:moveTo>
                <a:lnTo>
                  <a:pt x="2899124" y="0"/>
                </a:lnTo>
                <a:lnTo>
                  <a:pt x="2899124" y="2677736"/>
                </a:lnTo>
                <a:lnTo>
                  <a:pt x="0" y="2677736"/>
                </a:lnTo>
                <a:lnTo>
                  <a:pt x="0" y="0"/>
                </a:lnTo>
                <a:close/>
              </a:path>
            </a:pathLst>
          </a:custGeom>
          <a:blipFill>
            <a:blip>
              <a:alphaModFix amt="60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Freeform 4"/>
          <p:cNvSpPr/>
          <p:nvPr/>
        </p:nvSpPr>
        <p:spPr>
          <a:xfrm rot="7200000">
            <a:off x="-1501751" y="3719842"/>
            <a:ext cx="6325037" cy="5842034"/>
          </a:xfrm>
          <a:custGeom>
            <a:avLst/>
            <a:gdLst/>
            <a:ahLst/>
            <a:cxnLst/>
            <a:rect l="l" t="t" r="r" b="b"/>
            <a:pathLst>
              <a:path w="6325037" h="5842034">
                <a:moveTo>
                  <a:pt x="0" y="0"/>
                </a:moveTo>
                <a:lnTo>
                  <a:pt x="6325038" y="0"/>
                </a:lnTo>
                <a:lnTo>
                  <a:pt x="6325038" y="5842034"/>
                </a:lnTo>
                <a:lnTo>
                  <a:pt x="0" y="5842034"/>
                </a:lnTo>
                <a:lnTo>
                  <a:pt x="0" y="0"/>
                </a:lnTo>
                <a:close/>
              </a:path>
            </a:pathLst>
          </a:custGeom>
          <a:blipFill>
            <a:blip>
              <a:alphaModFix amt="60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Freeform 5"/>
          <p:cNvSpPr/>
          <p:nvPr/>
        </p:nvSpPr>
        <p:spPr>
          <a:xfrm>
            <a:off x="-575346" y="3153334"/>
            <a:ext cx="6185571" cy="5713218"/>
          </a:xfrm>
          <a:custGeom>
            <a:avLst/>
            <a:gdLst/>
            <a:ahLst/>
            <a:cxnLst/>
            <a:rect l="l" t="t" r="r" b="b"/>
            <a:pathLst>
              <a:path w="6185571" h="5713218">
                <a:moveTo>
                  <a:pt x="0" y="0"/>
                </a:moveTo>
                <a:lnTo>
                  <a:pt x="6185571" y="0"/>
                </a:lnTo>
                <a:lnTo>
                  <a:pt x="6185571" y="5713218"/>
                </a:lnTo>
                <a:lnTo>
                  <a:pt x="0" y="5713218"/>
                </a:lnTo>
                <a:lnTo>
                  <a:pt x="0" y="0"/>
                </a:lnTo>
                <a:close/>
              </a:path>
            </a:pathLst>
          </a:custGeom>
          <a:blipFill>
            <a:blip>
              <a:alphaModFix amt="60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6" name="Freeform 6"/>
          <p:cNvSpPr/>
          <p:nvPr/>
        </p:nvSpPr>
        <p:spPr>
          <a:xfrm>
            <a:off x="1972672" y="1028700"/>
            <a:ext cx="1529638" cy="1412829"/>
          </a:xfrm>
          <a:custGeom>
            <a:avLst/>
            <a:gdLst/>
            <a:ahLst/>
            <a:cxnLst/>
            <a:rect l="l" t="t" r="r" b="b"/>
            <a:pathLst>
              <a:path w="1529638" h="1412829">
                <a:moveTo>
                  <a:pt x="0" y="0"/>
                </a:moveTo>
                <a:lnTo>
                  <a:pt x="1529638" y="0"/>
                </a:lnTo>
                <a:lnTo>
                  <a:pt x="1529638" y="1412829"/>
                </a:lnTo>
                <a:lnTo>
                  <a:pt x="0" y="1412829"/>
                </a:lnTo>
                <a:lnTo>
                  <a:pt x="0" y="0"/>
                </a:lnTo>
                <a:close/>
              </a:path>
            </a:pathLst>
          </a:custGeom>
          <a:blipFill>
            <a:blip>
              <a:alphaModFix amt="60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7" name="Freeform 7"/>
          <p:cNvSpPr/>
          <p:nvPr/>
        </p:nvSpPr>
        <p:spPr>
          <a:xfrm rot="7200000">
            <a:off x="2253999" y="1032315"/>
            <a:ext cx="1524254" cy="1407857"/>
          </a:xfrm>
          <a:custGeom>
            <a:avLst/>
            <a:gdLst/>
            <a:ahLst/>
            <a:cxnLst/>
            <a:rect l="l" t="t" r="r" b="b"/>
            <a:pathLst>
              <a:path w="1524254" h="1407857">
                <a:moveTo>
                  <a:pt x="0" y="0"/>
                </a:moveTo>
                <a:lnTo>
                  <a:pt x="1524254" y="0"/>
                </a:lnTo>
                <a:lnTo>
                  <a:pt x="1524254" y="1407857"/>
                </a:lnTo>
                <a:lnTo>
                  <a:pt x="0" y="1407857"/>
                </a:lnTo>
                <a:lnTo>
                  <a:pt x="0" y="0"/>
                </a:lnTo>
                <a:close/>
              </a:path>
            </a:pathLst>
          </a:custGeom>
          <a:blipFill>
            <a:blip>
              <a:alphaModFix amt="60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8" name="Freeform 8"/>
          <p:cNvSpPr/>
          <p:nvPr/>
        </p:nvSpPr>
        <p:spPr>
          <a:xfrm>
            <a:off x="0" y="4886642"/>
            <a:ext cx="4006809" cy="3164753"/>
          </a:xfrm>
          <a:custGeom>
            <a:avLst/>
            <a:gdLst/>
            <a:ahLst/>
            <a:cxnLst/>
            <a:rect l="l" t="t" r="r" b="b"/>
            <a:pathLst>
              <a:path w="4006809" h="3164753">
                <a:moveTo>
                  <a:pt x="0" y="0"/>
                </a:moveTo>
                <a:lnTo>
                  <a:pt x="4006809" y="0"/>
                </a:lnTo>
                <a:lnTo>
                  <a:pt x="4006809" y="3164754"/>
                </a:lnTo>
                <a:lnTo>
                  <a:pt x="0" y="3164754"/>
                </a:lnTo>
                <a:lnTo>
                  <a:pt x="0" y="0"/>
                </a:lnTo>
                <a:close/>
              </a:path>
            </a:pathLst>
          </a:custGeom>
          <a:blipFill>
            <a:blip r:embed="rId5"/>
            <a:stretch>
              <a:fillRect/>
            </a:stretch>
          </a:blipFill>
        </p:spPr>
        <p:txBody>
          <a:bodyPr/>
          <a:lstStyle/>
          <a:p>
            <a:endParaRPr lang="en-US"/>
          </a:p>
        </p:txBody>
      </p:sp>
      <p:sp>
        <p:nvSpPr>
          <p:cNvPr id="9" name="Freeform 9"/>
          <p:cNvSpPr/>
          <p:nvPr/>
        </p:nvSpPr>
        <p:spPr>
          <a:xfrm>
            <a:off x="0" y="4207688"/>
            <a:ext cx="5237464" cy="4143068"/>
          </a:xfrm>
          <a:custGeom>
            <a:avLst/>
            <a:gdLst/>
            <a:ahLst/>
            <a:cxnLst/>
            <a:rect l="l" t="t" r="r" b="b"/>
            <a:pathLst>
              <a:path w="5237464" h="4143068">
                <a:moveTo>
                  <a:pt x="0" y="0"/>
                </a:moveTo>
                <a:lnTo>
                  <a:pt x="5237464" y="0"/>
                </a:lnTo>
                <a:lnTo>
                  <a:pt x="5237464" y="4143068"/>
                </a:lnTo>
                <a:lnTo>
                  <a:pt x="0" y="4143068"/>
                </a:lnTo>
                <a:lnTo>
                  <a:pt x="0" y="0"/>
                </a:lnTo>
                <a:close/>
              </a:path>
            </a:pathLst>
          </a:custGeom>
          <a:blipFill>
            <a:blip r:embed="rId6"/>
            <a:stretch>
              <a:fillRect l="-2928" r="-2928"/>
            </a:stretch>
          </a:blipFill>
        </p:spPr>
        <p:txBody>
          <a:bodyPr/>
          <a:lstStyle/>
          <a:p>
            <a:endParaRPr lang="en-US"/>
          </a:p>
        </p:txBody>
      </p:sp>
      <p:sp>
        <p:nvSpPr>
          <p:cNvPr id="10" name="TextBox 10"/>
          <p:cNvSpPr txBox="1"/>
          <p:nvPr/>
        </p:nvSpPr>
        <p:spPr>
          <a:xfrm>
            <a:off x="7947247" y="1540505"/>
            <a:ext cx="8841293" cy="1146429"/>
          </a:xfrm>
          <a:prstGeom prst="rect">
            <a:avLst/>
          </a:prstGeom>
        </p:spPr>
        <p:txBody>
          <a:bodyPr lIns="0" tIns="0" rIns="0" bIns="0" rtlCol="0" anchor="t">
            <a:spAutoFit/>
          </a:bodyPr>
          <a:lstStyle/>
          <a:p>
            <a:pPr algn="ctr">
              <a:lnSpc>
                <a:spcPts val="9288"/>
              </a:lnSpc>
            </a:pPr>
            <a:r>
              <a:rPr lang="en-US" sz="7200" b="1" spc="208">
                <a:solidFill>
                  <a:srgbClr val="042B60"/>
                </a:solidFill>
                <a:latin typeface="Canva Sans Bold"/>
                <a:ea typeface="Canva Sans Bold"/>
                <a:cs typeface="Canva Sans Bold"/>
                <a:sym typeface="Canva Sans Bold"/>
              </a:rPr>
              <a:t>Early Intervention</a:t>
            </a:r>
          </a:p>
        </p:txBody>
      </p:sp>
      <p:sp>
        <p:nvSpPr>
          <p:cNvPr id="11" name="TextBox 11"/>
          <p:cNvSpPr txBox="1"/>
          <p:nvPr/>
        </p:nvSpPr>
        <p:spPr>
          <a:xfrm>
            <a:off x="5771702" y="3743699"/>
            <a:ext cx="11354045" cy="5441061"/>
          </a:xfrm>
          <a:prstGeom prst="rect">
            <a:avLst/>
          </a:prstGeom>
        </p:spPr>
        <p:txBody>
          <a:bodyPr lIns="0" tIns="0" rIns="0" bIns="0" rtlCol="0" anchor="t">
            <a:spAutoFit/>
          </a:bodyPr>
          <a:lstStyle/>
          <a:p>
            <a:pPr marL="1036320" lvl="1" indent="-518160" algn="l">
              <a:lnSpc>
                <a:spcPts val="6192"/>
              </a:lnSpc>
              <a:buFont typeface="Arial"/>
              <a:buChar char="•"/>
            </a:pPr>
            <a:r>
              <a:rPr lang="en-US" sz="4800" spc="139">
                <a:solidFill>
                  <a:srgbClr val="042B60"/>
                </a:solidFill>
                <a:latin typeface="Canva Sans"/>
                <a:ea typeface="Canva Sans"/>
                <a:cs typeface="Canva Sans"/>
                <a:sym typeface="Canva Sans"/>
              </a:rPr>
              <a:t>neurological pathways formed before age 3</a:t>
            </a:r>
          </a:p>
          <a:p>
            <a:pPr marL="1036320" lvl="1" indent="-518160" algn="l">
              <a:lnSpc>
                <a:spcPts val="6192"/>
              </a:lnSpc>
              <a:buFont typeface="Arial"/>
              <a:buChar char="•"/>
            </a:pPr>
            <a:r>
              <a:rPr lang="en-US" sz="4800" spc="139">
                <a:solidFill>
                  <a:srgbClr val="042B60"/>
                </a:solidFill>
                <a:latin typeface="Canva Sans"/>
                <a:ea typeface="Canva Sans"/>
                <a:cs typeface="Canva Sans"/>
                <a:sym typeface="Canva Sans"/>
              </a:rPr>
              <a:t>synapses: connections between neurons  </a:t>
            </a:r>
          </a:p>
          <a:p>
            <a:pPr marL="1036320" lvl="1" indent="-518160" algn="l">
              <a:lnSpc>
                <a:spcPts val="6192"/>
              </a:lnSpc>
              <a:buFont typeface="Arial"/>
              <a:buChar char="•"/>
            </a:pPr>
            <a:r>
              <a:rPr lang="en-US" sz="4800" spc="139">
                <a:solidFill>
                  <a:srgbClr val="042B60"/>
                </a:solidFill>
                <a:latin typeface="Canva Sans"/>
                <a:ea typeface="Canva Sans"/>
                <a:cs typeface="Canva Sans"/>
                <a:sym typeface="Canva Sans"/>
              </a:rPr>
              <a:t>pruning process</a:t>
            </a:r>
          </a:p>
          <a:p>
            <a:pPr marL="1036320" lvl="1" indent="-518160" algn="l">
              <a:lnSpc>
                <a:spcPts val="6192"/>
              </a:lnSpc>
              <a:buFont typeface="Arial"/>
              <a:buChar char="•"/>
            </a:pPr>
            <a:r>
              <a:rPr lang="en-US" sz="4800" spc="139">
                <a:solidFill>
                  <a:srgbClr val="042B60"/>
                </a:solidFill>
                <a:latin typeface="Canva Sans"/>
                <a:ea typeface="Canva Sans"/>
                <a:cs typeface="Canva Sans"/>
                <a:sym typeface="Canva Sans"/>
              </a:rPr>
              <a:t>children with autism have more brain cells/connections</a:t>
            </a:r>
          </a:p>
        </p:txBody>
      </p:sp>
      <p:sp>
        <p:nvSpPr>
          <p:cNvPr id="12" name="TextBox 12"/>
          <p:cNvSpPr txBox="1"/>
          <p:nvPr/>
        </p:nvSpPr>
        <p:spPr>
          <a:xfrm>
            <a:off x="161478" y="8828452"/>
            <a:ext cx="5610225" cy="372744"/>
          </a:xfrm>
          <a:prstGeom prst="rect">
            <a:avLst/>
          </a:prstGeom>
        </p:spPr>
        <p:txBody>
          <a:bodyPr lIns="0" tIns="0" rIns="0" bIns="0" rtlCol="0" anchor="t">
            <a:spAutoFit/>
          </a:bodyPr>
          <a:lstStyle/>
          <a:p>
            <a:pPr algn="ctr">
              <a:lnSpc>
                <a:spcPts val="3080"/>
              </a:lnSpc>
            </a:pPr>
            <a:r>
              <a:rPr lang="en-US" sz="2200">
                <a:solidFill>
                  <a:srgbClr val="042B60"/>
                </a:solidFill>
                <a:latin typeface="Canva Sans"/>
                <a:ea typeface="Canva Sans"/>
                <a:cs typeface="Canva Sans"/>
                <a:sym typeface="Canva Sans"/>
              </a:rPr>
              <a:t>Image by Pete Linforth (Pixabay)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821314" y="-2209943"/>
            <a:ext cx="9396621" cy="8679061"/>
          </a:xfrm>
          <a:custGeom>
            <a:avLst/>
            <a:gdLst/>
            <a:ahLst/>
            <a:cxnLst/>
            <a:rect l="l" t="t" r="r" b="b"/>
            <a:pathLst>
              <a:path w="9396621" h="8679061">
                <a:moveTo>
                  <a:pt x="0" y="0"/>
                </a:moveTo>
                <a:lnTo>
                  <a:pt x="9396622" y="0"/>
                </a:lnTo>
                <a:lnTo>
                  <a:pt x="9396622" y="8679061"/>
                </a:lnTo>
                <a:lnTo>
                  <a:pt x="0" y="8679061"/>
                </a:lnTo>
                <a:lnTo>
                  <a:pt x="0" y="0"/>
                </a:lnTo>
                <a:close/>
              </a:path>
            </a:pathLst>
          </a:custGeom>
          <a:blipFill>
            <a:blip>
              <a:alphaModFix amt="60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11556070" y="517510"/>
            <a:ext cx="8821533" cy="8147889"/>
          </a:xfrm>
          <a:custGeom>
            <a:avLst/>
            <a:gdLst/>
            <a:ahLst/>
            <a:cxnLst/>
            <a:rect l="l" t="t" r="r" b="b"/>
            <a:pathLst>
              <a:path w="8821533" h="8147889">
                <a:moveTo>
                  <a:pt x="0" y="0"/>
                </a:moveTo>
                <a:lnTo>
                  <a:pt x="8821533" y="0"/>
                </a:lnTo>
                <a:lnTo>
                  <a:pt x="8821533" y="8147889"/>
                </a:lnTo>
                <a:lnTo>
                  <a:pt x="0" y="8147889"/>
                </a:lnTo>
                <a:lnTo>
                  <a:pt x="0" y="0"/>
                </a:lnTo>
                <a:close/>
              </a:path>
            </a:pathLst>
          </a:custGeom>
          <a:blipFill>
            <a:blip>
              <a:alphaModFix amt="60000"/>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4" name="Group 4"/>
          <p:cNvGrpSpPr/>
          <p:nvPr/>
        </p:nvGrpSpPr>
        <p:grpSpPr>
          <a:xfrm>
            <a:off x="11077305" y="1028700"/>
            <a:ext cx="7210695" cy="7043798"/>
            <a:chOff x="0" y="0"/>
            <a:chExt cx="4828540" cy="4716780"/>
          </a:xfrm>
        </p:grpSpPr>
        <p:sp>
          <p:nvSpPr>
            <p:cNvPr id="5" name="Freeform 5"/>
            <p:cNvSpPr/>
            <p:nvPr/>
          </p:nvSpPr>
          <p:spPr>
            <a:xfrm>
              <a:off x="1103" y="1273"/>
              <a:ext cx="4830645" cy="4716345"/>
            </a:xfrm>
            <a:custGeom>
              <a:avLst/>
              <a:gdLst/>
              <a:ahLst/>
              <a:cxnLst/>
              <a:rect l="l" t="t" r="r" b="b"/>
              <a:pathLst>
                <a:path w="4830645" h="4716345">
                  <a:moveTo>
                    <a:pt x="3415197" y="4653277"/>
                  </a:moveTo>
                  <a:cubicBezTo>
                    <a:pt x="3387257" y="4660897"/>
                    <a:pt x="3365667" y="4671057"/>
                    <a:pt x="3344077" y="4673597"/>
                  </a:cubicBezTo>
                  <a:cubicBezTo>
                    <a:pt x="3222157" y="4683757"/>
                    <a:pt x="3101507" y="4693917"/>
                    <a:pt x="2979587" y="4702807"/>
                  </a:cubicBezTo>
                  <a:cubicBezTo>
                    <a:pt x="2917357" y="4706617"/>
                    <a:pt x="2855127" y="4710427"/>
                    <a:pt x="2792897" y="4711697"/>
                  </a:cubicBezTo>
                  <a:cubicBezTo>
                    <a:pt x="2725587" y="4714237"/>
                    <a:pt x="2658277" y="4718047"/>
                    <a:pt x="2592237" y="4715507"/>
                  </a:cubicBezTo>
                  <a:cubicBezTo>
                    <a:pt x="2528737" y="4714237"/>
                    <a:pt x="2465237" y="4710427"/>
                    <a:pt x="2404277" y="4698997"/>
                  </a:cubicBezTo>
                  <a:cubicBezTo>
                    <a:pt x="2325537" y="4685027"/>
                    <a:pt x="2245527" y="4685027"/>
                    <a:pt x="2168057" y="4672327"/>
                  </a:cubicBezTo>
                  <a:cubicBezTo>
                    <a:pt x="1966127" y="4639307"/>
                    <a:pt x="1760387" y="4648197"/>
                    <a:pt x="1557187" y="4634227"/>
                  </a:cubicBezTo>
                  <a:cubicBezTo>
                    <a:pt x="1442887" y="4626607"/>
                    <a:pt x="1328587" y="4608827"/>
                    <a:pt x="1214287" y="4593587"/>
                  </a:cubicBezTo>
                  <a:cubicBezTo>
                    <a:pt x="1084747" y="4577077"/>
                    <a:pt x="955207" y="4558027"/>
                    <a:pt x="824397" y="4540247"/>
                  </a:cubicBezTo>
                  <a:cubicBezTo>
                    <a:pt x="729147" y="4527547"/>
                    <a:pt x="632627" y="4514847"/>
                    <a:pt x="537377" y="4502147"/>
                  </a:cubicBezTo>
                  <a:cubicBezTo>
                    <a:pt x="534837" y="4502147"/>
                    <a:pt x="532297" y="4500877"/>
                    <a:pt x="529757" y="4500877"/>
                  </a:cubicBezTo>
                  <a:cubicBezTo>
                    <a:pt x="449747" y="4466587"/>
                    <a:pt x="364657" y="4439917"/>
                    <a:pt x="290997" y="4395467"/>
                  </a:cubicBezTo>
                  <a:cubicBezTo>
                    <a:pt x="166537" y="4319267"/>
                    <a:pt x="113197" y="4197347"/>
                    <a:pt x="108117" y="4053837"/>
                  </a:cubicBezTo>
                  <a:cubicBezTo>
                    <a:pt x="106847" y="4004307"/>
                    <a:pt x="100497" y="3956047"/>
                    <a:pt x="100497" y="3906517"/>
                  </a:cubicBezTo>
                  <a:cubicBezTo>
                    <a:pt x="101767" y="3837937"/>
                    <a:pt x="106847" y="3770627"/>
                    <a:pt x="110657" y="3703317"/>
                  </a:cubicBezTo>
                  <a:cubicBezTo>
                    <a:pt x="120817" y="3502657"/>
                    <a:pt x="125897" y="3301997"/>
                    <a:pt x="110657" y="3101337"/>
                  </a:cubicBezTo>
                  <a:cubicBezTo>
                    <a:pt x="96687" y="2920997"/>
                    <a:pt x="83987" y="2741927"/>
                    <a:pt x="70017" y="2561587"/>
                  </a:cubicBezTo>
                  <a:cubicBezTo>
                    <a:pt x="61127" y="2446017"/>
                    <a:pt x="49697" y="2331717"/>
                    <a:pt x="42077" y="2216147"/>
                  </a:cubicBezTo>
                  <a:cubicBezTo>
                    <a:pt x="36997" y="2139947"/>
                    <a:pt x="38267" y="2062477"/>
                    <a:pt x="33187" y="1986277"/>
                  </a:cubicBezTo>
                  <a:cubicBezTo>
                    <a:pt x="30647" y="1943097"/>
                    <a:pt x="16677" y="1901187"/>
                    <a:pt x="15407" y="1858007"/>
                  </a:cubicBezTo>
                  <a:cubicBezTo>
                    <a:pt x="10327" y="1753867"/>
                    <a:pt x="9057" y="1648457"/>
                    <a:pt x="6517" y="1543047"/>
                  </a:cubicBezTo>
                  <a:cubicBezTo>
                    <a:pt x="5247" y="1502407"/>
                    <a:pt x="-1103" y="1461767"/>
                    <a:pt x="167" y="1421127"/>
                  </a:cubicBezTo>
                  <a:cubicBezTo>
                    <a:pt x="1437" y="1357627"/>
                    <a:pt x="9057" y="1294127"/>
                    <a:pt x="10327" y="1230627"/>
                  </a:cubicBezTo>
                  <a:cubicBezTo>
                    <a:pt x="11597" y="1156967"/>
                    <a:pt x="3977" y="1083307"/>
                    <a:pt x="6517" y="1010917"/>
                  </a:cubicBezTo>
                  <a:cubicBezTo>
                    <a:pt x="6517" y="941067"/>
                    <a:pt x="15407" y="872487"/>
                    <a:pt x="24297" y="802637"/>
                  </a:cubicBezTo>
                  <a:cubicBezTo>
                    <a:pt x="26837" y="778507"/>
                    <a:pt x="44617" y="756917"/>
                    <a:pt x="49697" y="732787"/>
                  </a:cubicBezTo>
                  <a:cubicBezTo>
                    <a:pt x="71287" y="613407"/>
                    <a:pt x="94147" y="494027"/>
                    <a:pt x="150027" y="383537"/>
                  </a:cubicBezTo>
                  <a:cubicBezTo>
                    <a:pt x="162727" y="359407"/>
                    <a:pt x="183047" y="337817"/>
                    <a:pt x="202097" y="318767"/>
                  </a:cubicBezTo>
                  <a:cubicBezTo>
                    <a:pt x="208447" y="312417"/>
                    <a:pt x="223687" y="316227"/>
                    <a:pt x="227497" y="316227"/>
                  </a:cubicBezTo>
                  <a:cubicBezTo>
                    <a:pt x="236387" y="299717"/>
                    <a:pt x="241467" y="283207"/>
                    <a:pt x="251627" y="275587"/>
                  </a:cubicBezTo>
                  <a:cubicBezTo>
                    <a:pt x="306237" y="233677"/>
                    <a:pt x="363387" y="203197"/>
                    <a:pt x="434507" y="195577"/>
                  </a:cubicBezTo>
                  <a:cubicBezTo>
                    <a:pt x="487847" y="189227"/>
                    <a:pt x="539917" y="166367"/>
                    <a:pt x="593257" y="153667"/>
                  </a:cubicBezTo>
                  <a:cubicBezTo>
                    <a:pt x="658027" y="138427"/>
                    <a:pt x="722797" y="120647"/>
                    <a:pt x="790107" y="111757"/>
                  </a:cubicBezTo>
                  <a:cubicBezTo>
                    <a:pt x="851067" y="104137"/>
                    <a:pt x="909487" y="87627"/>
                    <a:pt x="971717" y="82547"/>
                  </a:cubicBezTo>
                  <a:cubicBezTo>
                    <a:pt x="1035217" y="77467"/>
                    <a:pt x="1098717" y="62227"/>
                    <a:pt x="1163487" y="57147"/>
                  </a:cubicBezTo>
                  <a:cubicBezTo>
                    <a:pt x="1338747" y="44447"/>
                    <a:pt x="1515277" y="35557"/>
                    <a:pt x="1690537" y="25397"/>
                  </a:cubicBezTo>
                  <a:cubicBezTo>
                    <a:pt x="1733717" y="22857"/>
                    <a:pt x="1776897" y="25397"/>
                    <a:pt x="1820077" y="26667"/>
                  </a:cubicBezTo>
                  <a:cubicBezTo>
                    <a:pt x="1841667" y="27937"/>
                    <a:pt x="1863257" y="33017"/>
                    <a:pt x="1886117" y="35557"/>
                  </a:cubicBezTo>
                  <a:cubicBezTo>
                    <a:pt x="1896277" y="36827"/>
                    <a:pt x="1906437" y="33017"/>
                    <a:pt x="1916597" y="33017"/>
                  </a:cubicBezTo>
                  <a:cubicBezTo>
                    <a:pt x="1947077" y="33017"/>
                    <a:pt x="1978827" y="33017"/>
                    <a:pt x="2009307" y="31747"/>
                  </a:cubicBezTo>
                  <a:cubicBezTo>
                    <a:pt x="2067727" y="29207"/>
                    <a:pt x="2127417" y="22857"/>
                    <a:pt x="2185837" y="22857"/>
                  </a:cubicBezTo>
                  <a:cubicBezTo>
                    <a:pt x="2242987" y="22857"/>
                    <a:pt x="2300137" y="26667"/>
                    <a:pt x="2357287" y="29207"/>
                  </a:cubicBezTo>
                  <a:lnTo>
                    <a:pt x="2403007" y="29207"/>
                  </a:lnTo>
                  <a:cubicBezTo>
                    <a:pt x="2472857" y="26667"/>
                    <a:pt x="2541437" y="26667"/>
                    <a:pt x="2611287" y="22857"/>
                  </a:cubicBezTo>
                  <a:cubicBezTo>
                    <a:pt x="2678597" y="19047"/>
                    <a:pt x="2744637" y="10157"/>
                    <a:pt x="2811947" y="6347"/>
                  </a:cubicBezTo>
                  <a:cubicBezTo>
                    <a:pt x="2843697" y="3807"/>
                    <a:pt x="2876717" y="3807"/>
                    <a:pt x="2908467" y="10157"/>
                  </a:cubicBezTo>
                  <a:cubicBezTo>
                    <a:pt x="2956727" y="19047"/>
                    <a:pt x="3002447" y="24127"/>
                    <a:pt x="3050707" y="10157"/>
                  </a:cubicBezTo>
                  <a:cubicBezTo>
                    <a:pt x="3068487" y="5077"/>
                    <a:pt x="3091347" y="13967"/>
                    <a:pt x="3111667" y="16507"/>
                  </a:cubicBezTo>
                  <a:cubicBezTo>
                    <a:pt x="3120557" y="17777"/>
                    <a:pt x="3130717" y="20317"/>
                    <a:pt x="3135797" y="16507"/>
                  </a:cubicBezTo>
                  <a:cubicBezTo>
                    <a:pt x="3170087" y="-8893"/>
                    <a:pt x="3201837" y="-2543"/>
                    <a:pt x="3234857" y="19047"/>
                  </a:cubicBezTo>
                  <a:cubicBezTo>
                    <a:pt x="3238667" y="21587"/>
                    <a:pt x="3248827" y="15237"/>
                    <a:pt x="3256447" y="15237"/>
                  </a:cubicBezTo>
                  <a:cubicBezTo>
                    <a:pt x="3286927" y="15237"/>
                    <a:pt x="3317407" y="15237"/>
                    <a:pt x="3349157" y="16507"/>
                  </a:cubicBezTo>
                  <a:cubicBezTo>
                    <a:pt x="3372017" y="17777"/>
                    <a:pt x="3393607" y="25397"/>
                    <a:pt x="3416467" y="27937"/>
                  </a:cubicBezTo>
                  <a:cubicBezTo>
                    <a:pt x="3465997" y="34287"/>
                    <a:pt x="3516797" y="44447"/>
                    <a:pt x="3567597" y="44447"/>
                  </a:cubicBezTo>
                  <a:cubicBezTo>
                    <a:pt x="3662847" y="45717"/>
                    <a:pt x="3758097" y="49527"/>
                    <a:pt x="3852077" y="69847"/>
                  </a:cubicBezTo>
                  <a:cubicBezTo>
                    <a:pt x="3939707" y="88897"/>
                    <a:pt x="4029877" y="88897"/>
                    <a:pt x="4118777" y="104137"/>
                  </a:cubicBezTo>
                  <a:cubicBezTo>
                    <a:pt x="4172117" y="113027"/>
                    <a:pt x="4226727" y="129537"/>
                    <a:pt x="4272447" y="156207"/>
                  </a:cubicBezTo>
                  <a:cubicBezTo>
                    <a:pt x="4321977" y="184147"/>
                    <a:pt x="4360077" y="229867"/>
                    <a:pt x="4404527" y="267967"/>
                  </a:cubicBezTo>
                  <a:cubicBezTo>
                    <a:pt x="4421037" y="281937"/>
                    <a:pt x="4445167" y="292097"/>
                    <a:pt x="4456597" y="309877"/>
                  </a:cubicBezTo>
                  <a:cubicBezTo>
                    <a:pt x="4489617" y="358137"/>
                    <a:pt x="4518827" y="408937"/>
                    <a:pt x="4548037" y="459737"/>
                  </a:cubicBezTo>
                  <a:cubicBezTo>
                    <a:pt x="4569627" y="496567"/>
                    <a:pt x="4591217" y="534667"/>
                    <a:pt x="4607727" y="572767"/>
                  </a:cubicBezTo>
                  <a:cubicBezTo>
                    <a:pt x="4625507" y="617217"/>
                    <a:pt x="4639477" y="662937"/>
                    <a:pt x="4653447" y="709927"/>
                  </a:cubicBezTo>
                  <a:cubicBezTo>
                    <a:pt x="4675037" y="783587"/>
                    <a:pt x="4700437" y="857247"/>
                    <a:pt x="4714407" y="933447"/>
                  </a:cubicBezTo>
                  <a:cubicBezTo>
                    <a:pt x="4734727" y="1040127"/>
                    <a:pt x="4744887" y="1149347"/>
                    <a:pt x="4760127" y="1257297"/>
                  </a:cubicBezTo>
                  <a:cubicBezTo>
                    <a:pt x="4765207" y="1292857"/>
                    <a:pt x="4771557" y="1328417"/>
                    <a:pt x="4774097" y="1363977"/>
                  </a:cubicBezTo>
                  <a:cubicBezTo>
                    <a:pt x="4781717" y="1465577"/>
                    <a:pt x="4786797" y="1565907"/>
                    <a:pt x="4793147" y="1667507"/>
                  </a:cubicBezTo>
                  <a:cubicBezTo>
                    <a:pt x="4802037" y="1793237"/>
                    <a:pt x="4814737" y="1917697"/>
                    <a:pt x="4821087" y="2043427"/>
                  </a:cubicBezTo>
                  <a:cubicBezTo>
                    <a:pt x="4827437" y="2164077"/>
                    <a:pt x="4832517" y="2285997"/>
                    <a:pt x="4829977" y="2407917"/>
                  </a:cubicBezTo>
                  <a:cubicBezTo>
                    <a:pt x="4826167" y="2611117"/>
                    <a:pt x="4816007" y="2813047"/>
                    <a:pt x="4805847" y="3016247"/>
                  </a:cubicBezTo>
                  <a:cubicBezTo>
                    <a:pt x="4799497" y="3141977"/>
                    <a:pt x="4790607" y="3266437"/>
                    <a:pt x="4777907" y="3390897"/>
                  </a:cubicBezTo>
                  <a:cubicBezTo>
                    <a:pt x="4765207" y="3515357"/>
                    <a:pt x="4746157" y="3638547"/>
                    <a:pt x="4732187" y="3763007"/>
                  </a:cubicBezTo>
                  <a:cubicBezTo>
                    <a:pt x="4722027" y="3849367"/>
                    <a:pt x="4719487" y="3935727"/>
                    <a:pt x="4708057" y="4020817"/>
                  </a:cubicBezTo>
                  <a:cubicBezTo>
                    <a:pt x="4697897" y="4098287"/>
                    <a:pt x="4659797" y="4166867"/>
                    <a:pt x="4608997" y="4224017"/>
                  </a:cubicBezTo>
                  <a:cubicBezTo>
                    <a:pt x="4567087" y="4272277"/>
                    <a:pt x="4534067" y="4326887"/>
                    <a:pt x="4490887" y="4373877"/>
                  </a:cubicBezTo>
                  <a:cubicBezTo>
                    <a:pt x="4452787" y="4415787"/>
                    <a:pt x="4410877" y="4457697"/>
                    <a:pt x="4344837" y="4458967"/>
                  </a:cubicBezTo>
                  <a:cubicBezTo>
                    <a:pt x="4329597" y="4458967"/>
                    <a:pt x="4315627" y="4474207"/>
                    <a:pt x="4300387" y="4481827"/>
                  </a:cubicBezTo>
                  <a:cubicBezTo>
                    <a:pt x="4235617" y="4509767"/>
                    <a:pt x="4168307" y="4533897"/>
                    <a:pt x="4104807" y="4564377"/>
                  </a:cubicBezTo>
                  <a:cubicBezTo>
                    <a:pt x="3987967" y="4620257"/>
                    <a:pt x="3862237" y="4629147"/>
                    <a:pt x="3736507" y="4634227"/>
                  </a:cubicBezTo>
                  <a:cubicBezTo>
                    <a:pt x="3688247" y="4636767"/>
                    <a:pt x="3638717" y="4632957"/>
                    <a:pt x="3590457" y="4636767"/>
                  </a:cubicBezTo>
                  <a:cubicBezTo>
                    <a:pt x="3566327" y="4638037"/>
                    <a:pt x="3543467" y="4649467"/>
                    <a:pt x="3520607" y="4654547"/>
                  </a:cubicBezTo>
                  <a:cubicBezTo>
                    <a:pt x="3510447" y="4657087"/>
                    <a:pt x="3500287" y="4655817"/>
                    <a:pt x="3488857" y="4657087"/>
                  </a:cubicBezTo>
                  <a:cubicBezTo>
                    <a:pt x="3473617" y="4658357"/>
                    <a:pt x="3458377" y="4662167"/>
                    <a:pt x="3443137" y="4660897"/>
                  </a:cubicBezTo>
                  <a:cubicBezTo>
                    <a:pt x="3427897" y="4658357"/>
                    <a:pt x="3417737" y="4653277"/>
                    <a:pt x="3415197" y="4653277"/>
                  </a:cubicBezTo>
                  <a:close/>
                </a:path>
              </a:pathLst>
            </a:custGeom>
            <a:blipFill>
              <a:blip r:embed="rId5"/>
              <a:stretch>
                <a:fillRect l="-36849" r="-36849"/>
              </a:stretch>
            </a:blipFill>
          </p:spPr>
          <p:txBody>
            <a:bodyPr/>
            <a:lstStyle/>
            <a:p>
              <a:endParaRPr lang="en-US"/>
            </a:p>
          </p:txBody>
        </p:sp>
      </p:grpSp>
      <p:sp>
        <p:nvSpPr>
          <p:cNvPr id="6" name="Freeform 6"/>
          <p:cNvSpPr/>
          <p:nvPr/>
        </p:nvSpPr>
        <p:spPr>
          <a:xfrm>
            <a:off x="-308385" y="7492969"/>
            <a:ext cx="6012827" cy="5553666"/>
          </a:xfrm>
          <a:custGeom>
            <a:avLst/>
            <a:gdLst/>
            <a:ahLst/>
            <a:cxnLst/>
            <a:rect l="l" t="t" r="r" b="b"/>
            <a:pathLst>
              <a:path w="6012827" h="5553666">
                <a:moveTo>
                  <a:pt x="0" y="0"/>
                </a:moveTo>
                <a:lnTo>
                  <a:pt x="6012827" y="0"/>
                </a:lnTo>
                <a:lnTo>
                  <a:pt x="6012827" y="5553666"/>
                </a:lnTo>
                <a:lnTo>
                  <a:pt x="0" y="5553666"/>
                </a:lnTo>
                <a:lnTo>
                  <a:pt x="0" y="0"/>
                </a:lnTo>
                <a:close/>
              </a:path>
            </a:pathLst>
          </a:custGeom>
          <a:blipFill>
            <a:blip>
              <a:alphaModFix amt="60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7" name="Freeform 7"/>
          <p:cNvSpPr/>
          <p:nvPr/>
        </p:nvSpPr>
        <p:spPr>
          <a:xfrm>
            <a:off x="-792251" y="7968421"/>
            <a:ext cx="6098110" cy="5632436"/>
          </a:xfrm>
          <a:custGeom>
            <a:avLst/>
            <a:gdLst/>
            <a:ahLst/>
            <a:cxnLst/>
            <a:rect l="l" t="t" r="r" b="b"/>
            <a:pathLst>
              <a:path w="6098110" h="5632436">
                <a:moveTo>
                  <a:pt x="0" y="0"/>
                </a:moveTo>
                <a:lnTo>
                  <a:pt x="6098110" y="0"/>
                </a:lnTo>
                <a:lnTo>
                  <a:pt x="6098110" y="5632436"/>
                </a:lnTo>
                <a:lnTo>
                  <a:pt x="0" y="5632436"/>
                </a:lnTo>
                <a:lnTo>
                  <a:pt x="0" y="0"/>
                </a:lnTo>
                <a:close/>
              </a:path>
            </a:pathLst>
          </a:custGeom>
          <a:blipFill>
            <a:blip>
              <a:alphaModFix amt="60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8" name="TextBox 8"/>
          <p:cNvSpPr txBox="1"/>
          <p:nvPr/>
        </p:nvSpPr>
        <p:spPr>
          <a:xfrm>
            <a:off x="465836" y="221243"/>
            <a:ext cx="8753129" cy="2503170"/>
          </a:xfrm>
          <a:prstGeom prst="rect">
            <a:avLst/>
          </a:prstGeom>
        </p:spPr>
        <p:txBody>
          <a:bodyPr lIns="0" tIns="0" rIns="0" bIns="0" rtlCol="0" anchor="t">
            <a:spAutoFit/>
          </a:bodyPr>
          <a:lstStyle/>
          <a:p>
            <a:pPr algn="ctr">
              <a:lnSpc>
                <a:spcPts val="10080"/>
              </a:lnSpc>
            </a:pPr>
            <a:r>
              <a:rPr lang="en-US" sz="7200" b="1">
                <a:solidFill>
                  <a:srgbClr val="042B60"/>
                </a:solidFill>
                <a:latin typeface="Canva Sans Bold"/>
                <a:ea typeface="Canva Sans Bold"/>
                <a:cs typeface="Canva Sans Bold"/>
                <a:sym typeface="Canva Sans Bold"/>
              </a:rPr>
              <a:t>Applied Behavior Analysis (ABA)</a:t>
            </a:r>
          </a:p>
        </p:txBody>
      </p:sp>
      <p:sp>
        <p:nvSpPr>
          <p:cNvPr id="9" name="TextBox 9"/>
          <p:cNvSpPr txBox="1"/>
          <p:nvPr/>
        </p:nvSpPr>
        <p:spPr>
          <a:xfrm>
            <a:off x="209845" y="3230510"/>
            <a:ext cx="10611470" cy="6745605"/>
          </a:xfrm>
          <a:prstGeom prst="rect">
            <a:avLst/>
          </a:prstGeom>
        </p:spPr>
        <p:txBody>
          <a:bodyPr lIns="0" tIns="0" rIns="0" bIns="0" rtlCol="0" anchor="t">
            <a:spAutoFit/>
          </a:bodyPr>
          <a:lstStyle/>
          <a:p>
            <a:pPr marL="1036317" lvl="1" indent="-518158" algn="l">
              <a:lnSpc>
                <a:spcPts val="6719"/>
              </a:lnSpc>
              <a:buFont typeface="Arial"/>
              <a:buChar char="•"/>
            </a:pPr>
            <a:r>
              <a:rPr lang="en-US" sz="4799">
                <a:solidFill>
                  <a:srgbClr val="042B60"/>
                </a:solidFill>
                <a:latin typeface="Canva Sans"/>
                <a:ea typeface="Canva Sans"/>
                <a:cs typeface="Canva Sans"/>
                <a:sym typeface="Canva Sans"/>
              </a:rPr>
              <a:t>analyze behavior and ability      to learn</a:t>
            </a:r>
          </a:p>
          <a:p>
            <a:pPr marL="1036317" lvl="1" indent="-518158" algn="l">
              <a:lnSpc>
                <a:spcPts val="6719"/>
              </a:lnSpc>
              <a:buFont typeface="Arial"/>
              <a:buChar char="•"/>
            </a:pPr>
            <a:r>
              <a:rPr lang="en-US" sz="4799">
                <a:solidFill>
                  <a:srgbClr val="042B60"/>
                </a:solidFill>
                <a:latin typeface="Canva Sans"/>
                <a:ea typeface="Canva Sans"/>
                <a:cs typeface="Canva Sans"/>
                <a:sym typeface="Canva Sans"/>
              </a:rPr>
              <a:t>use behavioral principles, visual supports and rewards </a:t>
            </a:r>
          </a:p>
          <a:p>
            <a:pPr marL="1036317" lvl="1" indent="-518158" algn="l">
              <a:lnSpc>
                <a:spcPts val="6719"/>
              </a:lnSpc>
              <a:buFont typeface="Arial"/>
              <a:buChar char="•"/>
            </a:pPr>
            <a:r>
              <a:rPr lang="en-US" sz="4799">
                <a:solidFill>
                  <a:srgbClr val="042B60"/>
                </a:solidFill>
                <a:latin typeface="Canva Sans"/>
                <a:ea typeface="Canva Sans"/>
                <a:cs typeface="Canva Sans"/>
                <a:sym typeface="Canva Sans"/>
              </a:rPr>
              <a:t>increase positive behaviors</a:t>
            </a:r>
          </a:p>
          <a:p>
            <a:pPr marL="1036317" lvl="1" indent="-518158" algn="l">
              <a:lnSpc>
                <a:spcPts val="6719"/>
              </a:lnSpc>
              <a:buFont typeface="Arial"/>
              <a:buChar char="•"/>
            </a:pPr>
            <a:r>
              <a:rPr lang="en-US" sz="4799">
                <a:solidFill>
                  <a:srgbClr val="042B60"/>
                </a:solidFill>
                <a:latin typeface="Canva Sans"/>
                <a:ea typeface="Canva Sans"/>
                <a:cs typeface="Canva Sans"/>
                <a:sym typeface="Canva Sans"/>
              </a:rPr>
              <a:t>teach new skills</a:t>
            </a:r>
          </a:p>
          <a:p>
            <a:pPr marL="1036317" lvl="1" indent="-518158" algn="l">
              <a:lnSpc>
                <a:spcPts val="6719"/>
              </a:lnSpc>
              <a:buFont typeface="Arial"/>
              <a:buChar char="•"/>
            </a:pPr>
            <a:r>
              <a:rPr lang="en-US" sz="4799">
                <a:solidFill>
                  <a:srgbClr val="042B60"/>
                </a:solidFill>
                <a:latin typeface="Canva Sans"/>
                <a:ea typeface="Canva Sans"/>
                <a:cs typeface="Canva Sans"/>
                <a:sym typeface="Canva Sans"/>
              </a:rPr>
              <a:t>decrease undesired behaviors</a:t>
            </a:r>
          </a:p>
          <a:p>
            <a:pPr marL="1036317" lvl="1" indent="-518158" algn="l">
              <a:lnSpc>
                <a:spcPts val="6719"/>
              </a:lnSpc>
              <a:buFont typeface="Arial"/>
              <a:buChar char="•"/>
            </a:pPr>
            <a:r>
              <a:rPr lang="en-US" sz="4799">
                <a:solidFill>
                  <a:srgbClr val="042B60"/>
                </a:solidFill>
                <a:latin typeface="Canva Sans"/>
                <a:ea typeface="Canva Sans"/>
                <a:cs typeface="Canva Sans"/>
                <a:sym typeface="Canva Sans"/>
              </a:rPr>
              <a:t>generalize skills</a:t>
            </a:r>
          </a:p>
        </p:txBody>
      </p:sp>
      <p:sp>
        <p:nvSpPr>
          <p:cNvPr id="10" name="TextBox 10"/>
          <p:cNvSpPr txBox="1"/>
          <p:nvPr/>
        </p:nvSpPr>
        <p:spPr>
          <a:xfrm>
            <a:off x="11747254" y="8264714"/>
            <a:ext cx="5870798" cy="372744"/>
          </a:xfrm>
          <a:prstGeom prst="rect">
            <a:avLst/>
          </a:prstGeom>
        </p:spPr>
        <p:txBody>
          <a:bodyPr lIns="0" tIns="0" rIns="0" bIns="0" rtlCol="0" anchor="t">
            <a:spAutoFit/>
          </a:bodyPr>
          <a:lstStyle/>
          <a:p>
            <a:pPr algn="ctr">
              <a:lnSpc>
                <a:spcPts val="3080"/>
              </a:lnSpc>
            </a:pPr>
            <a:r>
              <a:rPr lang="en-US" sz="2200" dirty="0">
                <a:solidFill>
                  <a:srgbClr val="042B60"/>
                </a:solidFill>
                <a:latin typeface="Canva Sans"/>
                <a:ea typeface="Canva Sans"/>
                <a:cs typeface="Canva Sans"/>
                <a:sym typeface="Canva Sans"/>
              </a:rPr>
              <a:t>Image by Marvel </a:t>
            </a:r>
            <a:r>
              <a:rPr lang="en-US" sz="2200" dirty="0" err="1">
                <a:solidFill>
                  <a:srgbClr val="042B60"/>
                </a:solidFill>
                <a:latin typeface="Canva Sans"/>
                <a:ea typeface="Canva Sans"/>
                <a:cs typeface="Canva Sans"/>
                <a:sym typeface="Canva Sans"/>
              </a:rPr>
              <a:t>Mozhko</a:t>
            </a:r>
            <a:r>
              <a:rPr lang="en-US" sz="2200" dirty="0">
                <a:solidFill>
                  <a:srgbClr val="042B60"/>
                </a:solidFill>
                <a:latin typeface="Canva Sans"/>
                <a:ea typeface="Canva Sans"/>
                <a:cs typeface="Canva Sans"/>
                <a:sym typeface="Canva Sans"/>
              </a:rPr>
              <a:t> (</a:t>
            </a:r>
            <a:r>
              <a:rPr lang="en-US" sz="2200" dirty="0" err="1">
                <a:latin typeface="Canva Sans"/>
                <a:ea typeface="Canva Sans"/>
                <a:cs typeface="Canva Sans"/>
                <a:sym typeface="Canva Sans"/>
                <a:hlinkClick r:id="rId6" tooltip="https://pixabay.com/?utm_source=link-attribution&amp;utm_medium=referral&amp;utm_campaign=image&amp;utm_content=9230276">
                  <a:extLst>
                    <a:ext uri="{A12FA001-AC4F-418D-AE19-62706E023703}">
                      <ahyp:hlinkClr xmlns:ahyp="http://schemas.microsoft.com/office/drawing/2018/hyperlinkcolor" val="tx"/>
                    </a:ext>
                  </a:extLst>
                </a:hlinkClick>
              </a:rPr>
              <a:t>Pixabay</a:t>
            </a:r>
            <a:r>
              <a:rPr lang="en-US" sz="2200" dirty="0">
                <a:latin typeface="Canva Sans"/>
                <a:ea typeface="Canva Sans"/>
                <a:cs typeface="Canva Sans"/>
                <a:sym typeface="Canva Sans"/>
              </a:rPr>
              <a: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985638" y="-1186092"/>
            <a:ext cx="9396621" cy="8679061"/>
          </a:xfrm>
          <a:custGeom>
            <a:avLst/>
            <a:gdLst/>
            <a:ahLst/>
            <a:cxnLst/>
            <a:rect l="l" t="t" r="r" b="b"/>
            <a:pathLst>
              <a:path w="9396621" h="8679061">
                <a:moveTo>
                  <a:pt x="0" y="0"/>
                </a:moveTo>
                <a:lnTo>
                  <a:pt x="9396621" y="0"/>
                </a:lnTo>
                <a:lnTo>
                  <a:pt x="9396621" y="8679061"/>
                </a:lnTo>
                <a:lnTo>
                  <a:pt x="0" y="8679061"/>
                </a:lnTo>
                <a:lnTo>
                  <a:pt x="0" y="0"/>
                </a:lnTo>
                <a:close/>
              </a:path>
            </a:pathLst>
          </a:custGeom>
          <a:blipFill>
            <a:blip>
              <a:alphaModFix amt="60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11534042" y="253173"/>
            <a:ext cx="8661865" cy="8000414"/>
          </a:xfrm>
          <a:custGeom>
            <a:avLst/>
            <a:gdLst/>
            <a:ahLst/>
            <a:cxnLst/>
            <a:rect l="l" t="t" r="r" b="b"/>
            <a:pathLst>
              <a:path w="8661865" h="8000414">
                <a:moveTo>
                  <a:pt x="0" y="0"/>
                </a:moveTo>
                <a:lnTo>
                  <a:pt x="8661865" y="0"/>
                </a:lnTo>
                <a:lnTo>
                  <a:pt x="8661865" y="8000414"/>
                </a:lnTo>
                <a:lnTo>
                  <a:pt x="0" y="8000414"/>
                </a:lnTo>
                <a:lnTo>
                  <a:pt x="0" y="0"/>
                </a:lnTo>
                <a:close/>
              </a:path>
            </a:pathLst>
          </a:custGeom>
          <a:blipFill>
            <a:blip>
              <a:alphaModFix amt="60000"/>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4" name="Group 4"/>
          <p:cNvGrpSpPr/>
          <p:nvPr/>
        </p:nvGrpSpPr>
        <p:grpSpPr>
          <a:xfrm>
            <a:off x="11077305" y="517510"/>
            <a:ext cx="7210695" cy="7043798"/>
            <a:chOff x="0" y="0"/>
            <a:chExt cx="4828540" cy="4716780"/>
          </a:xfrm>
        </p:grpSpPr>
        <p:sp>
          <p:nvSpPr>
            <p:cNvPr id="5" name="Freeform 5"/>
            <p:cNvSpPr/>
            <p:nvPr/>
          </p:nvSpPr>
          <p:spPr>
            <a:xfrm>
              <a:off x="1103" y="1273"/>
              <a:ext cx="4830645" cy="4716345"/>
            </a:xfrm>
            <a:custGeom>
              <a:avLst/>
              <a:gdLst/>
              <a:ahLst/>
              <a:cxnLst/>
              <a:rect l="l" t="t" r="r" b="b"/>
              <a:pathLst>
                <a:path w="4830645" h="4716345">
                  <a:moveTo>
                    <a:pt x="3415197" y="4653277"/>
                  </a:moveTo>
                  <a:cubicBezTo>
                    <a:pt x="3387257" y="4660897"/>
                    <a:pt x="3365667" y="4671057"/>
                    <a:pt x="3344077" y="4673597"/>
                  </a:cubicBezTo>
                  <a:cubicBezTo>
                    <a:pt x="3222157" y="4683757"/>
                    <a:pt x="3101507" y="4693917"/>
                    <a:pt x="2979587" y="4702807"/>
                  </a:cubicBezTo>
                  <a:cubicBezTo>
                    <a:pt x="2917357" y="4706617"/>
                    <a:pt x="2855127" y="4710427"/>
                    <a:pt x="2792897" y="4711697"/>
                  </a:cubicBezTo>
                  <a:cubicBezTo>
                    <a:pt x="2725587" y="4714237"/>
                    <a:pt x="2658277" y="4718047"/>
                    <a:pt x="2592237" y="4715507"/>
                  </a:cubicBezTo>
                  <a:cubicBezTo>
                    <a:pt x="2528737" y="4714237"/>
                    <a:pt x="2465237" y="4710427"/>
                    <a:pt x="2404277" y="4698997"/>
                  </a:cubicBezTo>
                  <a:cubicBezTo>
                    <a:pt x="2325537" y="4685027"/>
                    <a:pt x="2245527" y="4685027"/>
                    <a:pt x="2168057" y="4672327"/>
                  </a:cubicBezTo>
                  <a:cubicBezTo>
                    <a:pt x="1966127" y="4639307"/>
                    <a:pt x="1760387" y="4648197"/>
                    <a:pt x="1557187" y="4634227"/>
                  </a:cubicBezTo>
                  <a:cubicBezTo>
                    <a:pt x="1442887" y="4626607"/>
                    <a:pt x="1328587" y="4608827"/>
                    <a:pt x="1214287" y="4593587"/>
                  </a:cubicBezTo>
                  <a:cubicBezTo>
                    <a:pt x="1084747" y="4577077"/>
                    <a:pt x="955207" y="4558027"/>
                    <a:pt x="824397" y="4540247"/>
                  </a:cubicBezTo>
                  <a:cubicBezTo>
                    <a:pt x="729147" y="4527547"/>
                    <a:pt x="632627" y="4514847"/>
                    <a:pt x="537377" y="4502147"/>
                  </a:cubicBezTo>
                  <a:cubicBezTo>
                    <a:pt x="534837" y="4502147"/>
                    <a:pt x="532297" y="4500877"/>
                    <a:pt x="529757" y="4500877"/>
                  </a:cubicBezTo>
                  <a:cubicBezTo>
                    <a:pt x="449747" y="4466587"/>
                    <a:pt x="364657" y="4439917"/>
                    <a:pt x="290997" y="4395467"/>
                  </a:cubicBezTo>
                  <a:cubicBezTo>
                    <a:pt x="166537" y="4319267"/>
                    <a:pt x="113197" y="4197347"/>
                    <a:pt x="108117" y="4053837"/>
                  </a:cubicBezTo>
                  <a:cubicBezTo>
                    <a:pt x="106847" y="4004307"/>
                    <a:pt x="100497" y="3956047"/>
                    <a:pt x="100497" y="3906517"/>
                  </a:cubicBezTo>
                  <a:cubicBezTo>
                    <a:pt x="101767" y="3837937"/>
                    <a:pt x="106847" y="3770627"/>
                    <a:pt x="110657" y="3703317"/>
                  </a:cubicBezTo>
                  <a:cubicBezTo>
                    <a:pt x="120817" y="3502657"/>
                    <a:pt x="125897" y="3301997"/>
                    <a:pt x="110657" y="3101337"/>
                  </a:cubicBezTo>
                  <a:cubicBezTo>
                    <a:pt x="96687" y="2920997"/>
                    <a:pt x="83987" y="2741927"/>
                    <a:pt x="70017" y="2561587"/>
                  </a:cubicBezTo>
                  <a:cubicBezTo>
                    <a:pt x="61127" y="2446017"/>
                    <a:pt x="49697" y="2331717"/>
                    <a:pt x="42077" y="2216147"/>
                  </a:cubicBezTo>
                  <a:cubicBezTo>
                    <a:pt x="36997" y="2139947"/>
                    <a:pt x="38267" y="2062477"/>
                    <a:pt x="33187" y="1986277"/>
                  </a:cubicBezTo>
                  <a:cubicBezTo>
                    <a:pt x="30647" y="1943097"/>
                    <a:pt x="16677" y="1901187"/>
                    <a:pt x="15407" y="1858007"/>
                  </a:cubicBezTo>
                  <a:cubicBezTo>
                    <a:pt x="10327" y="1753867"/>
                    <a:pt x="9057" y="1648457"/>
                    <a:pt x="6517" y="1543047"/>
                  </a:cubicBezTo>
                  <a:cubicBezTo>
                    <a:pt x="5247" y="1502407"/>
                    <a:pt x="-1103" y="1461767"/>
                    <a:pt x="167" y="1421127"/>
                  </a:cubicBezTo>
                  <a:cubicBezTo>
                    <a:pt x="1437" y="1357627"/>
                    <a:pt x="9057" y="1294127"/>
                    <a:pt x="10327" y="1230627"/>
                  </a:cubicBezTo>
                  <a:cubicBezTo>
                    <a:pt x="11597" y="1156967"/>
                    <a:pt x="3977" y="1083307"/>
                    <a:pt x="6517" y="1010917"/>
                  </a:cubicBezTo>
                  <a:cubicBezTo>
                    <a:pt x="6517" y="941067"/>
                    <a:pt x="15407" y="872487"/>
                    <a:pt x="24297" y="802637"/>
                  </a:cubicBezTo>
                  <a:cubicBezTo>
                    <a:pt x="26837" y="778507"/>
                    <a:pt x="44617" y="756917"/>
                    <a:pt x="49697" y="732787"/>
                  </a:cubicBezTo>
                  <a:cubicBezTo>
                    <a:pt x="71287" y="613407"/>
                    <a:pt x="94147" y="494027"/>
                    <a:pt x="150027" y="383537"/>
                  </a:cubicBezTo>
                  <a:cubicBezTo>
                    <a:pt x="162727" y="359407"/>
                    <a:pt x="183047" y="337817"/>
                    <a:pt x="202097" y="318767"/>
                  </a:cubicBezTo>
                  <a:cubicBezTo>
                    <a:pt x="208447" y="312417"/>
                    <a:pt x="223687" y="316227"/>
                    <a:pt x="227497" y="316227"/>
                  </a:cubicBezTo>
                  <a:cubicBezTo>
                    <a:pt x="236387" y="299717"/>
                    <a:pt x="241467" y="283207"/>
                    <a:pt x="251627" y="275587"/>
                  </a:cubicBezTo>
                  <a:cubicBezTo>
                    <a:pt x="306237" y="233677"/>
                    <a:pt x="363387" y="203197"/>
                    <a:pt x="434507" y="195577"/>
                  </a:cubicBezTo>
                  <a:cubicBezTo>
                    <a:pt x="487847" y="189227"/>
                    <a:pt x="539917" y="166367"/>
                    <a:pt x="593257" y="153667"/>
                  </a:cubicBezTo>
                  <a:cubicBezTo>
                    <a:pt x="658027" y="138427"/>
                    <a:pt x="722797" y="120647"/>
                    <a:pt x="790107" y="111757"/>
                  </a:cubicBezTo>
                  <a:cubicBezTo>
                    <a:pt x="851067" y="104137"/>
                    <a:pt x="909487" y="87627"/>
                    <a:pt x="971717" y="82547"/>
                  </a:cubicBezTo>
                  <a:cubicBezTo>
                    <a:pt x="1035217" y="77467"/>
                    <a:pt x="1098717" y="62227"/>
                    <a:pt x="1163487" y="57147"/>
                  </a:cubicBezTo>
                  <a:cubicBezTo>
                    <a:pt x="1338747" y="44447"/>
                    <a:pt x="1515277" y="35557"/>
                    <a:pt x="1690537" y="25397"/>
                  </a:cubicBezTo>
                  <a:cubicBezTo>
                    <a:pt x="1733717" y="22857"/>
                    <a:pt x="1776897" y="25397"/>
                    <a:pt x="1820077" y="26667"/>
                  </a:cubicBezTo>
                  <a:cubicBezTo>
                    <a:pt x="1841667" y="27937"/>
                    <a:pt x="1863257" y="33017"/>
                    <a:pt x="1886117" y="35557"/>
                  </a:cubicBezTo>
                  <a:cubicBezTo>
                    <a:pt x="1896277" y="36827"/>
                    <a:pt x="1906437" y="33017"/>
                    <a:pt x="1916597" y="33017"/>
                  </a:cubicBezTo>
                  <a:cubicBezTo>
                    <a:pt x="1947077" y="33017"/>
                    <a:pt x="1978827" y="33017"/>
                    <a:pt x="2009307" y="31747"/>
                  </a:cubicBezTo>
                  <a:cubicBezTo>
                    <a:pt x="2067727" y="29207"/>
                    <a:pt x="2127417" y="22857"/>
                    <a:pt x="2185837" y="22857"/>
                  </a:cubicBezTo>
                  <a:cubicBezTo>
                    <a:pt x="2242987" y="22857"/>
                    <a:pt x="2300137" y="26667"/>
                    <a:pt x="2357287" y="29207"/>
                  </a:cubicBezTo>
                  <a:lnTo>
                    <a:pt x="2403007" y="29207"/>
                  </a:lnTo>
                  <a:cubicBezTo>
                    <a:pt x="2472857" y="26667"/>
                    <a:pt x="2541437" y="26667"/>
                    <a:pt x="2611287" y="22857"/>
                  </a:cubicBezTo>
                  <a:cubicBezTo>
                    <a:pt x="2678597" y="19047"/>
                    <a:pt x="2744637" y="10157"/>
                    <a:pt x="2811947" y="6347"/>
                  </a:cubicBezTo>
                  <a:cubicBezTo>
                    <a:pt x="2843697" y="3807"/>
                    <a:pt x="2876717" y="3807"/>
                    <a:pt x="2908467" y="10157"/>
                  </a:cubicBezTo>
                  <a:cubicBezTo>
                    <a:pt x="2956727" y="19047"/>
                    <a:pt x="3002447" y="24127"/>
                    <a:pt x="3050707" y="10157"/>
                  </a:cubicBezTo>
                  <a:cubicBezTo>
                    <a:pt x="3068487" y="5077"/>
                    <a:pt x="3091347" y="13967"/>
                    <a:pt x="3111667" y="16507"/>
                  </a:cubicBezTo>
                  <a:cubicBezTo>
                    <a:pt x="3120557" y="17777"/>
                    <a:pt x="3130717" y="20317"/>
                    <a:pt x="3135797" y="16507"/>
                  </a:cubicBezTo>
                  <a:cubicBezTo>
                    <a:pt x="3170087" y="-8893"/>
                    <a:pt x="3201837" y="-2543"/>
                    <a:pt x="3234857" y="19047"/>
                  </a:cubicBezTo>
                  <a:cubicBezTo>
                    <a:pt x="3238667" y="21587"/>
                    <a:pt x="3248827" y="15237"/>
                    <a:pt x="3256447" y="15237"/>
                  </a:cubicBezTo>
                  <a:cubicBezTo>
                    <a:pt x="3286927" y="15237"/>
                    <a:pt x="3317407" y="15237"/>
                    <a:pt x="3349157" y="16507"/>
                  </a:cubicBezTo>
                  <a:cubicBezTo>
                    <a:pt x="3372017" y="17777"/>
                    <a:pt x="3393607" y="25397"/>
                    <a:pt x="3416467" y="27937"/>
                  </a:cubicBezTo>
                  <a:cubicBezTo>
                    <a:pt x="3465997" y="34287"/>
                    <a:pt x="3516797" y="44447"/>
                    <a:pt x="3567597" y="44447"/>
                  </a:cubicBezTo>
                  <a:cubicBezTo>
                    <a:pt x="3662847" y="45717"/>
                    <a:pt x="3758097" y="49527"/>
                    <a:pt x="3852077" y="69847"/>
                  </a:cubicBezTo>
                  <a:cubicBezTo>
                    <a:pt x="3939707" y="88897"/>
                    <a:pt x="4029877" y="88897"/>
                    <a:pt x="4118777" y="104137"/>
                  </a:cubicBezTo>
                  <a:cubicBezTo>
                    <a:pt x="4172117" y="113027"/>
                    <a:pt x="4226727" y="129537"/>
                    <a:pt x="4272447" y="156207"/>
                  </a:cubicBezTo>
                  <a:cubicBezTo>
                    <a:pt x="4321977" y="184147"/>
                    <a:pt x="4360077" y="229867"/>
                    <a:pt x="4404527" y="267967"/>
                  </a:cubicBezTo>
                  <a:cubicBezTo>
                    <a:pt x="4421037" y="281937"/>
                    <a:pt x="4445167" y="292097"/>
                    <a:pt x="4456597" y="309877"/>
                  </a:cubicBezTo>
                  <a:cubicBezTo>
                    <a:pt x="4489617" y="358137"/>
                    <a:pt x="4518827" y="408937"/>
                    <a:pt x="4548037" y="459737"/>
                  </a:cubicBezTo>
                  <a:cubicBezTo>
                    <a:pt x="4569627" y="496567"/>
                    <a:pt x="4591217" y="534667"/>
                    <a:pt x="4607727" y="572767"/>
                  </a:cubicBezTo>
                  <a:cubicBezTo>
                    <a:pt x="4625507" y="617217"/>
                    <a:pt x="4639477" y="662937"/>
                    <a:pt x="4653447" y="709927"/>
                  </a:cubicBezTo>
                  <a:cubicBezTo>
                    <a:pt x="4675037" y="783587"/>
                    <a:pt x="4700437" y="857247"/>
                    <a:pt x="4714407" y="933447"/>
                  </a:cubicBezTo>
                  <a:cubicBezTo>
                    <a:pt x="4734727" y="1040127"/>
                    <a:pt x="4744887" y="1149347"/>
                    <a:pt x="4760127" y="1257297"/>
                  </a:cubicBezTo>
                  <a:cubicBezTo>
                    <a:pt x="4765207" y="1292857"/>
                    <a:pt x="4771557" y="1328417"/>
                    <a:pt x="4774097" y="1363977"/>
                  </a:cubicBezTo>
                  <a:cubicBezTo>
                    <a:pt x="4781717" y="1465577"/>
                    <a:pt x="4786797" y="1565907"/>
                    <a:pt x="4793147" y="1667507"/>
                  </a:cubicBezTo>
                  <a:cubicBezTo>
                    <a:pt x="4802037" y="1793237"/>
                    <a:pt x="4814737" y="1917697"/>
                    <a:pt x="4821087" y="2043427"/>
                  </a:cubicBezTo>
                  <a:cubicBezTo>
                    <a:pt x="4827437" y="2164077"/>
                    <a:pt x="4832517" y="2285997"/>
                    <a:pt x="4829977" y="2407917"/>
                  </a:cubicBezTo>
                  <a:cubicBezTo>
                    <a:pt x="4826167" y="2611117"/>
                    <a:pt x="4816007" y="2813047"/>
                    <a:pt x="4805847" y="3016247"/>
                  </a:cubicBezTo>
                  <a:cubicBezTo>
                    <a:pt x="4799497" y="3141977"/>
                    <a:pt x="4790607" y="3266437"/>
                    <a:pt x="4777907" y="3390897"/>
                  </a:cubicBezTo>
                  <a:cubicBezTo>
                    <a:pt x="4765207" y="3515357"/>
                    <a:pt x="4746157" y="3638547"/>
                    <a:pt x="4732187" y="3763007"/>
                  </a:cubicBezTo>
                  <a:cubicBezTo>
                    <a:pt x="4722027" y="3849367"/>
                    <a:pt x="4719487" y="3935727"/>
                    <a:pt x="4708057" y="4020817"/>
                  </a:cubicBezTo>
                  <a:cubicBezTo>
                    <a:pt x="4697897" y="4098287"/>
                    <a:pt x="4659797" y="4166867"/>
                    <a:pt x="4608997" y="4224017"/>
                  </a:cubicBezTo>
                  <a:cubicBezTo>
                    <a:pt x="4567087" y="4272277"/>
                    <a:pt x="4534067" y="4326887"/>
                    <a:pt x="4490887" y="4373877"/>
                  </a:cubicBezTo>
                  <a:cubicBezTo>
                    <a:pt x="4452787" y="4415787"/>
                    <a:pt x="4410877" y="4457697"/>
                    <a:pt x="4344837" y="4458967"/>
                  </a:cubicBezTo>
                  <a:cubicBezTo>
                    <a:pt x="4329597" y="4458967"/>
                    <a:pt x="4315627" y="4474207"/>
                    <a:pt x="4300387" y="4481827"/>
                  </a:cubicBezTo>
                  <a:cubicBezTo>
                    <a:pt x="4235617" y="4509767"/>
                    <a:pt x="4168307" y="4533897"/>
                    <a:pt x="4104807" y="4564377"/>
                  </a:cubicBezTo>
                  <a:cubicBezTo>
                    <a:pt x="3987967" y="4620257"/>
                    <a:pt x="3862237" y="4629147"/>
                    <a:pt x="3736507" y="4634227"/>
                  </a:cubicBezTo>
                  <a:cubicBezTo>
                    <a:pt x="3688247" y="4636767"/>
                    <a:pt x="3638717" y="4632957"/>
                    <a:pt x="3590457" y="4636767"/>
                  </a:cubicBezTo>
                  <a:cubicBezTo>
                    <a:pt x="3566327" y="4638037"/>
                    <a:pt x="3543467" y="4649467"/>
                    <a:pt x="3520607" y="4654547"/>
                  </a:cubicBezTo>
                  <a:cubicBezTo>
                    <a:pt x="3510447" y="4657087"/>
                    <a:pt x="3500287" y="4655817"/>
                    <a:pt x="3488857" y="4657087"/>
                  </a:cubicBezTo>
                  <a:cubicBezTo>
                    <a:pt x="3473617" y="4658357"/>
                    <a:pt x="3458377" y="4662167"/>
                    <a:pt x="3443137" y="4660897"/>
                  </a:cubicBezTo>
                  <a:cubicBezTo>
                    <a:pt x="3427897" y="4658357"/>
                    <a:pt x="3417737" y="4653277"/>
                    <a:pt x="3415197" y="4653277"/>
                  </a:cubicBezTo>
                  <a:close/>
                </a:path>
              </a:pathLst>
            </a:custGeom>
            <a:blipFill>
              <a:blip r:embed="rId5"/>
              <a:stretch>
                <a:fillRect l="-23225" r="-23225"/>
              </a:stretch>
            </a:blipFill>
          </p:spPr>
          <p:txBody>
            <a:bodyPr/>
            <a:lstStyle/>
            <a:p>
              <a:endParaRPr lang="en-US"/>
            </a:p>
          </p:txBody>
        </p:sp>
      </p:grpSp>
      <p:sp>
        <p:nvSpPr>
          <p:cNvPr id="6" name="Freeform 6"/>
          <p:cNvSpPr/>
          <p:nvPr/>
        </p:nvSpPr>
        <p:spPr>
          <a:xfrm>
            <a:off x="-308385" y="7492969"/>
            <a:ext cx="6012827" cy="5553666"/>
          </a:xfrm>
          <a:custGeom>
            <a:avLst/>
            <a:gdLst/>
            <a:ahLst/>
            <a:cxnLst/>
            <a:rect l="l" t="t" r="r" b="b"/>
            <a:pathLst>
              <a:path w="6012827" h="5553666">
                <a:moveTo>
                  <a:pt x="0" y="0"/>
                </a:moveTo>
                <a:lnTo>
                  <a:pt x="6012827" y="0"/>
                </a:lnTo>
                <a:lnTo>
                  <a:pt x="6012827" y="5553666"/>
                </a:lnTo>
                <a:lnTo>
                  <a:pt x="0" y="5553666"/>
                </a:lnTo>
                <a:lnTo>
                  <a:pt x="0" y="0"/>
                </a:lnTo>
                <a:close/>
              </a:path>
            </a:pathLst>
          </a:custGeom>
          <a:blipFill>
            <a:blip>
              <a:alphaModFix amt="60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7" name="Freeform 7"/>
          <p:cNvSpPr/>
          <p:nvPr/>
        </p:nvSpPr>
        <p:spPr>
          <a:xfrm>
            <a:off x="-792251" y="7968421"/>
            <a:ext cx="6098110" cy="5632436"/>
          </a:xfrm>
          <a:custGeom>
            <a:avLst/>
            <a:gdLst/>
            <a:ahLst/>
            <a:cxnLst/>
            <a:rect l="l" t="t" r="r" b="b"/>
            <a:pathLst>
              <a:path w="6098110" h="5632436">
                <a:moveTo>
                  <a:pt x="0" y="0"/>
                </a:moveTo>
                <a:lnTo>
                  <a:pt x="6098110" y="0"/>
                </a:lnTo>
                <a:lnTo>
                  <a:pt x="6098110" y="5632436"/>
                </a:lnTo>
                <a:lnTo>
                  <a:pt x="0" y="5632436"/>
                </a:lnTo>
                <a:lnTo>
                  <a:pt x="0" y="0"/>
                </a:lnTo>
                <a:close/>
              </a:path>
            </a:pathLst>
          </a:custGeom>
          <a:blipFill>
            <a:blip>
              <a:alphaModFix amt="60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8" name="TextBox 8"/>
          <p:cNvSpPr txBox="1"/>
          <p:nvPr/>
        </p:nvSpPr>
        <p:spPr>
          <a:xfrm>
            <a:off x="2256804" y="460360"/>
            <a:ext cx="6706243" cy="2318004"/>
          </a:xfrm>
          <a:prstGeom prst="rect">
            <a:avLst/>
          </a:prstGeom>
        </p:spPr>
        <p:txBody>
          <a:bodyPr lIns="0" tIns="0" rIns="0" bIns="0" rtlCol="0" anchor="t">
            <a:spAutoFit/>
          </a:bodyPr>
          <a:lstStyle/>
          <a:p>
            <a:pPr algn="ctr">
              <a:lnSpc>
                <a:spcPts val="9288"/>
              </a:lnSpc>
            </a:pPr>
            <a:r>
              <a:rPr lang="en-US" sz="7200" b="1" spc="208">
                <a:solidFill>
                  <a:srgbClr val="042B60"/>
                </a:solidFill>
                <a:latin typeface="Canva Sans Bold"/>
                <a:ea typeface="Canva Sans Bold"/>
                <a:cs typeface="Canva Sans Bold"/>
                <a:sym typeface="Canva Sans Bold"/>
              </a:rPr>
              <a:t>Speech Therapy (SLP)</a:t>
            </a:r>
          </a:p>
        </p:txBody>
      </p:sp>
      <p:sp>
        <p:nvSpPr>
          <p:cNvPr id="9" name="TextBox 9"/>
          <p:cNvSpPr txBox="1"/>
          <p:nvPr/>
        </p:nvSpPr>
        <p:spPr>
          <a:xfrm>
            <a:off x="403625" y="3360420"/>
            <a:ext cx="10412599" cy="5050155"/>
          </a:xfrm>
          <a:prstGeom prst="rect">
            <a:avLst/>
          </a:prstGeom>
        </p:spPr>
        <p:txBody>
          <a:bodyPr lIns="0" tIns="0" rIns="0" bIns="0" rtlCol="0" anchor="t">
            <a:spAutoFit/>
          </a:bodyPr>
          <a:lstStyle/>
          <a:p>
            <a:pPr marL="1036322" lvl="1" indent="-518161" algn="l">
              <a:lnSpc>
                <a:spcPts val="6720"/>
              </a:lnSpc>
              <a:buFont typeface="Arial"/>
              <a:buChar char="•"/>
            </a:pPr>
            <a:r>
              <a:rPr lang="en-US" sz="4800">
                <a:solidFill>
                  <a:srgbClr val="042B60"/>
                </a:solidFill>
                <a:latin typeface="Canva Sans"/>
                <a:ea typeface="Canva Sans"/>
                <a:cs typeface="Canva Sans"/>
                <a:sym typeface="Canva Sans"/>
              </a:rPr>
              <a:t>increase language-- understanding and expression</a:t>
            </a:r>
          </a:p>
          <a:p>
            <a:pPr marL="1036322" lvl="1" indent="-518161" algn="l">
              <a:lnSpc>
                <a:spcPts val="6720"/>
              </a:lnSpc>
              <a:buFont typeface="Arial"/>
              <a:buChar char="•"/>
            </a:pPr>
            <a:r>
              <a:rPr lang="en-US" sz="4800">
                <a:solidFill>
                  <a:srgbClr val="042B60"/>
                </a:solidFill>
                <a:latin typeface="Canva Sans"/>
                <a:ea typeface="Canva Sans"/>
                <a:cs typeface="Canva Sans"/>
                <a:sym typeface="Canva Sans"/>
              </a:rPr>
              <a:t>improve speech--articulation and fluency</a:t>
            </a:r>
          </a:p>
          <a:p>
            <a:pPr marL="1036322" lvl="1" indent="-518161" algn="l">
              <a:lnSpc>
                <a:spcPts val="6720"/>
              </a:lnSpc>
              <a:buFont typeface="Arial"/>
              <a:buChar char="•"/>
            </a:pPr>
            <a:r>
              <a:rPr lang="en-US" sz="4800">
                <a:solidFill>
                  <a:srgbClr val="042B60"/>
                </a:solidFill>
                <a:latin typeface="Canva Sans"/>
                <a:ea typeface="Canva Sans"/>
                <a:cs typeface="Canva Sans"/>
                <a:sym typeface="Canva Sans"/>
              </a:rPr>
              <a:t>develop social communication </a:t>
            </a:r>
          </a:p>
          <a:p>
            <a:pPr marL="1036322" lvl="1" indent="-518161" algn="l">
              <a:lnSpc>
                <a:spcPts val="6720"/>
              </a:lnSpc>
              <a:buFont typeface="Arial"/>
              <a:buChar char="•"/>
            </a:pPr>
            <a:r>
              <a:rPr lang="en-US" sz="4800">
                <a:solidFill>
                  <a:srgbClr val="042B60"/>
                </a:solidFill>
                <a:latin typeface="Canva Sans"/>
                <a:ea typeface="Canva Sans"/>
                <a:cs typeface="Canva Sans"/>
                <a:sym typeface="Canva Sans"/>
              </a:rPr>
              <a:t>assist with feeding disorders</a:t>
            </a:r>
          </a:p>
        </p:txBody>
      </p:sp>
      <p:sp>
        <p:nvSpPr>
          <p:cNvPr id="10" name="TextBox 10"/>
          <p:cNvSpPr txBox="1"/>
          <p:nvPr/>
        </p:nvSpPr>
        <p:spPr>
          <a:xfrm>
            <a:off x="13944600" y="7759207"/>
            <a:ext cx="3657599" cy="383951"/>
          </a:xfrm>
          <a:prstGeom prst="rect">
            <a:avLst/>
          </a:prstGeom>
        </p:spPr>
        <p:txBody>
          <a:bodyPr wrap="square" lIns="0" tIns="0" rIns="0" bIns="0" rtlCol="0" anchor="t">
            <a:spAutoFit/>
          </a:bodyPr>
          <a:lstStyle/>
          <a:p>
            <a:pPr algn="ctr">
              <a:lnSpc>
                <a:spcPts val="3220"/>
              </a:lnSpc>
            </a:pPr>
            <a:r>
              <a:rPr lang="en-US" sz="2300" dirty="0">
                <a:solidFill>
                  <a:srgbClr val="042B60"/>
                </a:solidFill>
                <a:latin typeface="Canva Sans"/>
                <a:ea typeface="Canva Sans"/>
                <a:cs typeface="Canva Sans"/>
                <a:sym typeface="Canva Sans"/>
              </a:rPr>
              <a:t>Image by Canva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985638" y="-1186092"/>
            <a:ext cx="9396621" cy="8679061"/>
          </a:xfrm>
          <a:custGeom>
            <a:avLst/>
            <a:gdLst/>
            <a:ahLst/>
            <a:cxnLst/>
            <a:rect l="l" t="t" r="r" b="b"/>
            <a:pathLst>
              <a:path w="9396621" h="8679061">
                <a:moveTo>
                  <a:pt x="0" y="0"/>
                </a:moveTo>
                <a:lnTo>
                  <a:pt x="9396621" y="0"/>
                </a:lnTo>
                <a:lnTo>
                  <a:pt x="9396621" y="8679061"/>
                </a:lnTo>
                <a:lnTo>
                  <a:pt x="0" y="8679061"/>
                </a:lnTo>
                <a:lnTo>
                  <a:pt x="0" y="0"/>
                </a:lnTo>
                <a:close/>
              </a:path>
            </a:pathLst>
          </a:custGeom>
          <a:blipFill>
            <a:blip>
              <a:alphaModFix amt="60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11534042" y="253173"/>
            <a:ext cx="8661865" cy="8000414"/>
          </a:xfrm>
          <a:custGeom>
            <a:avLst/>
            <a:gdLst/>
            <a:ahLst/>
            <a:cxnLst/>
            <a:rect l="l" t="t" r="r" b="b"/>
            <a:pathLst>
              <a:path w="8661865" h="8000414">
                <a:moveTo>
                  <a:pt x="0" y="0"/>
                </a:moveTo>
                <a:lnTo>
                  <a:pt x="8661865" y="0"/>
                </a:lnTo>
                <a:lnTo>
                  <a:pt x="8661865" y="8000414"/>
                </a:lnTo>
                <a:lnTo>
                  <a:pt x="0" y="8000414"/>
                </a:lnTo>
                <a:lnTo>
                  <a:pt x="0" y="0"/>
                </a:lnTo>
                <a:close/>
              </a:path>
            </a:pathLst>
          </a:custGeom>
          <a:blipFill>
            <a:blip>
              <a:alphaModFix amt="60000"/>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4" name="Group 4"/>
          <p:cNvGrpSpPr/>
          <p:nvPr/>
        </p:nvGrpSpPr>
        <p:grpSpPr>
          <a:xfrm>
            <a:off x="11534042" y="731481"/>
            <a:ext cx="7210695" cy="7043798"/>
            <a:chOff x="0" y="0"/>
            <a:chExt cx="4828540" cy="4716780"/>
          </a:xfrm>
        </p:grpSpPr>
        <p:sp>
          <p:nvSpPr>
            <p:cNvPr id="5" name="Freeform 5"/>
            <p:cNvSpPr/>
            <p:nvPr/>
          </p:nvSpPr>
          <p:spPr>
            <a:xfrm>
              <a:off x="1103" y="1273"/>
              <a:ext cx="4830645" cy="4716345"/>
            </a:xfrm>
            <a:custGeom>
              <a:avLst/>
              <a:gdLst/>
              <a:ahLst/>
              <a:cxnLst/>
              <a:rect l="l" t="t" r="r" b="b"/>
              <a:pathLst>
                <a:path w="4830645" h="4716345">
                  <a:moveTo>
                    <a:pt x="3415197" y="4653277"/>
                  </a:moveTo>
                  <a:cubicBezTo>
                    <a:pt x="3387257" y="4660897"/>
                    <a:pt x="3365667" y="4671057"/>
                    <a:pt x="3344077" y="4673597"/>
                  </a:cubicBezTo>
                  <a:cubicBezTo>
                    <a:pt x="3222157" y="4683757"/>
                    <a:pt x="3101507" y="4693917"/>
                    <a:pt x="2979587" y="4702807"/>
                  </a:cubicBezTo>
                  <a:cubicBezTo>
                    <a:pt x="2917357" y="4706617"/>
                    <a:pt x="2855127" y="4710427"/>
                    <a:pt x="2792897" y="4711697"/>
                  </a:cubicBezTo>
                  <a:cubicBezTo>
                    <a:pt x="2725587" y="4714237"/>
                    <a:pt x="2658277" y="4718047"/>
                    <a:pt x="2592237" y="4715507"/>
                  </a:cubicBezTo>
                  <a:cubicBezTo>
                    <a:pt x="2528737" y="4714237"/>
                    <a:pt x="2465237" y="4710427"/>
                    <a:pt x="2404277" y="4698997"/>
                  </a:cubicBezTo>
                  <a:cubicBezTo>
                    <a:pt x="2325537" y="4685027"/>
                    <a:pt x="2245527" y="4685027"/>
                    <a:pt x="2168057" y="4672327"/>
                  </a:cubicBezTo>
                  <a:cubicBezTo>
                    <a:pt x="1966127" y="4639307"/>
                    <a:pt x="1760387" y="4648197"/>
                    <a:pt x="1557187" y="4634227"/>
                  </a:cubicBezTo>
                  <a:cubicBezTo>
                    <a:pt x="1442887" y="4626607"/>
                    <a:pt x="1328587" y="4608827"/>
                    <a:pt x="1214287" y="4593587"/>
                  </a:cubicBezTo>
                  <a:cubicBezTo>
                    <a:pt x="1084747" y="4577077"/>
                    <a:pt x="955207" y="4558027"/>
                    <a:pt x="824397" y="4540247"/>
                  </a:cubicBezTo>
                  <a:cubicBezTo>
                    <a:pt x="729147" y="4527547"/>
                    <a:pt x="632627" y="4514847"/>
                    <a:pt x="537377" y="4502147"/>
                  </a:cubicBezTo>
                  <a:cubicBezTo>
                    <a:pt x="534837" y="4502147"/>
                    <a:pt x="532297" y="4500877"/>
                    <a:pt x="529757" y="4500877"/>
                  </a:cubicBezTo>
                  <a:cubicBezTo>
                    <a:pt x="449747" y="4466587"/>
                    <a:pt x="364657" y="4439917"/>
                    <a:pt x="290997" y="4395467"/>
                  </a:cubicBezTo>
                  <a:cubicBezTo>
                    <a:pt x="166537" y="4319267"/>
                    <a:pt x="113197" y="4197347"/>
                    <a:pt x="108117" y="4053837"/>
                  </a:cubicBezTo>
                  <a:cubicBezTo>
                    <a:pt x="106847" y="4004307"/>
                    <a:pt x="100497" y="3956047"/>
                    <a:pt x="100497" y="3906517"/>
                  </a:cubicBezTo>
                  <a:cubicBezTo>
                    <a:pt x="101767" y="3837937"/>
                    <a:pt x="106847" y="3770627"/>
                    <a:pt x="110657" y="3703317"/>
                  </a:cubicBezTo>
                  <a:cubicBezTo>
                    <a:pt x="120817" y="3502657"/>
                    <a:pt x="125897" y="3301997"/>
                    <a:pt x="110657" y="3101337"/>
                  </a:cubicBezTo>
                  <a:cubicBezTo>
                    <a:pt x="96687" y="2920997"/>
                    <a:pt x="83987" y="2741927"/>
                    <a:pt x="70017" y="2561587"/>
                  </a:cubicBezTo>
                  <a:cubicBezTo>
                    <a:pt x="61127" y="2446017"/>
                    <a:pt x="49697" y="2331717"/>
                    <a:pt x="42077" y="2216147"/>
                  </a:cubicBezTo>
                  <a:cubicBezTo>
                    <a:pt x="36997" y="2139947"/>
                    <a:pt x="38267" y="2062477"/>
                    <a:pt x="33187" y="1986277"/>
                  </a:cubicBezTo>
                  <a:cubicBezTo>
                    <a:pt x="30647" y="1943097"/>
                    <a:pt x="16677" y="1901187"/>
                    <a:pt x="15407" y="1858007"/>
                  </a:cubicBezTo>
                  <a:cubicBezTo>
                    <a:pt x="10327" y="1753867"/>
                    <a:pt x="9057" y="1648457"/>
                    <a:pt x="6517" y="1543047"/>
                  </a:cubicBezTo>
                  <a:cubicBezTo>
                    <a:pt x="5247" y="1502407"/>
                    <a:pt x="-1103" y="1461767"/>
                    <a:pt x="167" y="1421127"/>
                  </a:cubicBezTo>
                  <a:cubicBezTo>
                    <a:pt x="1437" y="1357627"/>
                    <a:pt x="9057" y="1294127"/>
                    <a:pt x="10327" y="1230627"/>
                  </a:cubicBezTo>
                  <a:cubicBezTo>
                    <a:pt x="11597" y="1156967"/>
                    <a:pt x="3977" y="1083307"/>
                    <a:pt x="6517" y="1010917"/>
                  </a:cubicBezTo>
                  <a:cubicBezTo>
                    <a:pt x="6517" y="941067"/>
                    <a:pt x="15407" y="872487"/>
                    <a:pt x="24297" y="802637"/>
                  </a:cubicBezTo>
                  <a:cubicBezTo>
                    <a:pt x="26837" y="778507"/>
                    <a:pt x="44617" y="756917"/>
                    <a:pt x="49697" y="732787"/>
                  </a:cubicBezTo>
                  <a:cubicBezTo>
                    <a:pt x="71287" y="613407"/>
                    <a:pt x="94147" y="494027"/>
                    <a:pt x="150027" y="383537"/>
                  </a:cubicBezTo>
                  <a:cubicBezTo>
                    <a:pt x="162727" y="359407"/>
                    <a:pt x="183047" y="337817"/>
                    <a:pt x="202097" y="318767"/>
                  </a:cubicBezTo>
                  <a:cubicBezTo>
                    <a:pt x="208447" y="312417"/>
                    <a:pt x="223687" y="316227"/>
                    <a:pt x="227497" y="316227"/>
                  </a:cubicBezTo>
                  <a:cubicBezTo>
                    <a:pt x="236387" y="299717"/>
                    <a:pt x="241467" y="283207"/>
                    <a:pt x="251627" y="275587"/>
                  </a:cubicBezTo>
                  <a:cubicBezTo>
                    <a:pt x="306237" y="233677"/>
                    <a:pt x="363387" y="203197"/>
                    <a:pt x="434507" y="195577"/>
                  </a:cubicBezTo>
                  <a:cubicBezTo>
                    <a:pt x="487847" y="189227"/>
                    <a:pt x="539917" y="166367"/>
                    <a:pt x="593257" y="153667"/>
                  </a:cubicBezTo>
                  <a:cubicBezTo>
                    <a:pt x="658027" y="138427"/>
                    <a:pt x="722797" y="120647"/>
                    <a:pt x="790107" y="111757"/>
                  </a:cubicBezTo>
                  <a:cubicBezTo>
                    <a:pt x="851067" y="104137"/>
                    <a:pt x="909487" y="87627"/>
                    <a:pt x="971717" y="82547"/>
                  </a:cubicBezTo>
                  <a:cubicBezTo>
                    <a:pt x="1035217" y="77467"/>
                    <a:pt x="1098717" y="62227"/>
                    <a:pt x="1163487" y="57147"/>
                  </a:cubicBezTo>
                  <a:cubicBezTo>
                    <a:pt x="1338747" y="44447"/>
                    <a:pt x="1515277" y="35557"/>
                    <a:pt x="1690537" y="25397"/>
                  </a:cubicBezTo>
                  <a:cubicBezTo>
                    <a:pt x="1733717" y="22857"/>
                    <a:pt x="1776897" y="25397"/>
                    <a:pt x="1820077" y="26667"/>
                  </a:cubicBezTo>
                  <a:cubicBezTo>
                    <a:pt x="1841667" y="27937"/>
                    <a:pt x="1863257" y="33017"/>
                    <a:pt x="1886117" y="35557"/>
                  </a:cubicBezTo>
                  <a:cubicBezTo>
                    <a:pt x="1896277" y="36827"/>
                    <a:pt x="1906437" y="33017"/>
                    <a:pt x="1916597" y="33017"/>
                  </a:cubicBezTo>
                  <a:cubicBezTo>
                    <a:pt x="1947077" y="33017"/>
                    <a:pt x="1978827" y="33017"/>
                    <a:pt x="2009307" y="31747"/>
                  </a:cubicBezTo>
                  <a:cubicBezTo>
                    <a:pt x="2067727" y="29207"/>
                    <a:pt x="2127417" y="22857"/>
                    <a:pt x="2185837" y="22857"/>
                  </a:cubicBezTo>
                  <a:cubicBezTo>
                    <a:pt x="2242987" y="22857"/>
                    <a:pt x="2300137" y="26667"/>
                    <a:pt x="2357287" y="29207"/>
                  </a:cubicBezTo>
                  <a:lnTo>
                    <a:pt x="2403007" y="29207"/>
                  </a:lnTo>
                  <a:cubicBezTo>
                    <a:pt x="2472857" y="26667"/>
                    <a:pt x="2541437" y="26667"/>
                    <a:pt x="2611287" y="22857"/>
                  </a:cubicBezTo>
                  <a:cubicBezTo>
                    <a:pt x="2678597" y="19047"/>
                    <a:pt x="2744637" y="10157"/>
                    <a:pt x="2811947" y="6347"/>
                  </a:cubicBezTo>
                  <a:cubicBezTo>
                    <a:pt x="2843697" y="3807"/>
                    <a:pt x="2876717" y="3807"/>
                    <a:pt x="2908467" y="10157"/>
                  </a:cubicBezTo>
                  <a:cubicBezTo>
                    <a:pt x="2956727" y="19047"/>
                    <a:pt x="3002447" y="24127"/>
                    <a:pt x="3050707" y="10157"/>
                  </a:cubicBezTo>
                  <a:cubicBezTo>
                    <a:pt x="3068487" y="5077"/>
                    <a:pt x="3091347" y="13967"/>
                    <a:pt x="3111667" y="16507"/>
                  </a:cubicBezTo>
                  <a:cubicBezTo>
                    <a:pt x="3120557" y="17777"/>
                    <a:pt x="3130717" y="20317"/>
                    <a:pt x="3135797" y="16507"/>
                  </a:cubicBezTo>
                  <a:cubicBezTo>
                    <a:pt x="3170087" y="-8893"/>
                    <a:pt x="3201837" y="-2543"/>
                    <a:pt x="3234857" y="19047"/>
                  </a:cubicBezTo>
                  <a:cubicBezTo>
                    <a:pt x="3238667" y="21587"/>
                    <a:pt x="3248827" y="15237"/>
                    <a:pt x="3256447" y="15237"/>
                  </a:cubicBezTo>
                  <a:cubicBezTo>
                    <a:pt x="3286927" y="15237"/>
                    <a:pt x="3317407" y="15237"/>
                    <a:pt x="3349157" y="16507"/>
                  </a:cubicBezTo>
                  <a:cubicBezTo>
                    <a:pt x="3372017" y="17777"/>
                    <a:pt x="3393607" y="25397"/>
                    <a:pt x="3416467" y="27937"/>
                  </a:cubicBezTo>
                  <a:cubicBezTo>
                    <a:pt x="3465997" y="34287"/>
                    <a:pt x="3516797" y="44447"/>
                    <a:pt x="3567597" y="44447"/>
                  </a:cubicBezTo>
                  <a:cubicBezTo>
                    <a:pt x="3662847" y="45717"/>
                    <a:pt x="3758097" y="49527"/>
                    <a:pt x="3852077" y="69847"/>
                  </a:cubicBezTo>
                  <a:cubicBezTo>
                    <a:pt x="3939707" y="88897"/>
                    <a:pt x="4029877" y="88897"/>
                    <a:pt x="4118777" y="104137"/>
                  </a:cubicBezTo>
                  <a:cubicBezTo>
                    <a:pt x="4172117" y="113027"/>
                    <a:pt x="4226727" y="129537"/>
                    <a:pt x="4272447" y="156207"/>
                  </a:cubicBezTo>
                  <a:cubicBezTo>
                    <a:pt x="4321977" y="184147"/>
                    <a:pt x="4360077" y="229867"/>
                    <a:pt x="4404527" y="267967"/>
                  </a:cubicBezTo>
                  <a:cubicBezTo>
                    <a:pt x="4421037" y="281937"/>
                    <a:pt x="4445167" y="292097"/>
                    <a:pt x="4456597" y="309877"/>
                  </a:cubicBezTo>
                  <a:cubicBezTo>
                    <a:pt x="4489617" y="358137"/>
                    <a:pt x="4518827" y="408937"/>
                    <a:pt x="4548037" y="459737"/>
                  </a:cubicBezTo>
                  <a:cubicBezTo>
                    <a:pt x="4569627" y="496567"/>
                    <a:pt x="4591217" y="534667"/>
                    <a:pt x="4607727" y="572767"/>
                  </a:cubicBezTo>
                  <a:cubicBezTo>
                    <a:pt x="4625507" y="617217"/>
                    <a:pt x="4639477" y="662937"/>
                    <a:pt x="4653447" y="709927"/>
                  </a:cubicBezTo>
                  <a:cubicBezTo>
                    <a:pt x="4675037" y="783587"/>
                    <a:pt x="4700437" y="857247"/>
                    <a:pt x="4714407" y="933447"/>
                  </a:cubicBezTo>
                  <a:cubicBezTo>
                    <a:pt x="4734727" y="1040127"/>
                    <a:pt x="4744887" y="1149347"/>
                    <a:pt x="4760127" y="1257297"/>
                  </a:cubicBezTo>
                  <a:cubicBezTo>
                    <a:pt x="4765207" y="1292857"/>
                    <a:pt x="4771557" y="1328417"/>
                    <a:pt x="4774097" y="1363977"/>
                  </a:cubicBezTo>
                  <a:cubicBezTo>
                    <a:pt x="4781717" y="1465577"/>
                    <a:pt x="4786797" y="1565907"/>
                    <a:pt x="4793147" y="1667507"/>
                  </a:cubicBezTo>
                  <a:cubicBezTo>
                    <a:pt x="4802037" y="1793237"/>
                    <a:pt x="4814737" y="1917697"/>
                    <a:pt x="4821087" y="2043427"/>
                  </a:cubicBezTo>
                  <a:cubicBezTo>
                    <a:pt x="4827437" y="2164077"/>
                    <a:pt x="4832517" y="2285997"/>
                    <a:pt x="4829977" y="2407917"/>
                  </a:cubicBezTo>
                  <a:cubicBezTo>
                    <a:pt x="4826167" y="2611117"/>
                    <a:pt x="4816007" y="2813047"/>
                    <a:pt x="4805847" y="3016247"/>
                  </a:cubicBezTo>
                  <a:cubicBezTo>
                    <a:pt x="4799497" y="3141977"/>
                    <a:pt x="4790607" y="3266437"/>
                    <a:pt x="4777907" y="3390897"/>
                  </a:cubicBezTo>
                  <a:cubicBezTo>
                    <a:pt x="4765207" y="3515357"/>
                    <a:pt x="4746157" y="3638547"/>
                    <a:pt x="4732187" y="3763007"/>
                  </a:cubicBezTo>
                  <a:cubicBezTo>
                    <a:pt x="4722027" y="3849367"/>
                    <a:pt x="4719487" y="3935727"/>
                    <a:pt x="4708057" y="4020817"/>
                  </a:cubicBezTo>
                  <a:cubicBezTo>
                    <a:pt x="4697897" y="4098287"/>
                    <a:pt x="4659797" y="4166867"/>
                    <a:pt x="4608997" y="4224017"/>
                  </a:cubicBezTo>
                  <a:cubicBezTo>
                    <a:pt x="4567087" y="4272277"/>
                    <a:pt x="4534067" y="4326887"/>
                    <a:pt x="4490887" y="4373877"/>
                  </a:cubicBezTo>
                  <a:cubicBezTo>
                    <a:pt x="4452787" y="4415787"/>
                    <a:pt x="4410877" y="4457697"/>
                    <a:pt x="4344837" y="4458967"/>
                  </a:cubicBezTo>
                  <a:cubicBezTo>
                    <a:pt x="4329597" y="4458967"/>
                    <a:pt x="4315627" y="4474207"/>
                    <a:pt x="4300387" y="4481827"/>
                  </a:cubicBezTo>
                  <a:cubicBezTo>
                    <a:pt x="4235617" y="4509767"/>
                    <a:pt x="4168307" y="4533897"/>
                    <a:pt x="4104807" y="4564377"/>
                  </a:cubicBezTo>
                  <a:cubicBezTo>
                    <a:pt x="3987967" y="4620257"/>
                    <a:pt x="3862237" y="4629147"/>
                    <a:pt x="3736507" y="4634227"/>
                  </a:cubicBezTo>
                  <a:cubicBezTo>
                    <a:pt x="3688247" y="4636767"/>
                    <a:pt x="3638717" y="4632957"/>
                    <a:pt x="3590457" y="4636767"/>
                  </a:cubicBezTo>
                  <a:cubicBezTo>
                    <a:pt x="3566327" y="4638037"/>
                    <a:pt x="3543467" y="4649467"/>
                    <a:pt x="3520607" y="4654547"/>
                  </a:cubicBezTo>
                  <a:cubicBezTo>
                    <a:pt x="3510447" y="4657087"/>
                    <a:pt x="3500287" y="4655817"/>
                    <a:pt x="3488857" y="4657087"/>
                  </a:cubicBezTo>
                  <a:cubicBezTo>
                    <a:pt x="3473617" y="4658357"/>
                    <a:pt x="3458377" y="4662167"/>
                    <a:pt x="3443137" y="4660897"/>
                  </a:cubicBezTo>
                  <a:cubicBezTo>
                    <a:pt x="3427897" y="4658357"/>
                    <a:pt x="3417737" y="4653277"/>
                    <a:pt x="3415197" y="4653277"/>
                  </a:cubicBezTo>
                  <a:close/>
                </a:path>
              </a:pathLst>
            </a:custGeom>
            <a:blipFill>
              <a:blip r:embed="rId5"/>
              <a:stretch>
                <a:fillRect l="-21049" r="-21049"/>
              </a:stretch>
            </a:blipFill>
          </p:spPr>
          <p:txBody>
            <a:bodyPr/>
            <a:lstStyle/>
            <a:p>
              <a:endParaRPr lang="en-US"/>
            </a:p>
          </p:txBody>
        </p:sp>
      </p:grpSp>
      <p:sp>
        <p:nvSpPr>
          <p:cNvPr id="6" name="Freeform 6"/>
          <p:cNvSpPr/>
          <p:nvPr/>
        </p:nvSpPr>
        <p:spPr>
          <a:xfrm>
            <a:off x="1028700" y="8424402"/>
            <a:ext cx="6012827" cy="5553666"/>
          </a:xfrm>
          <a:custGeom>
            <a:avLst/>
            <a:gdLst/>
            <a:ahLst/>
            <a:cxnLst/>
            <a:rect l="l" t="t" r="r" b="b"/>
            <a:pathLst>
              <a:path w="6012827" h="5553666">
                <a:moveTo>
                  <a:pt x="0" y="0"/>
                </a:moveTo>
                <a:lnTo>
                  <a:pt x="6012827" y="0"/>
                </a:lnTo>
                <a:lnTo>
                  <a:pt x="6012827" y="5553666"/>
                </a:lnTo>
                <a:lnTo>
                  <a:pt x="0" y="5553666"/>
                </a:lnTo>
                <a:lnTo>
                  <a:pt x="0" y="0"/>
                </a:lnTo>
                <a:close/>
              </a:path>
            </a:pathLst>
          </a:custGeom>
          <a:blipFill>
            <a:blip>
              <a:alphaModFix amt="60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7" name="Freeform 7"/>
          <p:cNvSpPr/>
          <p:nvPr/>
        </p:nvSpPr>
        <p:spPr>
          <a:xfrm>
            <a:off x="-410349" y="8424402"/>
            <a:ext cx="6098110" cy="5632436"/>
          </a:xfrm>
          <a:custGeom>
            <a:avLst/>
            <a:gdLst/>
            <a:ahLst/>
            <a:cxnLst/>
            <a:rect l="l" t="t" r="r" b="b"/>
            <a:pathLst>
              <a:path w="6098110" h="5632436">
                <a:moveTo>
                  <a:pt x="0" y="0"/>
                </a:moveTo>
                <a:lnTo>
                  <a:pt x="6098110" y="0"/>
                </a:lnTo>
                <a:lnTo>
                  <a:pt x="6098110" y="5632436"/>
                </a:lnTo>
                <a:lnTo>
                  <a:pt x="0" y="5632436"/>
                </a:lnTo>
                <a:lnTo>
                  <a:pt x="0" y="0"/>
                </a:lnTo>
                <a:close/>
              </a:path>
            </a:pathLst>
          </a:custGeom>
          <a:blipFill>
            <a:blip>
              <a:alphaModFix amt="60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8" name="TextBox 8"/>
          <p:cNvSpPr txBox="1"/>
          <p:nvPr/>
        </p:nvSpPr>
        <p:spPr>
          <a:xfrm>
            <a:off x="389885" y="196023"/>
            <a:ext cx="10595752" cy="3489579"/>
          </a:xfrm>
          <a:prstGeom prst="rect">
            <a:avLst/>
          </a:prstGeom>
        </p:spPr>
        <p:txBody>
          <a:bodyPr lIns="0" tIns="0" rIns="0" bIns="0" rtlCol="0" anchor="t">
            <a:spAutoFit/>
          </a:bodyPr>
          <a:lstStyle/>
          <a:p>
            <a:pPr algn="ctr">
              <a:lnSpc>
                <a:spcPts val="9288"/>
              </a:lnSpc>
            </a:pPr>
            <a:r>
              <a:rPr lang="en-US" sz="7200" b="1" spc="208">
                <a:solidFill>
                  <a:srgbClr val="042B60"/>
                </a:solidFill>
                <a:latin typeface="Canva Sans Bold"/>
                <a:ea typeface="Canva Sans Bold"/>
                <a:cs typeface="Canva Sans Bold"/>
                <a:sym typeface="Canva Sans Bold"/>
              </a:rPr>
              <a:t>Alternative Augmentative Communication(AAC)</a:t>
            </a:r>
          </a:p>
        </p:txBody>
      </p:sp>
      <p:sp>
        <p:nvSpPr>
          <p:cNvPr id="9" name="TextBox 9"/>
          <p:cNvSpPr txBox="1"/>
          <p:nvPr/>
        </p:nvSpPr>
        <p:spPr>
          <a:xfrm>
            <a:off x="727235" y="4221972"/>
            <a:ext cx="10412599" cy="4202430"/>
          </a:xfrm>
          <a:prstGeom prst="rect">
            <a:avLst/>
          </a:prstGeom>
        </p:spPr>
        <p:txBody>
          <a:bodyPr lIns="0" tIns="0" rIns="0" bIns="0" rtlCol="0" anchor="t">
            <a:spAutoFit/>
          </a:bodyPr>
          <a:lstStyle/>
          <a:p>
            <a:pPr marL="1036322" lvl="1" indent="-518161" algn="l">
              <a:lnSpc>
                <a:spcPts val="6720"/>
              </a:lnSpc>
              <a:buFont typeface="Arial"/>
              <a:buChar char="•"/>
            </a:pPr>
            <a:r>
              <a:rPr lang="en-US" sz="4800">
                <a:solidFill>
                  <a:srgbClr val="042B60"/>
                </a:solidFill>
                <a:latin typeface="Canva Sans"/>
                <a:ea typeface="Canva Sans"/>
                <a:cs typeface="Canva Sans"/>
                <a:sym typeface="Canva Sans"/>
              </a:rPr>
              <a:t>sign language</a:t>
            </a:r>
          </a:p>
          <a:p>
            <a:pPr marL="1036322" lvl="1" indent="-518161" algn="l">
              <a:lnSpc>
                <a:spcPts val="6720"/>
              </a:lnSpc>
              <a:buFont typeface="Arial"/>
              <a:buChar char="•"/>
            </a:pPr>
            <a:r>
              <a:rPr lang="en-US" sz="4800">
                <a:solidFill>
                  <a:srgbClr val="042B60"/>
                </a:solidFill>
                <a:latin typeface="Canva Sans"/>
                <a:ea typeface="Canva Sans"/>
                <a:cs typeface="Canva Sans"/>
                <a:sym typeface="Canva Sans"/>
              </a:rPr>
              <a:t>picture exchange communication system (PECS)</a:t>
            </a:r>
          </a:p>
          <a:p>
            <a:pPr marL="1036322" lvl="1" indent="-518161" algn="l">
              <a:lnSpc>
                <a:spcPts val="6720"/>
              </a:lnSpc>
              <a:buFont typeface="Arial"/>
              <a:buChar char="•"/>
            </a:pPr>
            <a:r>
              <a:rPr lang="en-US" sz="4800">
                <a:solidFill>
                  <a:srgbClr val="042B60"/>
                </a:solidFill>
                <a:latin typeface="Canva Sans"/>
                <a:ea typeface="Canva Sans"/>
                <a:cs typeface="Canva Sans"/>
                <a:sym typeface="Canva Sans"/>
              </a:rPr>
              <a:t>Ipads</a:t>
            </a:r>
          </a:p>
          <a:p>
            <a:pPr marL="1036322" lvl="1" indent="-518161" algn="l">
              <a:lnSpc>
                <a:spcPts val="6720"/>
              </a:lnSpc>
              <a:buFont typeface="Arial"/>
              <a:buChar char="•"/>
            </a:pPr>
            <a:r>
              <a:rPr lang="en-US" sz="4800">
                <a:solidFill>
                  <a:srgbClr val="042B60"/>
                </a:solidFill>
                <a:latin typeface="Canva Sans"/>
                <a:ea typeface="Canva Sans"/>
                <a:cs typeface="Canva Sans"/>
                <a:sym typeface="Canva Sans"/>
              </a:rPr>
              <a:t>speech output devices</a:t>
            </a:r>
          </a:p>
        </p:txBody>
      </p:sp>
      <p:sp>
        <p:nvSpPr>
          <p:cNvPr id="10" name="TextBox 10"/>
          <p:cNvSpPr txBox="1"/>
          <p:nvPr/>
        </p:nvSpPr>
        <p:spPr>
          <a:xfrm>
            <a:off x="14173200" y="8253586"/>
            <a:ext cx="2616601" cy="383951"/>
          </a:xfrm>
          <a:prstGeom prst="rect">
            <a:avLst/>
          </a:prstGeom>
        </p:spPr>
        <p:txBody>
          <a:bodyPr wrap="square" lIns="0" tIns="0" rIns="0" bIns="0" rtlCol="0" anchor="t">
            <a:spAutoFit/>
          </a:bodyPr>
          <a:lstStyle/>
          <a:p>
            <a:pPr algn="ctr">
              <a:lnSpc>
                <a:spcPts val="3220"/>
              </a:lnSpc>
            </a:pPr>
            <a:r>
              <a:rPr lang="en-US" sz="2300" dirty="0">
                <a:solidFill>
                  <a:srgbClr val="042B60"/>
                </a:solidFill>
                <a:latin typeface="Canva Sans"/>
                <a:ea typeface="Canva Sans"/>
                <a:cs typeface="Canva Sans"/>
                <a:sym typeface="Canva Sans"/>
              </a:rPr>
              <a:t>Image by Canva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879935" y="-1511728"/>
            <a:ext cx="10263940" cy="9480148"/>
          </a:xfrm>
          <a:custGeom>
            <a:avLst/>
            <a:gdLst/>
            <a:ahLst/>
            <a:cxnLst/>
            <a:rect l="l" t="t" r="r" b="b"/>
            <a:pathLst>
              <a:path w="10263940" h="9480148">
                <a:moveTo>
                  <a:pt x="0" y="0"/>
                </a:moveTo>
                <a:lnTo>
                  <a:pt x="10263940" y="0"/>
                </a:lnTo>
                <a:lnTo>
                  <a:pt x="10263940" y="9480149"/>
                </a:lnTo>
                <a:lnTo>
                  <a:pt x="0" y="9480149"/>
                </a:lnTo>
                <a:lnTo>
                  <a:pt x="0" y="0"/>
                </a:lnTo>
                <a:close/>
              </a:path>
            </a:pathLst>
          </a:custGeom>
          <a:blipFill>
            <a:blip>
              <a:alphaModFix amt="60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11926687" y="-845598"/>
            <a:ext cx="8821533" cy="8147889"/>
          </a:xfrm>
          <a:custGeom>
            <a:avLst/>
            <a:gdLst/>
            <a:ahLst/>
            <a:cxnLst/>
            <a:rect l="l" t="t" r="r" b="b"/>
            <a:pathLst>
              <a:path w="8821533" h="8147889">
                <a:moveTo>
                  <a:pt x="0" y="0"/>
                </a:moveTo>
                <a:lnTo>
                  <a:pt x="8821533" y="0"/>
                </a:lnTo>
                <a:lnTo>
                  <a:pt x="8821533" y="8147889"/>
                </a:lnTo>
                <a:lnTo>
                  <a:pt x="0" y="8147889"/>
                </a:lnTo>
                <a:lnTo>
                  <a:pt x="0" y="0"/>
                </a:lnTo>
                <a:close/>
              </a:path>
            </a:pathLst>
          </a:custGeom>
          <a:blipFill>
            <a:blip>
              <a:alphaModFix amt="60000"/>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4" name="Group 4"/>
          <p:cNvGrpSpPr/>
          <p:nvPr/>
        </p:nvGrpSpPr>
        <p:grpSpPr>
          <a:xfrm>
            <a:off x="11077305" y="668610"/>
            <a:ext cx="7210695" cy="7043798"/>
            <a:chOff x="0" y="0"/>
            <a:chExt cx="4828540" cy="4716780"/>
          </a:xfrm>
        </p:grpSpPr>
        <p:sp>
          <p:nvSpPr>
            <p:cNvPr id="5" name="Freeform 5"/>
            <p:cNvSpPr/>
            <p:nvPr/>
          </p:nvSpPr>
          <p:spPr>
            <a:xfrm>
              <a:off x="1103" y="1273"/>
              <a:ext cx="4830645" cy="4716345"/>
            </a:xfrm>
            <a:custGeom>
              <a:avLst/>
              <a:gdLst/>
              <a:ahLst/>
              <a:cxnLst/>
              <a:rect l="l" t="t" r="r" b="b"/>
              <a:pathLst>
                <a:path w="4830645" h="4716345">
                  <a:moveTo>
                    <a:pt x="3415197" y="4653277"/>
                  </a:moveTo>
                  <a:cubicBezTo>
                    <a:pt x="3387257" y="4660897"/>
                    <a:pt x="3365667" y="4671057"/>
                    <a:pt x="3344077" y="4673597"/>
                  </a:cubicBezTo>
                  <a:cubicBezTo>
                    <a:pt x="3222157" y="4683757"/>
                    <a:pt x="3101507" y="4693917"/>
                    <a:pt x="2979587" y="4702807"/>
                  </a:cubicBezTo>
                  <a:cubicBezTo>
                    <a:pt x="2917357" y="4706617"/>
                    <a:pt x="2855127" y="4710427"/>
                    <a:pt x="2792897" y="4711697"/>
                  </a:cubicBezTo>
                  <a:cubicBezTo>
                    <a:pt x="2725587" y="4714237"/>
                    <a:pt x="2658277" y="4718047"/>
                    <a:pt x="2592237" y="4715507"/>
                  </a:cubicBezTo>
                  <a:cubicBezTo>
                    <a:pt x="2528737" y="4714237"/>
                    <a:pt x="2465237" y="4710427"/>
                    <a:pt x="2404277" y="4698997"/>
                  </a:cubicBezTo>
                  <a:cubicBezTo>
                    <a:pt x="2325537" y="4685027"/>
                    <a:pt x="2245527" y="4685027"/>
                    <a:pt x="2168057" y="4672327"/>
                  </a:cubicBezTo>
                  <a:cubicBezTo>
                    <a:pt x="1966127" y="4639307"/>
                    <a:pt x="1760387" y="4648197"/>
                    <a:pt x="1557187" y="4634227"/>
                  </a:cubicBezTo>
                  <a:cubicBezTo>
                    <a:pt x="1442887" y="4626607"/>
                    <a:pt x="1328587" y="4608827"/>
                    <a:pt x="1214287" y="4593587"/>
                  </a:cubicBezTo>
                  <a:cubicBezTo>
                    <a:pt x="1084747" y="4577077"/>
                    <a:pt x="955207" y="4558027"/>
                    <a:pt x="824397" y="4540247"/>
                  </a:cubicBezTo>
                  <a:cubicBezTo>
                    <a:pt x="729147" y="4527547"/>
                    <a:pt x="632627" y="4514847"/>
                    <a:pt x="537377" y="4502147"/>
                  </a:cubicBezTo>
                  <a:cubicBezTo>
                    <a:pt x="534837" y="4502147"/>
                    <a:pt x="532297" y="4500877"/>
                    <a:pt x="529757" y="4500877"/>
                  </a:cubicBezTo>
                  <a:cubicBezTo>
                    <a:pt x="449747" y="4466587"/>
                    <a:pt x="364657" y="4439917"/>
                    <a:pt x="290997" y="4395467"/>
                  </a:cubicBezTo>
                  <a:cubicBezTo>
                    <a:pt x="166537" y="4319267"/>
                    <a:pt x="113197" y="4197347"/>
                    <a:pt x="108117" y="4053837"/>
                  </a:cubicBezTo>
                  <a:cubicBezTo>
                    <a:pt x="106847" y="4004307"/>
                    <a:pt x="100497" y="3956047"/>
                    <a:pt x="100497" y="3906517"/>
                  </a:cubicBezTo>
                  <a:cubicBezTo>
                    <a:pt x="101767" y="3837937"/>
                    <a:pt x="106847" y="3770627"/>
                    <a:pt x="110657" y="3703317"/>
                  </a:cubicBezTo>
                  <a:cubicBezTo>
                    <a:pt x="120817" y="3502657"/>
                    <a:pt x="125897" y="3301997"/>
                    <a:pt x="110657" y="3101337"/>
                  </a:cubicBezTo>
                  <a:cubicBezTo>
                    <a:pt x="96687" y="2920997"/>
                    <a:pt x="83987" y="2741927"/>
                    <a:pt x="70017" y="2561587"/>
                  </a:cubicBezTo>
                  <a:cubicBezTo>
                    <a:pt x="61127" y="2446017"/>
                    <a:pt x="49697" y="2331717"/>
                    <a:pt x="42077" y="2216147"/>
                  </a:cubicBezTo>
                  <a:cubicBezTo>
                    <a:pt x="36997" y="2139947"/>
                    <a:pt x="38267" y="2062477"/>
                    <a:pt x="33187" y="1986277"/>
                  </a:cubicBezTo>
                  <a:cubicBezTo>
                    <a:pt x="30647" y="1943097"/>
                    <a:pt x="16677" y="1901187"/>
                    <a:pt x="15407" y="1858007"/>
                  </a:cubicBezTo>
                  <a:cubicBezTo>
                    <a:pt x="10327" y="1753867"/>
                    <a:pt x="9057" y="1648457"/>
                    <a:pt x="6517" y="1543047"/>
                  </a:cubicBezTo>
                  <a:cubicBezTo>
                    <a:pt x="5247" y="1502407"/>
                    <a:pt x="-1103" y="1461767"/>
                    <a:pt x="167" y="1421127"/>
                  </a:cubicBezTo>
                  <a:cubicBezTo>
                    <a:pt x="1437" y="1357627"/>
                    <a:pt x="9057" y="1294127"/>
                    <a:pt x="10327" y="1230627"/>
                  </a:cubicBezTo>
                  <a:cubicBezTo>
                    <a:pt x="11597" y="1156967"/>
                    <a:pt x="3977" y="1083307"/>
                    <a:pt x="6517" y="1010917"/>
                  </a:cubicBezTo>
                  <a:cubicBezTo>
                    <a:pt x="6517" y="941067"/>
                    <a:pt x="15407" y="872487"/>
                    <a:pt x="24297" y="802637"/>
                  </a:cubicBezTo>
                  <a:cubicBezTo>
                    <a:pt x="26837" y="778507"/>
                    <a:pt x="44617" y="756917"/>
                    <a:pt x="49697" y="732787"/>
                  </a:cubicBezTo>
                  <a:cubicBezTo>
                    <a:pt x="71287" y="613407"/>
                    <a:pt x="94147" y="494027"/>
                    <a:pt x="150027" y="383537"/>
                  </a:cubicBezTo>
                  <a:cubicBezTo>
                    <a:pt x="162727" y="359407"/>
                    <a:pt x="183047" y="337817"/>
                    <a:pt x="202097" y="318767"/>
                  </a:cubicBezTo>
                  <a:cubicBezTo>
                    <a:pt x="208447" y="312417"/>
                    <a:pt x="223687" y="316227"/>
                    <a:pt x="227497" y="316227"/>
                  </a:cubicBezTo>
                  <a:cubicBezTo>
                    <a:pt x="236387" y="299717"/>
                    <a:pt x="241467" y="283207"/>
                    <a:pt x="251627" y="275587"/>
                  </a:cubicBezTo>
                  <a:cubicBezTo>
                    <a:pt x="306237" y="233677"/>
                    <a:pt x="363387" y="203197"/>
                    <a:pt x="434507" y="195577"/>
                  </a:cubicBezTo>
                  <a:cubicBezTo>
                    <a:pt x="487847" y="189227"/>
                    <a:pt x="539917" y="166367"/>
                    <a:pt x="593257" y="153667"/>
                  </a:cubicBezTo>
                  <a:cubicBezTo>
                    <a:pt x="658027" y="138427"/>
                    <a:pt x="722797" y="120647"/>
                    <a:pt x="790107" y="111757"/>
                  </a:cubicBezTo>
                  <a:cubicBezTo>
                    <a:pt x="851067" y="104137"/>
                    <a:pt x="909487" y="87627"/>
                    <a:pt x="971717" y="82547"/>
                  </a:cubicBezTo>
                  <a:cubicBezTo>
                    <a:pt x="1035217" y="77467"/>
                    <a:pt x="1098717" y="62227"/>
                    <a:pt x="1163487" y="57147"/>
                  </a:cubicBezTo>
                  <a:cubicBezTo>
                    <a:pt x="1338747" y="44447"/>
                    <a:pt x="1515277" y="35557"/>
                    <a:pt x="1690537" y="25397"/>
                  </a:cubicBezTo>
                  <a:cubicBezTo>
                    <a:pt x="1733717" y="22857"/>
                    <a:pt x="1776897" y="25397"/>
                    <a:pt x="1820077" y="26667"/>
                  </a:cubicBezTo>
                  <a:cubicBezTo>
                    <a:pt x="1841667" y="27937"/>
                    <a:pt x="1863257" y="33017"/>
                    <a:pt x="1886117" y="35557"/>
                  </a:cubicBezTo>
                  <a:cubicBezTo>
                    <a:pt x="1896277" y="36827"/>
                    <a:pt x="1906437" y="33017"/>
                    <a:pt x="1916597" y="33017"/>
                  </a:cubicBezTo>
                  <a:cubicBezTo>
                    <a:pt x="1947077" y="33017"/>
                    <a:pt x="1978827" y="33017"/>
                    <a:pt x="2009307" y="31747"/>
                  </a:cubicBezTo>
                  <a:cubicBezTo>
                    <a:pt x="2067727" y="29207"/>
                    <a:pt x="2127417" y="22857"/>
                    <a:pt x="2185837" y="22857"/>
                  </a:cubicBezTo>
                  <a:cubicBezTo>
                    <a:pt x="2242987" y="22857"/>
                    <a:pt x="2300137" y="26667"/>
                    <a:pt x="2357287" y="29207"/>
                  </a:cubicBezTo>
                  <a:lnTo>
                    <a:pt x="2403007" y="29207"/>
                  </a:lnTo>
                  <a:cubicBezTo>
                    <a:pt x="2472857" y="26667"/>
                    <a:pt x="2541437" y="26667"/>
                    <a:pt x="2611287" y="22857"/>
                  </a:cubicBezTo>
                  <a:cubicBezTo>
                    <a:pt x="2678597" y="19047"/>
                    <a:pt x="2744637" y="10157"/>
                    <a:pt x="2811947" y="6347"/>
                  </a:cubicBezTo>
                  <a:cubicBezTo>
                    <a:pt x="2843697" y="3807"/>
                    <a:pt x="2876717" y="3807"/>
                    <a:pt x="2908467" y="10157"/>
                  </a:cubicBezTo>
                  <a:cubicBezTo>
                    <a:pt x="2956727" y="19047"/>
                    <a:pt x="3002447" y="24127"/>
                    <a:pt x="3050707" y="10157"/>
                  </a:cubicBezTo>
                  <a:cubicBezTo>
                    <a:pt x="3068487" y="5077"/>
                    <a:pt x="3091347" y="13967"/>
                    <a:pt x="3111667" y="16507"/>
                  </a:cubicBezTo>
                  <a:cubicBezTo>
                    <a:pt x="3120557" y="17777"/>
                    <a:pt x="3130717" y="20317"/>
                    <a:pt x="3135797" y="16507"/>
                  </a:cubicBezTo>
                  <a:cubicBezTo>
                    <a:pt x="3170087" y="-8893"/>
                    <a:pt x="3201837" y="-2543"/>
                    <a:pt x="3234857" y="19047"/>
                  </a:cubicBezTo>
                  <a:cubicBezTo>
                    <a:pt x="3238667" y="21587"/>
                    <a:pt x="3248827" y="15237"/>
                    <a:pt x="3256447" y="15237"/>
                  </a:cubicBezTo>
                  <a:cubicBezTo>
                    <a:pt x="3286927" y="15237"/>
                    <a:pt x="3317407" y="15237"/>
                    <a:pt x="3349157" y="16507"/>
                  </a:cubicBezTo>
                  <a:cubicBezTo>
                    <a:pt x="3372017" y="17777"/>
                    <a:pt x="3393607" y="25397"/>
                    <a:pt x="3416467" y="27937"/>
                  </a:cubicBezTo>
                  <a:cubicBezTo>
                    <a:pt x="3465997" y="34287"/>
                    <a:pt x="3516797" y="44447"/>
                    <a:pt x="3567597" y="44447"/>
                  </a:cubicBezTo>
                  <a:cubicBezTo>
                    <a:pt x="3662847" y="45717"/>
                    <a:pt x="3758097" y="49527"/>
                    <a:pt x="3852077" y="69847"/>
                  </a:cubicBezTo>
                  <a:cubicBezTo>
                    <a:pt x="3939707" y="88897"/>
                    <a:pt x="4029877" y="88897"/>
                    <a:pt x="4118777" y="104137"/>
                  </a:cubicBezTo>
                  <a:cubicBezTo>
                    <a:pt x="4172117" y="113027"/>
                    <a:pt x="4226727" y="129537"/>
                    <a:pt x="4272447" y="156207"/>
                  </a:cubicBezTo>
                  <a:cubicBezTo>
                    <a:pt x="4321977" y="184147"/>
                    <a:pt x="4360077" y="229867"/>
                    <a:pt x="4404527" y="267967"/>
                  </a:cubicBezTo>
                  <a:cubicBezTo>
                    <a:pt x="4421037" y="281937"/>
                    <a:pt x="4445167" y="292097"/>
                    <a:pt x="4456597" y="309877"/>
                  </a:cubicBezTo>
                  <a:cubicBezTo>
                    <a:pt x="4489617" y="358137"/>
                    <a:pt x="4518827" y="408937"/>
                    <a:pt x="4548037" y="459737"/>
                  </a:cubicBezTo>
                  <a:cubicBezTo>
                    <a:pt x="4569627" y="496567"/>
                    <a:pt x="4591217" y="534667"/>
                    <a:pt x="4607727" y="572767"/>
                  </a:cubicBezTo>
                  <a:cubicBezTo>
                    <a:pt x="4625507" y="617217"/>
                    <a:pt x="4639477" y="662937"/>
                    <a:pt x="4653447" y="709927"/>
                  </a:cubicBezTo>
                  <a:cubicBezTo>
                    <a:pt x="4675037" y="783587"/>
                    <a:pt x="4700437" y="857247"/>
                    <a:pt x="4714407" y="933447"/>
                  </a:cubicBezTo>
                  <a:cubicBezTo>
                    <a:pt x="4734727" y="1040127"/>
                    <a:pt x="4744887" y="1149347"/>
                    <a:pt x="4760127" y="1257297"/>
                  </a:cubicBezTo>
                  <a:cubicBezTo>
                    <a:pt x="4765207" y="1292857"/>
                    <a:pt x="4771557" y="1328417"/>
                    <a:pt x="4774097" y="1363977"/>
                  </a:cubicBezTo>
                  <a:cubicBezTo>
                    <a:pt x="4781717" y="1465577"/>
                    <a:pt x="4786797" y="1565907"/>
                    <a:pt x="4793147" y="1667507"/>
                  </a:cubicBezTo>
                  <a:cubicBezTo>
                    <a:pt x="4802037" y="1793237"/>
                    <a:pt x="4814737" y="1917697"/>
                    <a:pt x="4821087" y="2043427"/>
                  </a:cubicBezTo>
                  <a:cubicBezTo>
                    <a:pt x="4827437" y="2164077"/>
                    <a:pt x="4832517" y="2285997"/>
                    <a:pt x="4829977" y="2407917"/>
                  </a:cubicBezTo>
                  <a:cubicBezTo>
                    <a:pt x="4826167" y="2611117"/>
                    <a:pt x="4816007" y="2813047"/>
                    <a:pt x="4805847" y="3016247"/>
                  </a:cubicBezTo>
                  <a:cubicBezTo>
                    <a:pt x="4799497" y="3141977"/>
                    <a:pt x="4790607" y="3266437"/>
                    <a:pt x="4777907" y="3390897"/>
                  </a:cubicBezTo>
                  <a:cubicBezTo>
                    <a:pt x="4765207" y="3515357"/>
                    <a:pt x="4746157" y="3638547"/>
                    <a:pt x="4732187" y="3763007"/>
                  </a:cubicBezTo>
                  <a:cubicBezTo>
                    <a:pt x="4722027" y="3849367"/>
                    <a:pt x="4719487" y="3935727"/>
                    <a:pt x="4708057" y="4020817"/>
                  </a:cubicBezTo>
                  <a:cubicBezTo>
                    <a:pt x="4697897" y="4098287"/>
                    <a:pt x="4659797" y="4166867"/>
                    <a:pt x="4608997" y="4224017"/>
                  </a:cubicBezTo>
                  <a:cubicBezTo>
                    <a:pt x="4567087" y="4272277"/>
                    <a:pt x="4534067" y="4326887"/>
                    <a:pt x="4490887" y="4373877"/>
                  </a:cubicBezTo>
                  <a:cubicBezTo>
                    <a:pt x="4452787" y="4415787"/>
                    <a:pt x="4410877" y="4457697"/>
                    <a:pt x="4344837" y="4458967"/>
                  </a:cubicBezTo>
                  <a:cubicBezTo>
                    <a:pt x="4329597" y="4458967"/>
                    <a:pt x="4315627" y="4474207"/>
                    <a:pt x="4300387" y="4481827"/>
                  </a:cubicBezTo>
                  <a:cubicBezTo>
                    <a:pt x="4235617" y="4509767"/>
                    <a:pt x="4168307" y="4533897"/>
                    <a:pt x="4104807" y="4564377"/>
                  </a:cubicBezTo>
                  <a:cubicBezTo>
                    <a:pt x="3987967" y="4620257"/>
                    <a:pt x="3862237" y="4629147"/>
                    <a:pt x="3736507" y="4634227"/>
                  </a:cubicBezTo>
                  <a:cubicBezTo>
                    <a:pt x="3688247" y="4636767"/>
                    <a:pt x="3638717" y="4632957"/>
                    <a:pt x="3590457" y="4636767"/>
                  </a:cubicBezTo>
                  <a:cubicBezTo>
                    <a:pt x="3566327" y="4638037"/>
                    <a:pt x="3543467" y="4649467"/>
                    <a:pt x="3520607" y="4654547"/>
                  </a:cubicBezTo>
                  <a:cubicBezTo>
                    <a:pt x="3510447" y="4657087"/>
                    <a:pt x="3500287" y="4655817"/>
                    <a:pt x="3488857" y="4657087"/>
                  </a:cubicBezTo>
                  <a:cubicBezTo>
                    <a:pt x="3473617" y="4658357"/>
                    <a:pt x="3458377" y="4662167"/>
                    <a:pt x="3443137" y="4660897"/>
                  </a:cubicBezTo>
                  <a:cubicBezTo>
                    <a:pt x="3427897" y="4658357"/>
                    <a:pt x="3417737" y="4653277"/>
                    <a:pt x="3415197" y="4653277"/>
                  </a:cubicBezTo>
                  <a:close/>
                </a:path>
              </a:pathLst>
            </a:custGeom>
            <a:blipFill>
              <a:blip r:embed="rId5"/>
              <a:stretch>
                <a:fillRect l="-23158" r="-23158"/>
              </a:stretch>
            </a:blipFill>
          </p:spPr>
          <p:txBody>
            <a:bodyPr/>
            <a:lstStyle/>
            <a:p>
              <a:endParaRPr lang="en-US"/>
            </a:p>
          </p:txBody>
        </p:sp>
      </p:grpSp>
      <p:sp>
        <p:nvSpPr>
          <p:cNvPr id="6" name="Freeform 6"/>
          <p:cNvSpPr/>
          <p:nvPr/>
        </p:nvSpPr>
        <p:spPr>
          <a:xfrm>
            <a:off x="1901748" y="8470137"/>
            <a:ext cx="6012827" cy="5553666"/>
          </a:xfrm>
          <a:custGeom>
            <a:avLst/>
            <a:gdLst/>
            <a:ahLst/>
            <a:cxnLst/>
            <a:rect l="l" t="t" r="r" b="b"/>
            <a:pathLst>
              <a:path w="6012827" h="5553666">
                <a:moveTo>
                  <a:pt x="0" y="0"/>
                </a:moveTo>
                <a:lnTo>
                  <a:pt x="6012827" y="0"/>
                </a:lnTo>
                <a:lnTo>
                  <a:pt x="6012827" y="5553665"/>
                </a:lnTo>
                <a:lnTo>
                  <a:pt x="0" y="5553665"/>
                </a:lnTo>
                <a:lnTo>
                  <a:pt x="0" y="0"/>
                </a:lnTo>
                <a:close/>
              </a:path>
            </a:pathLst>
          </a:custGeom>
          <a:blipFill>
            <a:blip>
              <a:alphaModFix amt="60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7" name="Freeform 7"/>
          <p:cNvSpPr/>
          <p:nvPr/>
        </p:nvSpPr>
        <p:spPr>
          <a:xfrm>
            <a:off x="3045890" y="8637459"/>
            <a:ext cx="6098110" cy="5632436"/>
          </a:xfrm>
          <a:custGeom>
            <a:avLst/>
            <a:gdLst/>
            <a:ahLst/>
            <a:cxnLst/>
            <a:rect l="l" t="t" r="r" b="b"/>
            <a:pathLst>
              <a:path w="6098110" h="5632436">
                <a:moveTo>
                  <a:pt x="0" y="0"/>
                </a:moveTo>
                <a:lnTo>
                  <a:pt x="6098110" y="0"/>
                </a:lnTo>
                <a:lnTo>
                  <a:pt x="6098110" y="5632436"/>
                </a:lnTo>
                <a:lnTo>
                  <a:pt x="0" y="5632436"/>
                </a:lnTo>
                <a:lnTo>
                  <a:pt x="0" y="0"/>
                </a:lnTo>
                <a:close/>
              </a:path>
            </a:pathLst>
          </a:custGeom>
          <a:blipFill>
            <a:blip>
              <a:alphaModFix amt="60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8" name="TextBox 8"/>
          <p:cNvSpPr txBox="1"/>
          <p:nvPr/>
        </p:nvSpPr>
        <p:spPr>
          <a:xfrm>
            <a:off x="13090967" y="7930321"/>
            <a:ext cx="3579876" cy="372744"/>
          </a:xfrm>
          <a:prstGeom prst="rect">
            <a:avLst/>
          </a:prstGeom>
        </p:spPr>
        <p:txBody>
          <a:bodyPr lIns="0" tIns="0" rIns="0" bIns="0" rtlCol="0" anchor="t">
            <a:spAutoFit/>
          </a:bodyPr>
          <a:lstStyle/>
          <a:p>
            <a:pPr algn="ctr">
              <a:lnSpc>
                <a:spcPts val="3080"/>
              </a:lnSpc>
            </a:pPr>
            <a:r>
              <a:rPr lang="en-US" sz="2200">
                <a:solidFill>
                  <a:srgbClr val="042B60"/>
                </a:solidFill>
                <a:latin typeface="Canva Sans"/>
                <a:ea typeface="Canva Sans"/>
                <a:cs typeface="Canva Sans"/>
                <a:sym typeface="Canva Sans"/>
              </a:rPr>
              <a:t>Image by Canva</a:t>
            </a:r>
          </a:p>
        </p:txBody>
      </p:sp>
      <p:sp>
        <p:nvSpPr>
          <p:cNvPr id="9" name="TextBox 9"/>
          <p:cNvSpPr txBox="1"/>
          <p:nvPr/>
        </p:nvSpPr>
        <p:spPr>
          <a:xfrm>
            <a:off x="0" y="895350"/>
            <a:ext cx="9816323" cy="2503170"/>
          </a:xfrm>
          <a:prstGeom prst="rect">
            <a:avLst/>
          </a:prstGeom>
        </p:spPr>
        <p:txBody>
          <a:bodyPr lIns="0" tIns="0" rIns="0" bIns="0" rtlCol="0" anchor="t">
            <a:spAutoFit/>
          </a:bodyPr>
          <a:lstStyle/>
          <a:p>
            <a:pPr algn="ctr">
              <a:lnSpc>
                <a:spcPts val="10080"/>
              </a:lnSpc>
            </a:pPr>
            <a:r>
              <a:rPr lang="en-US" sz="7200" b="1">
                <a:solidFill>
                  <a:srgbClr val="042B60"/>
                </a:solidFill>
                <a:latin typeface="Canva Sans Bold"/>
                <a:ea typeface="Canva Sans Bold"/>
                <a:cs typeface="Canva Sans Bold"/>
                <a:sym typeface="Canva Sans Bold"/>
              </a:rPr>
              <a:t>Occupational Therapy (OT)</a:t>
            </a:r>
          </a:p>
        </p:txBody>
      </p:sp>
      <p:sp>
        <p:nvSpPr>
          <p:cNvPr id="10" name="TextBox 10"/>
          <p:cNvSpPr txBox="1"/>
          <p:nvPr/>
        </p:nvSpPr>
        <p:spPr>
          <a:xfrm>
            <a:off x="825857" y="4100635"/>
            <a:ext cx="9663468" cy="4202430"/>
          </a:xfrm>
          <a:prstGeom prst="rect">
            <a:avLst/>
          </a:prstGeom>
        </p:spPr>
        <p:txBody>
          <a:bodyPr lIns="0" tIns="0" rIns="0" bIns="0" rtlCol="0" anchor="t">
            <a:spAutoFit/>
          </a:bodyPr>
          <a:lstStyle/>
          <a:p>
            <a:pPr marL="1036322" lvl="1" indent="-518161" algn="l">
              <a:lnSpc>
                <a:spcPts val="6720"/>
              </a:lnSpc>
              <a:buFont typeface="Arial"/>
              <a:buChar char="•"/>
            </a:pPr>
            <a:r>
              <a:rPr lang="en-US" sz="4800">
                <a:solidFill>
                  <a:srgbClr val="042B60"/>
                </a:solidFill>
                <a:latin typeface="Canva Sans"/>
                <a:ea typeface="Canva Sans"/>
                <a:cs typeface="Canva Sans"/>
                <a:sym typeface="Canva Sans"/>
              </a:rPr>
              <a:t>develop fine motor skills</a:t>
            </a:r>
          </a:p>
          <a:p>
            <a:pPr marL="1036322" lvl="1" indent="-518161" algn="l">
              <a:lnSpc>
                <a:spcPts val="6720"/>
              </a:lnSpc>
              <a:buFont typeface="Arial"/>
              <a:buChar char="•"/>
            </a:pPr>
            <a:r>
              <a:rPr lang="en-US" sz="4800">
                <a:solidFill>
                  <a:srgbClr val="042B60"/>
                </a:solidFill>
                <a:latin typeface="Canva Sans"/>
                <a:ea typeface="Canva Sans"/>
                <a:cs typeface="Canva Sans"/>
                <a:sym typeface="Canva Sans"/>
              </a:rPr>
              <a:t>build play skills</a:t>
            </a:r>
          </a:p>
          <a:p>
            <a:pPr marL="1036322" lvl="1" indent="-518161" algn="l">
              <a:lnSpc>
                <a:spcPts val="6720"/>
              </a:lnSpc>
              <a:buFont typeface="Arial"/>
              <a:buChar char="•"/>
            </a:pPr>
            <a:r>
              <a:rPr lang="en-US" sz="4800">
                <a:solidFill>
                  <a:srgbClr val="042B60"/>
                </a:solidFill>
                <a:latin typeface="Canva Sans"/>
                <a:ea typeface="Canva Sans"/>
                <a:cs typeface="Canva Sans"/>
                <a:sym typeface="Canva Sans"/>
              </a:rPr>
              <a:t>learn self-care skills</a:t>
            </a:r>
          </a:p>
          <a:p>
            <a:pPr marL="1036322" lvl="1" indent="-518161" algn="l">
              <a:lnSpc>
                <a:spcPts val="6720"/>
              </a:lnSpc>
              <a:buFont typeface="Arial"/>
              <a:buChar char="•"/>
            </a:pPr>
            <a:r>
              <a:rPr lang="en-US" sz="4800">
                <a:solidFill>
                  <a:srgbClr val="042B60"/>
                </a:solidFill>
                <a:latin typeface="Canva Sans"/>
                <a:ea typeface="Canva Sans"/>
                <a:cs typeface="Canva Sans"/>
                <a:sym typeface="Canva Sans"/>
              </a:rPr>
              <a:t>cope with sensory processing differences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879935" y="-1511728"/>
            <a:ext cx="10263940" cy="9480148"/>
          </a:xfrm>
          <a:custGeom>
            <a:avLst/>
            <a:gdLst/>
            <a:ahLst/>
            <a:cxnLst/>
            <a:rect l="l" t="t" r="r" b="b"/>
            <a:pathLst>
              <a:path w="10263940" h="9480148">
                <a:moveTo>
                  <a:pt x="0" y="0"/>
                </a:moveTo>
                <a:lnTo>
                  <a:pt x="10263940" y="0"/>
                </a:lnTo>
                <a:lnTo>
                  <a:pt x="10263940" y="9480149"/>
                </a:lnTo>
                <a:lnTo>
                  <a:pt x="0" y="9480149"/>
                </a:lnTo>
                <a:lnTo>
                  <a:pt x="0" y="0"/>
                </a:lnTo>
                <a:close/>
              </a:path>
            </a:pathLst>
          </a:custGeom>
          <a:blipFill>
            <a:blip>
              <a:alphaModFix amt="60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11926687" y="-845598"/>
            <a:ext cx="8821533" cy="8147889"/>
          </a:xfrm>
          <a:custGeom>
            <a:avLst/>
            <a:gdLst/>
            <a:ahLst/>
            <a:cxnLst/>
            <a:rect l="l" t="t" r="r" b="b"/>
            <a:pathLst>
              <a:path w="8821533" h="8147889">
                <a:moveTo>
                  <a:pt x="0" y="0"/>
                </a:moveTo>
                <a:lnTo>
                  <a:pt x="8821533" y="0"/>
                </a:lnTo>
                <a:lnTo>
                  <a:pt x="8821533" y="8147889"/>
                </a:lnTo>
                <a:lnTo>
                  <a:pt x="0" y="8147889"/>
                </a:lnTo>
                <a:lnTo>
                  <a:pt x="0" y="0"/>
                </a:lnTo>
                <a:close/>
              </a:path>
            </a:pathLst>
          </a:custGeom>
          <a:blipFill>
            <a:blip>
              <a:alphaModFix amt="60000"/>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4" name="Group 4"/>
          <p:cNvGrpSpPr/>
          <p:nvPr/>
        </p:nvGrpSpPr>
        <p:grpSpPr>
          <a:xfrm>
            <a:off x="11077305" y="552241"/>
            <a:ext cx="7210695" cy="7043798"/>
            <a:chOff x="0" y="0"/>
            <a:chExt cx="4828540" cy="4716780"/>
          </a:xfrm>
        </p:grpSpPr>
        <p:sp>
          <p:nvSpPr>
            <p:cNvPr id="5" name="Freeform 5"/>
            <p:cNvSpPr/>
            <p:nvPr/>
          </p:nvSpPr>
          <p:spPr>
            <a:xfrm>
              <a:off x="1103" y="1273"/>
              <a:ext cx="4830645" cy="4716345"/>
            </a:xfrm>
            <a:custGeom>
              <a:avLst/>
              <a:gdLst/>
              <a:ahLst/>
              <a:cxnLst/>
              <a:rect l="l" t="t" r="r" b="b"/>
              <a:pathLst>
                <a:path w="4830645" h="4716345">
                  <a:moveTo>
                    <a:pt x="3415197" y="4653277"/>
                  </a:moveTo>
                  <a:cubicBezTo>
                    <a:pt x="3387257" y="4660897"/>
                    <a:pt x="3365667" y="4671057"/>
                    <a:pt x="3344077" y="4673597"/>
                  </a:cubicBezTo>
                  <a:cubicBezTo>
                    <a:pt x="3222157" y="4683757"/>
                    <a:pt x="3101507" y="4693917"/>
                    <a:pt x="2979587" y="4702807"/>
                  </a:cubicBezTo>
                  <a:cubicBezTo>
                    <a:pt x="2917357" y="4706617"/>
                    <a:pt x="2855127" y="4710427"/>
                    <a:pt x="2792897" y="4711697"/>
                  </a:cubicBezTo>
                  <a:cubicBezTo>
                    <a:pt x="2725587" y="4714237"/>
                    <a:pt x="2658277" y="4718047"/>
                    <a:pt x="2592237" y="4715507"/>
                  </a:cubicBezTo>
                  <a:cubicBezTo>
                    <a:pt x="2528737" y="4714237"/>
                    <a:pt x="2465237" y="4710427"/>
                    <a:pt x="2404277" y="4698997"/>
                  </a:cubicBezTo>
                  <a:cubicBezTo>
                    <a:pt x="2325537" y="4685027"/>
                    <a:pt x="2245527" y="4685027"/>
                    <a:pt x="2168057" y="4672327"/>
                  </a:cubicBezTo>
                  <a:cubicBezTo>
                    <a:pt x="1966127" y="4639307"/>
                    <a:pt x="1760387" y="4648197"/>
                    <a:pt x="1557187" y="4634227"/>
                  </a:cubicBezTo>
                  <a:cubicBezTo>
                    <a:pt x="1442887" y="4626607"/>
                    <a:pt x="1328587" y="4608827"/>
                    <a:pt x="1214287" y="4593587"/>
                  </a:cubicBezTo>
                  <a:cubicBezTo>
                    <a:pt x="1084747" y="4577077"/>
                    <a:pt x="955207" y="4558027"/>
                    <a:pt x="824397" y="4540247"/>
                  </a:cubicBezTo>
                  <a:cubicBezTo>
                    <a:pt x="729147" y="4527547"/>
                    <a:pt x="632627" y="4514847"/>
                    <a:pt x="537377" y="4502147"/>
                  </a:cubicBezTo>
                  <a:cubicBezTo>
                    <a:pt x="534837" y="4502147"/>
                    <a:pt x="532297" y="4500877"/>
                    <a:pt x="529757" y="4500877"/>
                  </a:cubicBezTo>
                  <a:cubicBezTo>
                    <a:pt x="449747" y="4466587"/>
                    <a:pt x="364657" y="4439917"/>
                    <a:pt x="290997" y="4395467"/>
                  </a:cubicBezTo>
                  <a:cubicBezTo>
                    <a:pt x="166537" y="4319267"/>
                    <a:pt x="113197" y="4197347"/>
                    <a:pt x="108117" y="4053837"/>
                  </a:cubicBezTo>
                  <a:cubicBezTo>
                    <a:pt x="106847" y="4004307"/>
                    <a:pt x="100497" y="3956047"/>
                    <a:pt x="100497" y="3906517"/>
                  </a:cubicBezTo>
                  <a:cubicBezTo>
                    <a:pt x="101767" y="3837937"/>
                    <a:pt x="106847" y="3770627"/>
                    <a:pt x="110657" y="3703317"/>
                  </a:cubicBezTo>
                  <a:cubicBezTo>
                    <a:pt x="120817" y="3502657"/>
                    <a:pt x="125897" y="3301997"/>
                    <a:pt x="110657" y="3101337"/>
                  </a:cubicBezTo>
                  <a:cubicBezTo>
                    <a:pt x="96687" y="2920997"/>
                    <a:pt x="83987" y="2741927"/>
                    <a:pt x="70017" y="2561587"/>
                  </a:cubicBezTo>
                  <a:cubicBezTo>
                    <a:pt x="61127" y="2446017"/>
                    <a:pt x="49697" y="2331717"/>
                    <a:pt x="42077" y="2216147"/>
                  </a:cubicBezTo>
                  <a:cubicBezTo>
                    <a:pt x="36997" y="2139947"/>
                    <a:pt x="38267" y="2062477"/>
                    <a:pt x="33187" y="1986277"/>
                  </a:cubicBezTo>
                  <a:cubicBezTo>
                    <a:pt x="30647" y="1943097"/>
                    <a:pt x="16677" y="1901187"/>
                    <a:pt x="15407" y="1858007"/>
                  </a:cubicBezTo>
                  <a:cubicBezTo>
                    <a:pt x="10327" y="1753867"/>
                    <a:pt x="9057" y="1648457"/>
                    <a:pt x="6517" y="1543047"/>
                  </a:cubicBezTo>
                  <a:cubicBezTo>
                    <a:pt x="5247" y="1502407"/>
                    <a:pt x="-1103" y="1461767"/>
                    <a:pt x="167" y="1421127"/>
                  </a:cubicBezTo>
                  <a:cubicBezTo>
                    <a:pt x="1437" y="1357627"/>
                    <a:pt x="9057" y="1294127"/>
                    <a:pt x="10327" y="1230627"/>
                  </a:cubicBezTo>
                  <a:cubicBezTo>
                    <a:pt x="11597" y="1156967"/>
                    <a:pt x="3977" y="1083307"/>
                    <a:pt x="6517" y="1010917"/>
                  </a:cubicBezTo>
                  <a:cubicBezTo>
                    <a:pt x="6517" y="941067"/>
                    <a:pt x="15407" y="872487"/>
                    <a:pt x="24297" y="802637"/>
                  </a:cubicBezTo>
                  <a:cubicBezTo>
                    <a:pt x="26837" y="778507"/>
                    <a:pt x="44617" y="756917"/>
                    <a:pt x="49697" y="732787"/>
                  </a:cubicBezTo>
                  <a:cubicBezTo>
                    <a:pt x="71287" y="613407"/>
                    <a:pt x="94147" y="494027"/>
                    <a:pt x="150027" y="383537"/>
                  </a:cubicBezTo>
                  <a:cubicBezTo>
                    <a:pt x="162727" y="359407"/>
                    <a:pt x="183047" y="337817"/>
                    <a:pt x="202097" y="318767"/>
                  </a:cubicBezTo>
                  <a:cubicBezTo>
                    <a:pt x="208447" y="312417"/>
                    <a:pt x="223687" y="316227"/>
                    <a:pt x="227497" y="316227"/>
                  </a:cubicBezTo>
                  <a:cubicBezTo>
                    <a:pt x="236387" y="299717"/>
                    <a:pt x="241467" y="283207"/>
                    <a:pt x="251627" y="275587"/>
                  </a:cubicBezTo>
                  <a:cubicBezTo>
                    <a:pt x="306237" y="233677"/>
                    <a:pt x="363387" y="203197"/>
                    <a:pt x="434507" y="195577"/>
                  </a:cubicBezTo>
                  <a:cubicBezTo>
                    <a:pt x="487847" y="189227"/>
                    <a:pt x="539917" y="166367"/>
                    <a:pt x="593257" y="153667"/>
                  </a:cubicBezTo>
                  <a:cubicBezTo>
                    <a:pt x="658027" y="138427"/>
                    <a:pt x="722797" y="120647"/>
                    <a:pt x="790107" y="111757"/>
                  </a:cubicBezTo>
                  <a:cubicBezTo>
                    <a:pt x="851067" y="104137"/>
                    <a:pt x="909487" y="87627"/>
                    <a:pt x="971717" y="82547"/>
                  </a:cubicBezTo>
                  <a:cubicBezTo>
                    <a:pt x="1035217" y="77467"/>
                    <a:pt x="1098717" y="62227"/>
                    <a:pt x="1163487" y="57147"/>
                  </a:cubicBezTo>
                  <a:cubicBezTo>
                    <a:pt x="1338747" y="44447"/>
                    <a:pt x="1515277" y="35557"/>
                    <a:pt x="1690537" y="25397"/>
                  </a:cubicBezTo>
                  <a:cubicBezTo>
                    <a:pt x="1733717" y="22857"/>
                    <a:pt x="1776897" y="25397"/>
                    <a:pt x="1820077" y="26667"/>
                  </a:cubicBezTo>
                  <a:cubicBezTo>
                    <a:pt x="1841667" y="27937"/>
                    <a:pt x="1863257" y="33017"/>
                    <a:pt x="1886117" y="35557"/>
                  </a:cubicBezTo>
                  <a:cubicBezTo>
                    <a:pt x="1896277" y="36827"/>
                    <a:pt x="1906437" y="33017"/>
                    <a:pt x="1916597" y="33017"/>
                  </a:cubicBezTo>
                  <a:cubicBezTo>
                    <a:pt x="1947077" y="33017"/>
                    <a:pt x="1978827" y="33017"/>
                    <a:pt x="2009307" y="31747"/>
                  </a:cubicBezTo>
                  <a:cubicBezTo>
                    <a:pt x="2067727" y="29207"/>
                    <a:pt x="2127417" y="22857"/>
                    <a:pt x="2185837" y="22857"/>
                  </a:cubicBezTo>
                  <a:cubicBezTo>
                    <a:pt x="2242987" y="22857"/>
                    <a:pt x="2300137" y="26667"/>
                    <a:pt x="2357287" y="29207"/>
                  </a:cubicBezTo>
                  <a:lnTo>
                    <a:pt x="2403007" y="29207"/>
                  </a:lnTo>
                  <a:cubicBezTo>
                    <a:pt x="2472857" y="26667"/>
                    <a:pt x="2541437" y="26667"/>
                    <a:pt x="2611287" y="22857"/>
                  </a:cubicBezTo>
                  <a:cubicBezTo>
                    <a:pt x="2678597" y="19047"/>
                    <a:pt x="2744637" y="10157"/>
                    <a:pt x="2811947" y="6347"/>
                  </a:cubicBezTo>
                  <a:cubicBezTo>
                    <a:pt x="2843697" y="3807"/>
                    <a:pt x="2876717" y="3807"/>
                    <a:pt x="2908467" y="10157"/>
                  </a:cubicBezTo>
                  <a:cubicBezTo>
                    <a:pt x="2956727" y="19047"/>
                    <a:pt x="3002447" y="24127"/>
                    <a:pt x="3050707" y="10157"/>
                  </a:cubicBezTo>
                  <a:cubicBezTo>
                    <a:pt x="3068487" y="5077"/>
                    <a:pt x="3091347" y="13967"/>
                    <a:pt x="3111667" y="16507"/>
                  </a:cubicBezTo>
                  <a:cubicBezTo>
                    <a:pt x="3120557" y="17777"/>
                    <a:pt x="3130717" y="20317"/>
                    <a:pt x="3135797" y="16507"/>
                  </a:cubicBezTo>
                  <a:cubicBezTo>
                    <a:pt x="3170087" y="-8893"/>
                    <a:pt x="3201837" y="-2543"/>
                    <a:pt x="3234857" y="19047"/>
                  </a:cubicBezTo>
                  <a:cubicBezTo>
                    <a:pt x="3238667" y="21587"/>
                    <a:pt x="3248827" y="15237"/>
                    <a:pt x="3256447" y="15237"/>
                  </a:cubicBezTo>
                  <a:cubicBezTo>
                    <a:pt x="3286927" y="15237"/>
                    <a:pt x="3317407" y="15237"/>
                    <a:pt x="3349157" y="16507"/>
                  </a:cubicBezTo>
                  <a:cubicBezTo>
                    <a:pt x="3372017" y="17777"/>
                    <a:pt x="3393607" y="25397"/>
                    <a:pt x="3416467" y="27937"/>
                  </a:cubicBezTo>
                  <a:cubicBezTo>
                    <a:pt x="3465997" y="34287"/>
                    <a:pt x="3516797" y="44447"/>
                    <a:pt x="3567597" y="44447"/>
                  </a:cubicBezTo>
                  <a:cubicBezTo>
                    <a:pt x="3662847" y="45717"/>
                    <a:pt x="3758097" y="49527"/>
                    <a:pt x="3852077" y="69847"/>
                  </a:cubicBezTo>
                  <a:cubicBezTo>
                    <a:pt x="3939707" y="88897"/>
                    <a:pt x="4029877" y="88897"/>
                    <a:pt x="4118777" y="104137"/>
                  </a:cubicBezTo>
                  <a:cubicBezTo>
                    <a:pt x="4172117" y="113027"/>
                    <a:pt x="4226727" y="129537"/>
                    <a:pt x="4272447" y="156207"/>
                  </a:cubicBezTo>
                  <a:cubicBezTo>
                    <a:pt x="4321977" y="184147"/>
                    <a:pt x="4360077" y="229867"/>
                    <a:pt x="4404527" y="267967"/>
                  </a:cubicBezTo>
                  <a:cubicBezTo>
                    <a:pt x="4421037" y="281937"/>
                    <a:pt x="4445167" y="292097"/>
                    <a:pt x="4456597" y="309877"/>
                  </a:cubicBezTo>
                  <a:cubicBezTo>
                    <a:pt x="4489617" y="358137"/>
                    <a:pt x="4518827" y="408937"/>
                    <a:pt x="4548037" y="459737"/>
                  </a:cubicBezTo>
                  <a:cubicBezTo>
                    <a:pt x="4569627" y="496567"/>
                    <a:pt x="4591217" y="534667"/>
                    <a:pt x="4607727" y="572767"/>
                  </a:cubicBezTo>
                  <a:cubicBezTo>
                    <a:pt x="4625507" y="617217"/>
                    <a:pt x="4639477" y="662937"/>
                    <a:pt x="4653447" y="709927"/>
                  </a:cubicBezTo>
                  <a:cubicBezTo>
                    <a:pt x="4675037" y="783587"/>
                    <a:pt x="4700437" y="857247"/>
                    <a:pt x="4714407" y="933447"/>
                  </a:cubicBezTo>
                  <a:cubicBezTo>
                    <a:pt x="4734727" y="1040127"/>
                    <a:pt x="4744887" y="1149347"/>
                    <a:pt x="4760127" y="1257297"/>
                  </a:cubicBezTo>
                  <a:cubicBezTo>
                    <a:pt x="4765207" y="1292857"/>
                    <a:pt x="4771557" y="1328417"/>
                    <a:pt x="4774097" y="1363977"/>
                  </a:cubicBezTo>
                  <a:cubicBezTo>
                    <a:pt x="4781717" y="1465577"/>
                    <a:pt x="4786797" y="1565907"/>
                    <a:pt x="4793147" y="1667507"/>
                  </a:cubicBezTo>
                  <a:cubicBezTo>
                    <a:pt x="4802037" y="1793237"/>
                    <a:pt x="4814737" y="1917697"/>
                    <a:pt x="4821087" y="2043427"/>
                  </a:cubicBezTo>
                  <a:cubicBezTo>
                    <a:pt x="4827437" y="2164077"/>
                    <a:pt x="4832517" y="2285997"/>
                    <a:pt x="4829977" y="2407917"/>
                  </a:cubicBezTo>
                  <a:cubicBezTo>
                    <a:pt x="4826167" y="2611117"/>
                    <a:pt x="4816007" y="2813047"/>
                    <a:pt x="4805847" y="3016247"/>
                  </a:cubicBezTo>
                  <a:cubicBezTo>
                    <a:pt x="4799497" y="3141977"/>
                    <a:pt x="4790607" y="3266437"/>
                    <a:pt x="4777907" y="3390897"/>
                  </a:cubicBezTo>
                  <a:cubicBezTo>
                    <a:pt x="4765207" y="3515357"/>
                    <a:pt x="4746157" y="3638547"/>
                    <a:pt x="4732187" y="3763007"/>
                  </a:cubicBezTo>
                  <a:cubicBezTo>
                    <a:pt x="4722027" y="3849367"/>
                    <a:pt x="4719487" y="3935727"/>
                    <a:pt x="4708057" y="4020817"/>
                  </a:cubicBezTo>
                  <a:cubicBezTo>
                    <a:pt x="4697897" y="4098287"/>
                    <a:pt x="4659797" y="4166867"/>
                    <a:pt x="4608997" y="4224017"/>
                  </a:cubicBezTo>
                  <a:cubicBezTo>
                    <a:pt x="4567087" y="4272277"/>
                    <a:pt x="4534067" y="4326887"/>
                    <a:pt x="4490887" y="4373877"/>
                  </a:cubicBezTo>
                  <a:cubicBezTo>
                    <a:pt x="4452787" y="4415787"/>
                    <a:pt x="4410877" y="4457697"/>
                    <a:pt x="4344837" y="4458967"/>
                  </a:cubicBezTo>
                  <a:cubicBezTo>
                    <a:pt x="4329597" y="4458967"/>
                    <a:pt x="4315627" y="4474207"/>
                    <a:pt x="4300387" y="4481827"/>
                  </a:cubicBezTo>
                  <a:cubicBezTo>
                    <a:pt x="4235617" y="4509767"/>
                    <a:pt x="4168307" y="4533897"/>
                    <a:pt x="4104807" y="4564377"/>
                  </a:cubicBezTo>
                  <a:cubicBezTo>
                    <a:pt x="3987967" y="4620257"/>
                    <a:pt x="3862237" y="4629147"/>
                    <a:pt x="3736507" y="4634227"/>
                  </a:cubicBezTo>
                  <a:cubicBezTo>
                    <a:pt x="3688247" y="4636767"/>
                    <a:pt x="3638717" y="4632957"/>
                    <a:pt x="3590457" y="4636767"/>
                  </a:cubicBezTo>
                  <a:cubicBezTo>
                    <a:pt x="3566327" y="4638037"/>
                    <a:pt x="3543467" y="4649467"/>
                    <a:pt x="3520607" y="4654547"/>
                  </a:cubicBezTo>
                  <a:cubicBezTo>
                    <a:pt x="3510447" y="4657087"/>
                    <a:pt x="3500287" y="4655817"/>
                    <a:pt x="3488857" y="4657087"/>
                  </a:cubicBezTo>
                  <a:cubicBezTo>
                    <a:pt x="3473617" y="4658357"/>
                    <a:pt x="3458377" y="4662167"/>
                    <a:pt x="3443137" y="4660897"/>
                  </a:cubicBezTo>
                  <a:cubicBezTo>
                    <a:pt x="3427897" y="4658357"/>
                    <a:pt x="3417737" y="4653277"/>
                    <a:pt x="3415197" y="4653277"/>
                  </a:cubicBezTo>
                  <a:close/>
                </a:path>
              </a:pathLst>
            </a:custGeom>
            <a:blipFill>
              <a:blip r:embed="rId5"/>
              <a:stretch>
                <a:fillRect t="-315" b="-315"/>
              </a:stretch>
            </a:blipFill>
          </p:spPr>
          <p:txBody>
            <a:bodyPr/>
            <a:lstStyle/>
            <a:p>
              <a:endParaRPr lang="en-US"/>
            </a:p>
          </p:txBody>
        </p:sp>
      </p:grpSp>
      <p:sp>
        <p:nvSpPr>
          <p:cNvPr id="6" name="Freeform 6"/>
          <p:cNvSpPr/>
          <p:nvPr/>
        </p:nvSpPr>
        <p:spPr>
          <a:xfrm>
            <a:off x="1901748" y="8470137"/>
            <a:ext cx="6012827" cy="5553666"/>
          </a:xfrm>
          <a:custGeom>
            <a:avLst/>
            <a:gdLst/>
            <a:ahLst/>
            <a:cxnLst/>
            <a:rect l="l" t="t" r="r" b="b"/>
            <a:pathLst>
              <a:path w="6012827" h="5553666">
                <a:moveTo>
                  <a:pt x="0" y="0"/>
                </a:moveTo>
                <a:lnTo>
                  <a:pt x="6012827" y="0"/>
                </a:lnTo>
                <a:lnTo>
                  <a:pt x="6012827" y="5553665"/>
                </a:lnTo>
                <a:lnTo>
                  <a:pt x="0" y="5553665"/>
                </a:lnTo>
                <a:lnTo>
                  <a:pt x="0" y="0"/>
                </a:lnTo>
                <a:close/>
              </a:path>
            </a:pathLst>
          </a:custGeom>
          <a:blipFill>
            <a:blip>
              <a:alphaModFix amt="60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7" name="Freeform 7"/>
          <p:cNvSpPr/>
          <p:nvPr/>
        </p:nvSpPr>
        <p:spPr>
          <a:xfrm>
            <a:off x="3045890" y="8637459"/>
            <a:ext cx="6098110" cy="5632436"/>
          </a:xfrm>
          <a:custGeom>
            <a:avLst/>
            <a:gdLst/>
            <a:ahLst/>
            <a:cxnLst/>
            <a:rect l="l" t="t" r="r" b="b"/>
            <a:pathLst>
              <a:path w="6098110" h="5632436">
                <a:moveTo>
                  <a:pt x="0" y="0"/>
                </a:moveTo>
                <a:lnTo>
                  <a:pt x="6098110" y="0"/>
                </a:lnTo>
                <a:lnTo>
                  <a:pt x="6098110" y="5632436"/>
                </a:lnTo>
                <a:lnTo>
                  <a:pt x="0" y="5632436"/>
                </a:lnTo>
                <a:lnTo>
                  <a:pt x="0" y="0"/>
                </a:lnTo>
                <a:close/>
              </a:path>
            </a:pathLst>
          </a:custGeom>
          <a:blipFill>
            <a:blip>
              <a:alphaModFix amt="60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8" name="TextBox 8"/>
          <p:cNvSpPr txBox="1"/>
          <p:nvPr/>
        </p:nvSpPr>
        <p:spPr>
          <a:xfrm>
            <a:off x="12417202" y="7930321"/>
            <a:ext cx="5870798" cy="372744"/>
          </a:xfrm>
          <a:prstGeom prst="rect">
            <a:avLst/>
          </a:prstGeom>
        </p:spPr>
        <p:txBody>
          <a:bodyPr lIns="0" tIns="0" rIns="0" bIns="0" rtlCol="0" anchor="t">
            <a:spAutoFit/>
          </a:bodyPr>
          <a:lstStyle/>
          <a:p>
            <a:pPr algn="ctr">
              <a:lnSpc>
                <a:spcPts val="3080"/>
              </a:lnSpc>
            </a:pPr>
            <a:r>
              <a:rPr lang="en-US" sz="2200">
                <a:solidFill>
                  <a:srgbClr val="042B60"/>
                </a:solidFill>
                <a:latin typeface="Canva Sans"/>
                <a:ea typeface="Canva Sans"/>
                <a:cs typeface="Canva Sans"/>
                <a:sym typeface="Canva Sans"/>
              </a:rPr>
              <a:t>Image by soledadsnp (</a:t>
            </a:r>
            <a:r>
              <a:rPr lang="en-US" sz="2200">
                <a:solidFill>
                  <a:srgbClr val="042B60"/>
                </a:solidFill>
                <a:latin typeface="Canva Sans"/>
                <a:ea typeface="Canva Sans"/>
                <a:cs typeface="Canva Sans"/>
                <a:sym typeface="Canva Sans"/>
                <a:hlinkClick r:id="rId6" tooltip="https://pixabay.com/?utm_source=link-attribution&amp;utm_medium=referral&amp;utm_campaign=image&amp;utm_content=9230276"/>
              </a:rPr>
              <a:t>Pixabay</a:t>
            </a:r>
            <a:r>
              <a:rPr lang="en-US" sz="2200">
                <a:solidFill>
                  <a:srgbClr val="042B60"/>
                </a:solidFill>
                <a:latin typeface="Canva Sans"/>
                <a:ea typeface="Canva Sans"/>
                <a:cs typeface="Canva Sans"/>
                <a:sym typeface="Canva Sans"/>
              </a:rPr>
              <a:t>)</a:t>
            </a:r>
          </a:p>
        </p:txBody>
      </p:sp>
      <p:sp>
        <p:nvSpPr>
          <p:cNvPr id="9" name="TextBox 9"/>
          <p:cNvSpPr txBox="1"/>
          <p:nvPr/>
        </p:nvSpPr>
        <p:spPr>
          <a:xfrm>
            <a:off x="543103" y="952500"/>
            <a:ext cx="10140194" cy="1209818"/>
          </a:xfrm>
          <a:prstGeom prst="rect">
            <a:avLst/>
          </a:prstGeom>
        </p:spPr>
        <p:txBody>
          <a:bodyPr wrap="square" lIns="0" tIns="0" rIns="0" bIns="0" rtlCol="0" anchor="t">
            <a:spAutoFit/>
          </a:bodyPr>
          <a:lstStyle/>
          <a:p>
            <a:pPr algn="ctr">
              <a:lnSpc>
                <a:spcPts val="10080"/>
              </a:lnSpc>
            </a:pPr>
            <a:r>
              <a:rPr lang="en-US" sz="7200" b="1" dirty="0">
                <a:solidFill>
                  <a:srgbClr val="042B60"/>
                </a:solidFill>
                <a:latin typeface="Canva Sans Bold"/>
                <a:ea typeface="Canva Sans Bold"/>
                <a:cs typeface="Canva Sans Bold"/>
                <a:sym typeface="Canva Sans Bold"/>
              </a:rPr>
              <a:t>Physical Therapy (PT)</a:t>
            </a:r>
          </a:p>
        </p:txBody>
      </p:sp>
      <p:sp>
        <p:nvSpPr>
          <p:cNvPr id="10" name="TextBox 10"/>
          <p:cNvSpPr txBox="1"/>
          <p:nvPr/>
        </p:nvSpPr>
        <p:spPr>
          <a:xfrm>
            <a:off x="741380" y="2862004"/>
            <a:ext cx="9582263" cy="4660011"/>
          </a:xfrm>
          <a:prstGeom prst="rect">
            <a:avLst/>
          </a:prstGeom>
        </p:spPr>
        <p:txBody>
          <a:bodyPr lIns="0" tIns="0" rIns="0" bIns="0" rtlCol="0" anchor="t">
            <a:spAutoFit/>
          </a:bodyPr>
          <a:lstStyle/>
          <a:p>
            <a:pPr marL="1036320" lvl="1" indent="-518160" algn="l">
              <a:lnSpc>
                <a:spcPts val="6192"/>
              </a:lnSpc>
              <a:buFont typeface="Arial"/>
              <a:buChar char="•"/>
            </a:pPr>
            <a:r>
              <a:rPr lang="en-US" sz="4800" spc="139">
                <a:solidFill>
                  <a:srgbClr val="042B60"/>
                </a:solidFill>
                <a:latin typeface="Canva Sans"/>
                <a:ea typeface="Canva Sans"/>
                <a:cs typeface="Canva Sans"/>
                <a:sym typeface="Canva Sans"/>
              </a:rPr>
              <a:t>develop gross motor skills</a:t>
            </a:r>
          </a:p>
          <a:p>
            <a:pPr marL="1036320" lvl="1" indent="-518160" algn="l">
              <a:lnSpc>
                <a:spcPts val="6192"/>
              </a:lnSpc>
              <a:buFont typeface="Arial"/>
              <a:buChar char="•"/>
            </a:pPr>
            <a:r>
              <a:rPr lang="en-US" sz="4800" spc="139">
                <a:solidFill>
                  <a:srgbClr val="042B60"/>
                </a:solidFill>
                <a:latin typeface="Canva Sans"/>
                <a:ea typeface="Canva Sans"/>
                <a:cs typeface="Canva Sans"/>
                <a:sym typeface="Canva Sans"/>
              </a:rPr>
              <a:t>improve coordination </a:t>
            </a:r>
          </a:p>
          <a:p>
            <a:pPr marL="1036320" lvl="1" indent="-518160" algn="l">
              <a:lnSpc>
                <a:spcPts val="6192"/>
              </a:lnSpc>
              <a:buFont typeface="Arial"/>
              <a:buChar char="•"/>
            </a:pPr>
            <a:r>
              <a:rPr lang="en-US" sz="4800" spc="139">
                <a:solidFill>
                  <a:srgbClr val="042B60"/>
                </a:solidFill>
                <a:latin typeface="Canva Sans"/>
                <a:ea typeface="Canva Sans"/>
                <a:cs typeface="Canva Sans"/>
                <a:sym typeface="Canva Sans"/>
              </a:rPr>
              <a:t>improve balance and stability</a:t>
            </a:r>
          </a:p>
          <a:p>
            <a:pPr marL="1036320" lvl="1" indent="-518160" algn="l">
              <a:lnSpc>
                <a:spcPts val="6192"/>
              </a:lnSpc>
              <a:buFont typeface="Arial"/>
              <a:buChar char="•"/>
            </a:pPr>
            <a:r>
              <a:rPr lang="en-US" sz="4800" spc="139">
                <a:solidFill>
                  <a:srgbClr val="042B60"/>
                </a:solidFill>
                <a:latin typeface="Canva Sans"/>
                <a:ea typeface="Canva Sans"/>
                <a:cs typeface="Canva Sans"/>
                <a:sym typeface="Canva Sans"/>
              </a:rPr>
              <a:t>assist with motor planning </a:t>
            </a:r>
          </a:p>
          <a:p>
            <a:pPr marL="1036320" lvl="1" indent="-518160" algn="l">
              <a:lnSpc>
                <a:spcPts val="6192"/>
              </a:lnSpc>
              <a:buFont typeface="Arial"/>
              <a:buChar char="•"/>
            </a:pPr>
            <a:r>
              <a:rPr lang="en-US" sz="4800" spc="139">
                <a:solidFill>
                  <a:srgbClr val="042B60"/>
                </a:solidFill>
                <a:latin typeface="Canva Sans"/>
                <a:ea typeface="Canva Sans"/>
                <a:cs typeface="Canva Sans"/>
                <a:sym typeface="Canva Sans"/>
              </a:rPr>
              <a:t>build play skills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985638" y="-1186092"/>
            <a:ext cx="9396621" cy="8679061"/>
          </a:xfrm>
          <a:custGeom>
            <a:avLst/>
            <a:gdLst/>
            <a:ahLst/>
            <a:cxnLst/>
            <a:rect l="l" t="t" r="r" b="b"/>
            <a:pathLst>
              <a:path w="9396621" h="8679061">
                <a:moveTo>
                  <a:pt x="0" y="0"/>
                </a:moveTo>
                <a:lnTo>
                  <a:pt x="9396621" y="0"/>
                </a:lnTo>
                <a:lnTo>
                  <a:pt x="9396621" y="8679061"/>
                </a:lnTo>
                <a:lnTo>
                  <a:pt x="0" y="8679061"/>
                </a:lnTo>
                <a:lnTo>
                  <a:pt x="0" y="0"/>
                </a:lnTo>
                <a:close/>
              </a:path>
            </a:pathLst>
          </a:custGeom>
          <a:blipFill>
            <a:blip>
              <a:alphaModFix amt="60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11556070" y="517510"/>
            <a:ext cx="8661865" cy="8000414"/>
          </a:xfrm>
          <a:custGeom>
            <a:avLst/>
            <a:gdLst/>
            <a:ahLst/>
            <a:cxnLst/>
            <a:rect l="l" t="t" r="r" b="b"/>
            <a:pathLst>
              <a:path w="8661865" h="8000414">
                <a:moveTo>
                  <a:pt x="0" y="0"/>
                </a:moveTo>
                <a:lnTo>
                  <a:pt x="8661866" y="0"/>
                </a:lnTo>
                <a:lnTo>
                  <a:pt x="8661866" y="8000414"/>
                </a:lnTo>
                <a:lnTo>
                  <a:pt x="0" y="8000414"/>
                </a:lnTo>
                <a:lnTo>
                  <a:pt x="0" y="0"/>
                </a:lnTo>
                <a:close/>
              </a:path>
            </a:pathLst>
          </a:custGeom>
          <a:blipFill>
            <a:blip>
              <a:alphaModFix amt="60000"/>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4" name="Group 4"/>
          <p:cNvGrpSpPr/>
          <p:nvPr/>
        </p:nvGrpSpPr>
        <p:grpSpPr>
          <a:xfrm>
            <a:off x="11077305" y="924623"/>
            <a:ext cx="7210695" cy="7043798"/>
            <a:chOff x="0" y="0"/>
            <a:chExt cx="4828540" cy="4716780"/>
          </a:xfrm>
        </p:grpSpPr>
        <p:sp>
          <p:nvSpPr>
            <p:cNvPr id="5" name="Freeform 5"/>
            <p:cNvSpPr/>
            <p:nvPr/>
          </p:nvSpPr>
          <p:spPr>
            <a:xfrm>
              <a:off x="1103" y="1273"/>
              <a:ext cx="4830645" cy="4716345"/>
            </a:xfrm>
            <a:custGeom>
              <a:avLst/>
              <a:gdLst/>
              <a:ahLst/>
              <a:cxnLst/>
              <a:rect l="l" t="t" r="r" b="b"/>
              <a:pathLst>
                <a:path w="4830645" h="4716345">
                  <a:moveTo>
                    <a:pt x="3415197" y="4653277"/>
                  </a:moveTo>
                  <a:cubicBezTo>
                    <a:pt x="3387257" y="4660897"/>
                    <a:pt x="3365667" y="4671057"/>
                    <a:pt x="3344077" y="4673597"/>
                  </a:cubicBezTo>
                  <a:cubicBezTo>
                    <a:pt x="3222157" y="4683757"/>
                    <a:pt x="3101507" y="4693917"/>
                    <a:pt x="2979587" y="4702807"/>
                  </a:cubicBezTo>
                  <a:cubicBezTo>
                    <a:pt x="2917357" y="4706617"/>
                    <a:pt x="2855127" y="4710427"/>
                    <a:pt x="2792897" y="4711697"/>
                  </a:cubicBezTo>
                  <a:cubicBezTo>
                    <a:pt x="2725587" y="4714237"/>
                    <a:pt x="2658277" y="4718047"/>
                    <a:pt x="2592237" y="4715507"/>
                  </a:cubicBezTo>
                  <a:cubicBezTo>
                    <a:pt x="2528737" y="4714237"/>
                    <a:pt x="2465237" y="4710427"/>
                    <a:pt x="2404277" y="4698997"/>
                  </a:cubicBezTo>
                  <a:cubicBezTo>
                    <a:pt x="2325537" y="4685027"/>
                    <a:pt x="2245527" y="4685027"/>
                    <a:pt x="2168057" y="4672327"/>
                  </a:cubicBezTo>
                  <a:cubicBezTo>
                    <a:pt x="1966127" y="4639307"/>
                    <a:pt x="1760387" y="4648197"/>
                    <a:pt x="1557187" y="4634227"/>
                  </a:cubicBezTo>
                  <a:cubicBezTo>
                    <a:pt x="1442887" y="4626607"/>
                    <a:pt x="1328587" y="4608827"/>
                    <a:pt x="1214287" y="4593587"/>
                  </a:cubicBezTo>
                  <a:cubicBezTo>
                    <a:pt x="1084747" y="4577077"/>
                    <a:pt x="955207" y="4558027"/>
                    <a:pt x="824397" y="4540247"/>
                  </a:cubicBezTo>
                  <a:cubicBezTo>
                    <a:pt x="729147" y="4527547"/>
                    <a:pt x="632627" y="4514847"/>
                    <a:pt x="537377" y="4502147"/>
                  </a:cubicBezTo>
                  <a:cubicBezTo>
                    <a:pt x="534837" y="4502147"/>
                    <a:pt x="532297" y="4500877"/>
                    <a:pt x="529757" y="4500877"/>
                  </a:cubicBezTo>
                  <a:cubicBezTo>
                    <a:pt x="449747" y="4466587"/>
                    <a:pt x="364657" y="4439917"/>
                    <a:pt x="290997" y="4395467"/>
                  </a:cubicBezTo>
                  <a:cubicBezTo>
                    <a:pt x="166537" y="4319267"/>
                    <a:pt x="113197" y="4197347"/>
                    <a:pt x="108117" y="4053837"/>
                  </a:cubicBezTo>
                  <a:cubicBezTo>
                    <a:pt x="106847" y="4004307"/>
                    <a:pt x="100497" y="3956047"/>
                    <a:pt x="100497" y="3906517"/>
                  </a:cubicBezTo>
                  <a:cubicBezTo>
                    <a:pt x="101767" y="3837937"/>
                    <a:pt x="106847" y="3770627"/>
                    <a:pt x="110657" y="3703317"/>
                  </a:cubicBezTo>
                  <a:cubicBezTo>
                    <a:pt x="120817" y="3502657"/>
                    <a:pt x="125897" y="3301997"/>
                    <a:pt x="110657" y="3101337"/>
                  </a:cubicBezTo>
                  <a:cubicBezTo>
                    <a:pt x="96687" y="2920997"/>
                    <a:pt x="83987" y="2741927"/>
                    <a:pt x="70017" y="2561587"/>
                  </a:cubicBezTo>
                  <a:cubicBezTo>
                    <a:pt x="61127" y="2446017"/>
                    <a:pt x="49697" y="2331717"/>
                    <a:pt x="42077" y="2216147"/>
                  </a:cubicBezTo>
                  <a:cubicBezTo>
                    <a:pt x="36997" y="2139947"/>
                    <a:pt x="38267" y="2062477"/>
                    <a:pt x="33187" y="1986277"/>
                  </a:cubicBezTo>
                  <a:cubicBezTo>
                    <a:pt x="30647" y="1943097"/>
                    <a:pt x="16677" y="1901187"/>
                    <a:pt x="15407" y="1858007"/>
                  </a:cubicBezTo>
                  <a:cubicBezTo>
                    <a:pt x="10327" y="1753867"/>
                    <a:pt x="9057" y="1648457"/>
                    <a:pt x="6517" y="1543047"/>
                  </a:cubicBezTo>
                  <a:cubicBezTo>
                    <a:pt x="5247" y="1502407"/>
                    <a:pt x="-1103" y="1461767"/>
                    <a:pt x="167" y="1421127"/>
                  </a:cubicBezTo>
                  <a:cubicBezTo>
                    <a:pt x="1437" y="1357627"/>
                    <a:pt x="9057" y="1294127"/>
                    <a:pt x="10327" y="1230627"/>
                  </a:cubicBezTo>
                  <a:cubicBezTo>
                    <a:pt x="11597" y="1156967"/>
                    <a:pt x="3977" y="1083307"/>
                    <a:pt x="6517" y="1010917"/>
                  </a:cubicBezTo>
                  <a:cubicBezTo>
                    <a:pt x="6517" y="941067"/>
                    <a:pt x="15407" y="872487"/>
                    <a:pt x="24297" y="802637"/>
                  </a:cubicBezTo>
                  <a:cubicBezTo>
                    <a:pt x="26837" y="778507"/>
                    <a:pt x="44617" y="756917"/>
                    <a:pt x="49697" y="732787"/>
                  </a:cubicBezTo>
                  <a:cubicBezTo>
                    <a:pt x="71287" y="613407"/>
                    <a:pt x="94147" y="494027"/>
                    <a:pt x="150027" y="383537"/>
                  </a:cubicBezTo>
                  <a:cubicBezTo>
                    <a:pt x="162727" y="359407"/>
                    <a:pt x="183047" y="337817"/>
                    <a:pt x="202097" y="318767"/>
                  </a:cubicBezTo>
                  <a:cubicBezTo>
                    <a:pt x="208447" y="312417"/>
                    <a:pt x="223687" y="316227"/>
                    <a:pt x="227497" y="316227"/>
                  </a:cubicBezTo>
                  <a:cubicBezTo>
                    <a:pt x="236387" y="299717"/>
                    <a:pt x="241467" y="283207"/>
                    <a:pt x="251627" y="275587"/>
                  </a:cubicBezTo>
                  <a:cubicBezTo>
                    <a:pt x="306237" y="233677"/>
                    <a:pt x="363387" y="203197"/>
                    <a:pt x="434507" y="195577"/>
                  </a:cubicBezTo>
                  <a:cubicBezTo>
                    <a:pt x="487847" y="189227"/>
                    <a:pt x="539917" y="166367"/>
                    <a:pt x="593257" y="153667"/>
                  </a:cubicBezTo>
                  <a:cubicBezTo>
                    <a:pt x="658027" y="138427"/>
                    <a:pt x="722797" y="120647"/>
                    <a:pt x="790107" y="111757"/>
                  </a:cubicBezTo>
                  <a:cubicBezTo>
                    <a:pt x="851067" y="104137"/>
                    <a:pt x="909487" y="87627"/>
                    <a:pt x="971717" y="82547"/>
                  </a:cubicBezTo>
                  <a:cubicBezTo>
                    <a:pt x="1035217" y="77467"/>
                    <a:pt x="1098717" y="62227"/>
                    <a:pt x="1163487" y="57147"/>
                  </a:cubicBezTo>
                  <a:cubicBezTo>
                    <a:pt x="1338747" y="44447"/>
                    <a:pt x="1515277" y="35557"/>
                    <a:pt x="1690537" y="25397"/>
                  </a:cubicBezTo>
                  <a:cubicBezTo>
                    <a:pt x="1733717" y="22857"/>
                    <a:pt x="1776897" y="25397"/>
                    <a:pt x="1820077" y="26667"/>
                  </a:cubicBezTo>
                  <a:cubicBezTo>
                    <a:pt x="1841667" y="27937"/>
                    <a:pt x="1863257" y="33017"/>
                    <a:pt x="1886117" y="35557"/>
                  </a:cubicBezTo>
                  <a:cubicBezTo>
                    <a:pt x="1896277" y="36827"/>
                    <a:pt x="1906437" y="33017"/>
                    <a:pt x="1916597" y="33017"/>
                  </a:cubicBezTo>
                  <a:cubicBezTo>
                    <a:pt x="1947077" y="33017"/>
                    <a:pt x="1978827" y="33017"/>
                    <a:pt x="2009307" y="31747"/>
                  </a:cubicBezTo>
                  <a:cubicBezTo>
                    <a:pt x="2067727" y="29207"/>
                    <a:pt x="2127417" y="22857"/>
                    <a:pt x="2185837" y="22857"/>
                  </a:cubicBezTo>
                  <a:cubicBezTo>
                    <a:pt x="2242987" y="22857"/>
                    <a:pt x="2300137" y="26667"/>
                    <a:pt x="2357287" y="29207"/>
                  </a:cubicBezTo>
                  <a:lnTo>
                    <a:pt x="2403007" y="29207"/>
                  </a:lnTo>
                  <a:cubicBezTo>
                    <a:pt x="2472857" y="26667"/>
                    <a:pt x="2541437" y="26667"/>
                    <a:pt x="2611287" y="22857"/>
                  </a:cubicBezTo>
                  <a:cubicBezTo>
                    <a:pt x="2678597" y="19047"/>
                    <a:pt x="2744637" y="10157"/>
                    <a:pt x="2811947" y="6347"/>
                  </a:cubicBezTo>
                  <a:cubicBezTo>
                    <a:pt x="2843697" y="3807"/>
                    <a:pt x="2876717" y="3807"/>
                    <a:pt x="2908467" y="10157"/>
                  </a:cubicBezTo>
                  <a:cubicBezTo>
                    <a:pt x="2956727" y="19047"/>
                    <a:pt x="3002447" y="24127"/>
                    <a:pt x="3050707" y="10157"/>
                  </a:cubicBezTo>
                  <a:cubicBezTo>
                    <a:pt x="3068487" y="5077"/>
                    <a:pt x="3091347" y="13967"/>
                    <a:pt x="3111667" y="16507"/>
                  </a:cubicBezTo>
                  <a:cubicBezTo>
                    <a:pt x="3120557" y="17777"/>
                    <a:pt x="3130717" y="20317"/>
                    <a:pt x="3135797" y="16507"/>
                  </a:cubicBezTo>
                  <a:cubicBezTo>
                    <a:pt x="3170087" y="-8893"/>
                    <a:pt x="3201837" y="-2543"/>
                    <a:pt x="3234857" y="19047"/>
                  </a:cubicBezTo>
                  <a:cubicBezTo>
                    <a:pt x="3238667" y="21587"/>
                    <a:pt x="3248827" y="15237"/>
                    <a:pt x="3256447" y="15237"/>
                  </a:cubicBezTo>
                  <a:cubicBezTo>
                    <a:pt x="3286927" y="15237"/>
                    <a:pt x="3317407" y="15237"/>
                    <a:pt x="3349157" y="16507"/>
                  </a:cubicBezTo>
                  <a:cubicBezTo>
                    <a:pt x="3372017" y="17777"/>
                    <a:pt x="3393607" y="25397"/>
                    <a:pt x="3416467" y="27937"/>
                  </a:cubicBezTo>
                  <a:cubicBezTo>
                    <a:pt x="3465997" y="34287"/>
                    <a:pt x="3516797" y="44447"/>
                    <a:pt x="3567597" y="44447"/>
                  </a:cubicBezTo>
                  <a:cubicBezTo>
                    <a:pt x="3662847" y="45717"/>
                    <a:pt x="3758097" y="49527"/>
                    <a:pt x="3852077" y="69847"/>
                  </a:cubicBezTo>
                  <a:cubicBezTo>
                    <a:pt x="3939707" y="88897"/>
                    <a:pt x="4029877" y="88897"/>
                    <a:pt x="4118777" y="104137"/>
                  </a:cubicBezTo>
                  <a:cubicBezTo>
                    <a:pt x="4172117" y="113027"/>
                    <a:pt x="4226727" y="129537"/>
                    <a:pt x="4272447" y="156207"/>
                  </a:cubicBezTo>
                  <a:cubicBezTo>
                    <a:pt x="4321977" y="184147"/>
                    <a:pt x="4360077" y="229867"/>
                    <a:pt x="4404527" y="267967"/>
                  </a:cubicBezTo>
                  <a:cubicBezTo>
                    <a:pt x="4421037" y="281937"/>
                    <a:pt x="4445167" y="292097"/>
                    <a:pt x="4456597" y="309877"/>
                  </a:cubicBezTo>
                  <a:cubicBezTo>
                    <a:pt x="4489617" y="358137"/>
                    <a:pt x="4518827" y="408937"/>
                    <a:pt x="4548037" y="459737"/>
                  </a:cubicBezTo>
                  <a:cubicBezTo>
                    <a:pt x="4569627" y="496567"/>
                    <a:pt x="4591217" y="534667"/>
                    <a:pt x="4607727" y="572767"/>
                  </a:cubicBezTo>
                  <a:cubicBezTo>
                    <a:pt x="4625507" y="617217"/>
                    <a:pt x="4639477" y="662937"/>
                    <a:pt x="4653447" y="709927"/>
                  </a:cubicBezTo>
                  <a:cubicBezTo>
                    <a:pt x="4675037" y="783587"/>
                    <a:pt x="4700437" y="857247"/>
                    <a:pt x="4714407" y="933447"/>
                  </a:cubicBezTo>
                  <a:cubicBezTo>
                    <a:pt x="4734727" y="1040127"/>
                    <a:pt x="4744887" y="1149347"/>
                    <a:pt x="4760127" y="1257297"/>
                  </a:cubicBezTo>
                  <a:cubicBezTo>
                    <a:pt x="4765207" y="1292857"/>
                    <a:pt x="4771557" y="1328417"/>
                    <a:pt x="4774097" y="1363977"/>
                  </a:cubicBezTo>
                  <a:cubicBezTo>
                    <a:pt x="4781717" y="1465577"/>
                    <a:pt x="4786797" y="1565907"/>
                    <a:pt x="4793147" y="1667507"/>
                  </a:cubicBezTo>
                  <a:cubicBezTo>
                    <a:pt x="4802037" y="1793237"/>
                    <a:pt x="4814737" y="1917697"/>
                    <a:pt x="4821087" y="2043427"/>
                  </a:cubicBezTo>
                  <a:cubicBezTo>
                    <a:pt x="4827437" y="2164077"/>
                    <a:pt x="4832517" y="2285997"/>
                    <a:pt x="4829977" y="2407917"/>
                  </a:cubicBezTo>
                  <a:cubicBezTo>
                    <a:pt x="4826167" y="2611117"/>
                    <a:pt x="4816007" y="2813047"/>
                    <a:pt x="4805847" y="3016247"/>
                  </a:cubicBezTo>
                  <a:cubicBezTo>
                    <a:pt x="4799497" y="3141977"/>
                    <a:pt x="4790607" y="3266437"/>
                    <a:pt x="4777907" y="3390897"/>
                  </a:cubicBezTo>
                  <a:cubicBezTo>
                    <a:pt x="4765207" y="3515357"/>
                    <a:pt x="4746157" y="3638547"/>
                    <a:pt x="4732187" y="3763007"/>
                  </a:cubicBezTo>
                  <a:cubicBezTo>
                    <a:pt x="4722027" y="3849367"/>
                    <a:pt x="4719487" y="3935727"/>
                    <a:pt x="4708057" y="4020817"/>
                  </a:cubicBezTo>
                  <a:cubicBezTo>
                    <a:pt x="4697897" y="4098287"/>
                    <a:pt x="4659797" y="4166867"/>
                    <a:pt x="4608997" y="4224017"/>
                  </a:cubicBezTo>
                  <a:cubicBezTo>
                    <a:pt x="4567087" y="4272277"/>
                    <a:pt x="4534067" y="4326887"/>
                    <a:pt x="4490887" y="4373877"/>
                  </a:cubicBezTo>
                  <a:cubicBezTo>
                    <a:pt x="4452787" y="4415787"/>
                    <a:pt x="4410877" y="4457697"/>
                    <a:pt x="4344837" y="4458967"/>
                  </a:cubicBezTo>
                  <a:cubicBezTo>
                    <a:pt x="4329597" y="4458967"/>
                    <a:pt x="4315627" y="4474207"/>
                    <a:pt x="4300387" y="4481827"/>
                  </a:cubicBezTo>
                  <a:cubicBezTo>
                    <a:pt x="4235617" y="4509767"/>
                    <a:pt x="4168307" y="4533897"/>
                    <a:pt x="4104807" y="4564377"/>
                  </a:cubicBezTo>
                  <a:cubicBezTo>
                    <a:pt x="3987967" y="4620257"/>
                    <a:pt x="3862237" y="4629147"/>
                    <a:pt x="3736507" y="4634227"/>
                  </a:cubicBezTo>
                  <a:cubicBezTo>
                    <a:pt x="3688247" y="4636767"/>
                    <a:pt x="3638717" y="4632957"/>
                    <a:pt x="3590457" y="4636767"/>
                  </a:cubicBezTo>
                  <a:cubicBezTo>
                    <a:pt x="3566327" y="4638037"/>
                    <a:pt x="3543467" y="4649467"/>
                    <a:pt x="3520607" y="4654547"/>
                  </a:cubicBezTo>
                  <a:cubicBezTo>
                    <a:pt x="3510447" y="4657087"/>
                    <a:pt x="3500287" y="4655817"/>
                    <a:pt x="3488857" y="4657087"/>
                  </a:cubicBezTo>
                  <a:cubicBezTo>
                    <a:pt x="3473617" y="4658357"/>
                    <a:pt x="3458377" y="4662167"/>
                    <a:pt x="3443137" y="4660897"/>
                  </a:cubicBezTo>
                  <a:cubicBezTo>
                    <a:pt x="3427897" y="4658357"/>
                    <a:pt x="3417737" y="4653277"/>
                    <a:pt x="3415197" y="4653277"/>
                  </a:cubicBezTo>
                  <a:close/>
                </a:path>
              </a:pathLst>
            </a:custGeom>
            <a:blipFill>
              <a:blip r:embed="rId5"/>
              <a:stretch>
                <a:fillRect l="-23358" r="-23358"/>
              </a:stretch>
            </a:blipFill>
          </p:spPr>
          <p:txBody>
            <a:bodyPr/>
            <a:lstStyle/>
            <a:p>
              <a:endParaRPr lang="en-US"/>
            </a:p>
          </p:txBody>
        </p:sp>
      </p:grpSp>
      <p:sp>
        <p:nvSpPr>
          <p:cNvPr id="6" name="Freeform 6"/>
          <p:cNvSpPr/>
          <p:nvPr/>
        </p:nvSpPr>
        <p:spPr>
          <a:xfrm>
            <a:off x="1028700" y="8517924"/>
            <a:ext cx="6012827" cy="5553666"/>
          </a:xfrm>
          <a:custGeom>
            <a:avLst/>
            <a:gdLst/>
            <a:ahLst/>
            <a:cxnLst/>
            <a:rect l="l" t="t" r="r" b="b"/>
            <a:pathLst>
              <a:path w="6012827" h="5553666">
                <a:moveTo>
                  <a:pt x="0" y="0"/>
                </a:moveTo>
                <a:lnTo>
                  <a:pt x="6012827" y="0"/>
                </a:lnTo>
                <a:lnTo>
                  <a:pt x="6012827" y="5553666"/>
                </a:lnTo>
                <a:lnTo>
                  <a:pt x="0" y="5553666"/>
                </a:lnTo>
                <a:lnTo>
                  <a:pt x="0" y="0"/>
                </a:lnTo>
                <a:close/>
              </a:path>
            </a:pathLst>
          </a:custGeom>
          <a:blipFill>
            <a:blip>
              <a:alphaModFix amt="60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7" name="Freeform 7"/>
          <p:cNvSpPr/>
          <p:nvPr/>
        </p:nvSpPr>
        <p:spPr>
          <a:xfrm>
            <a:off x="-488185" y="8517924"/>
            <a:ext cx="6098110" cy="5632436"/>
          </a:xfrm>
          <a:custGeom>
            <a:avLst/>
            <a:gdLst/>
            <a:ahLst/>
            <a:cxnLst/>
            <a:rect l="l" t="t" r="r" b="b"/>
            <a:pathLst>
              <a:path w="6098110" h="5632436">
                <a:moveTo>
                  <a:pt x="0" y="0"/>
                </a:moveTo>
                <a:lnTo>
                  <a:pt x="6098110" y="0"/>
                </a:lnTo>
                <a:lnTo>
                  <a:pt x="6098110" y="5632437"/>
                </a:lnTo>
                <a:lnTo>
                  <a:pt x="0" y="5632437"/>
                </a:lnTo>
                <a:lnTo>
                  <a:pt x="0" y="0"/>
                </a:lnTo>
                <a:close/>
              </a:path>
            </a:pathLst>
          </a:custGeom>
          <a:blipFill>
            <a:blip>
              <a:alphaModFix amt="60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8" name="TextBox 8"/>
          <p:cNvSpPr txBox="1"/>
          <p:nvPr/>
        </p:nvSpPr>
        <p:spPr>
          <a:xfrm>
            <a:off x="2256804" y="460360"/>
            <a:ext cx="6706243" cy="2318004"/>
          </a:xfrm>
          <a:prstGeom prst="rect">
            <a:avLst/>
          </a:prstGeom>
        </p:spPr>
        <p:txBody>
          <a:bodyPr lIns="0" tIns="0" rIns="0" bIns="0" rtlCol="0" anchor="t">
            <a:spAutoFit/>
          </a:bodyPr>
          <a:lstStyle/>
          <a:p>
            <a:pPr algn="ctr">
              <a:lnSpc>
                <a:spcPts val="9288"/>
              </a:lnSpc>
            </a:pPr>
            <a:r>
              <a:rPr lang="en-US" sz="7200" b="1" spc="208">
                <a:solidFill>
                  <a:srgbClr val="042B60"/>
                </a:solidFill>
                <a:latin typeface="Canva Sans Bold"/>
                <a:ea typeface="Canva Sans Bold"/>
                <a:cs typeface="Canva Sans Bold"/>
                <a:sym typeface="Canva Sans Bold"/>
              </a:rPr>
              <a:t>Recreational Therapy (RT)</a:t>
            </a:r>
          </a:p>
        </p:txBody>
      </p:sp>
      <p:sp>
        <p:nvSpPr>
          <p:cNvPr id="9" name="TextBox 9"/>
          <p:cNvSpPr txBox="1"/>
          <p:nvPr/>
        </p:nvSpPr>
        <p:spPr>
          <a:xfrm>
            <a:off x="99559" y="3360420"/>
            <a:ext cx="10412599" cy="5897880"/>
          </a:xfrm>
          <a:prstGeom prst="rect">
            <a:avLst/>
          </a:prstGeom>
        </p:spPr>
        <p:txBody>
          <a:bodyPr lIns="0" tIns="0" rIns="0" bIns="0" rtlCol="0" anchor="t">
            <a:spAutoFit/>
          </a:bodyPr>
          <a:lstStyle/>
          <a:p>
            <a:pPr marL="1036322" lvl="1" indent="-518161" algn="l">
              <a:lnSpc>
                <a:spcPts val="6720"/>
              </a:lnSpc>
              <a:buFont typeface="Arial"/>
              <a:buChar char="•"/>
            </a:pPr>
            <a:r>
              <a:rPr lang="en-US" sz="4800">
                <a:solidFill>
                  <a:srgbClr val="042B60"/>
                </a:solidFill>
                <a:latin typeface="Canva Sans"/>
                <a:ea typeface="Canva Sans"/>
                <a:cs typeface="Canva Sans"/>
                <a:sym typeface="Canva Sans"/>
              </a:rPr>
              <a:t>reduce behavioral and emotional disorders</a:t>
            </a:r>
          </a:p>
          <a:p>
            <a:pPr marL="1036322" lvl="1" indent="-518161" algn="l">
              <a:lnSpc>
                <a:spcPts val="6720"/>
              </a:lnSpc>
              <a:buFont typeface="Arial"/>
              <a:buChar char="•"/>
            </a:pPr>
            <a:r>
              <a:rPr lang="en-US" sz="4800">
                <a:solidFill>
                  <a:srgbClr val="042B60"/>
                </a:solidFill>
                <a:latin typeface="Canva Sans"/>
                <a:ea typeface="Canva Sans"/>
                <a:cs typeface="Canva Sans"/>
                <a:sym typeface="Canva Sans"/>
              </a:rPr>
              <a:t>develop social skills and </a:t>
            </a:r>
          </a:p>
          <a:p>
            <a:pPr algn="l">
              <a:lnSpc>
                <a:spcPts val="6720"/>
              </a:lnSpc>
            </a:pPr>
            <a:r>
              <a:rPr lang="en-US" sz="4800">
                <a:solidFill>
                  <a:srgbClr val="042B60"/>
                </a:solidFill>
                <a:latin typeface="Canva Sans"/>
                <a:ea typeface="Canva Sans"/>
                <a:cs typeface="Canva Sans"/>
                <a:sym typeface="Canva Sans"/>
              </a:rPr>
              <a:t>       build relationships</a:t>
            </a:r>
          </a:p>
          <a:p>
            <a:pPr marL="1036322" lvl="1" indent="-518161" algn="l">
              <a:lnSpc>
                <a:spcPts val="6720"/>
              </a:lnSpc>
              <a:buFont typeface="Arial"/>
              <a:buChar char="•"/>
            </a:pPr>
            <a:r>
              <a:rPr lang="en-US" sz="4800">
                <a:solidFill>
                  <a:srgbClr val="042B60"/>
                </a:solidFill>
                <a:latin typeface="Canva Sans"/>
                <a:ea typeface="Canva Sans"/>
                <a:cs typeface="Canva Sans"/>
                <a:sym typeface="Canva Sans"/>
              </a:rPr>
              <a:t>improve physical and </a:t>
            </a:r>
          </a:p>
          <a:p>
            <a:pPr algn="l">
              <a:lnSpc>
                <a:spcPts val="6720"/>
              </a:lnSpc>
            </a:pPr>
            <a:r>
              <a:rPr lang="en-US" sz="4800">
                <a:solidFill>
                  <a:srgbClr val="042B60"/>
                </a:solidFill>
                <a:latin typeface="Canva Sans"/>
                <a:ea typeface="Canva Sans"/>
                <a:cs typeface="Canva Sans"/>
                <a:sym typeface="Canva Sans"/>
              </a:rPr>
              <a:t>       mental health</a:t>
            </a:r>
          </a:p>
          <a:p>
            <a:pPr marL="1036322" lvl="1" indent="-518161" algn="l">
              <a:lnSpc>
                <a:spcPts val="6720"/>
              </a:lnSpc>
              <a:buFont typeface="Arial"/>
              <a:buChar char="•"/>
            </a:pPr>
            <a:r>
              <a:rPr lang="en-US" sz="4800">
                <a:solidFill>
                  <a:srgbClr val="042B60"/>
                </a:solidFill>
                <a:latin typeface="Canva Sans"/>
                <a:ea typeface="Canva Sans"/>
                <a:cs typeface="Canva Sans"/>
                <a:sym typeface="Canva Sans"/>
              </a:rPr>
              <a:t>develop interests</a:t>
            </a:r>
          </a:p>
        </p:txBody>
      </p:sp>
      <p:sp>
        <p:nvSpPr>
          <p:cNvPr id="10" name="TextBox 10"/>
          <p:cNvSpPr txBox="1"/>
          <p:nvPr/>
        </p:nvSpPr>
        <p:spPr>
          <a:xfrm>
            <a:off x="13336214" y="8479824"/>
            <a:ext cx="4695468" cy="372744"/>
          </a:xfrm>
          <a:prstGeom prst="rect">
            <a:avLst/>
          </a:prstGeom>
        </p:spPr>
        <p:txBody>
          <a:bodyPr lIns="0" tIns="0" rIns="0" bIns="0" rtlCol="0" anchor="t">
            <a:spAutoFit/>
          </a:bodyPr>
          <a:lstStyle/>
          <a:p>
            <a:pPr algn="ctr">
              <a:lnSpc>
                <a:spcPts val="3080"/>
              </a:lnSpc>
              <a:spcBef>
                <a:spcPct val="0"/>
              </a:spcBef>
            </a:pPr>
            <a:r>
              <a:rPr lang="en-US" sz="2200">
                <a:solidFill>
                  <a:srgbClr val="042B60"/>
                </a:solidFill>
                <a:latin typeface="Canva Sans"/>
                <a:ea typeface="Canva Sans"/>
                <a:cs typeface="Canva Sans"/>
                <a:sym typeface="Canva Sans"/>
              </a:rPr>
              <a:t>Image by wal_172619 (Pixabay)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985638" y="-1186092"/>
            <a:ext cx="9396621" cy="8679061"/>
          </a:xfrm>
          <a:custGeom>
            <a:avLst/>
            <a:gdLst/>
            <a:ahLst/>
            <a:cxnLst/>
            <a:rect l="l" t="t" r="r" b="b"/>
            <a:pathLst>
              <a:path w="9396621" h="8679061">
                <a:moveTo>
                  <a:pt x="0" y="0"/>
                </a:moveTo>
                <a:lnTo>
                  <a:pt x="9396621" y="0"/>
                </a:lnTo>
                <a:lnTo>
                  <a:pt x="9396621" y="8679061"/>
                </a:lnTo>
                <a:lnTo>
                  <a:pt x="0" y="8679061"/>
                </a:lnTo>
                <a:lnTo>
                  <a:pt x="0" y="0"/>
                </a:lnTo>
                <a:close/>
              </a:path>
            </a:pathLst>
          </a:custGeom>
          <a:blipFill>
            <a:blip>
              <a:alphaModFix amt="60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11556070" y="517510"/>
            <a:ext cx="8661865" cy="8000414"/>
          </a:xfrm>
          <a:custGeom>
            <a:avLst/>
            <a:gdLst/>
            <a:ahLst/>
            <a:cxnLst/>
            <a:rect l="l" t="t" r="r" b="b"/>
            <a:pathLst>
              <a:path w="8661865" h="8000414">
                <a:moveTo>
                  <a:pt x="0" y="0"/>
                </a:moveTo>
                <a:lnTo>
                  <a:pt x="8661866" y="0"/>
                </a:lnTo>
                <a:lnTo>
                  <a:pt x="8661866" y="8000414"/>
                </a:lnTo>
                <a:lnTo>
                  <a:pt x="0" y="8000414"/>
                </a:lnTo>
                <a:lnTo>
                  <a:pt x="0" y="0"/>
                </a:lnTo>
                <a:close/>
              </a:path>
            </a:pathLst>
          </a:custGeom>
          <a:blipFill>
            <a:blip>
              <a:alphaModFix amt="60000"/>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4" name="Group 4"/>
          <p:cNvGrpSpPr/>
          <p:nvPr/>
        </p:nvGrpSpPr>
        <p:grpSpPr>
          <a:xfrm>
            <a:off x="11077305" y="924623"/>
            <a:ext cx="7210695" cy="7043798"/>
            <a:chOff x="0" y="0"/>
            <a:chExt cx="4828540" cy="4716780"/>
          </a:xfrm>
        </p:grpSpPr>
        <p:sp>
          <p:nvSpPr>
            <p:cNvPr id="5" name="Freeform 5"/>
            <p:cNvSpPr/>
            <p:nvPr/>
          </p:nvSpPr>
          <p:spPr>
            <a:xfrm>
              <a:off x="1103" y="1273"/>
              <a:ext cx="4830645" cy="4716345"/>
            </a:xfrm>
            <a:custGeom>
              <a:avLst/>
              <a:gdLst/>
              <a:ahLst/>
              <a:cxnLst/>
              <a:rect l="l" t="t" r="r" b="b"/>
              <a:pathLst>
                <a:path w="4830645" h="4716345">
                  <a:moveTo>
                    <a:pt x="3415197" y="4653277"/>
                  </a:moveTo>
                  <a:cubicBezTo>
                    <a:pt x="3387257" y="4660897"/>
                    <a:pt x="3365667" y="4671057"/>
                    <a:pt x="3344077" y="4673597"/>
                  </a:cubicBezTo>
                  <a:cubicBezTo>
                    <a:pt x="3222157" y="4683757"/>
                    <a:pt x="3101507" y="4693917"/>
                    <a:pt x="2979587" y="4702807"/>
                  </a:cubicBezTo>
                  <a:cubicBezTo>
                    <a:pt x="2917357" y="4706617"/>
                    <a:pt x="2855127" y="4710427"/>
                    <a:pt x="2792897" y="4711697"/>
                  </a:cubicBezTo>
                  <a:cubicBezTo>
                    <a:pt x="2725587" y="4714237"/>
                    <a:pt x="2658277" y="4718047"/>
                    <a:pt x="2592237" y="4715507"/>
                  </a:cubicBezTo>
                  <a:cubicBezTo>
                    <a:pt x="2528737" y="4714237"/>
                    <a:pt x="2465237" y="4710427"/>
                    <a:pt x="2404277" y="4698997"/>
                  </a:cubicBezTo>
                  <a:cubicBezTo>
                    <a:pt x="2325537" y="4685027"/>
                    <a:pt x="2245527" y="4685027"/>
                    <a:pt x="2168057" y="4672327"/>
                  </a:cubicBezTo>
                  <a:cubicBezTo>
                    <a:pt x="1966127" y="4639307"/>
                    <a:pt x="1760387" y="4648197"/>
                    <a:pt x="1557187" y="4634227"/>
                  </a:cubicBezTo>
                  <a:cubicBezTo>
                    <a:pt x="1442887" y="4626607"/>
                    <a:pt x="1328587" y="4608827"/>
                    <a:pt x="1214287" y="4593587"/>
                  </a:cubicBezTo>
                  <a:cubicBezTo>
                    <a:pt x="1084747" y="4577077"/>
                    <a:pt x="955207" y="4558027"/>
                    <a:pt x="824397" y="4540247"/>
                  </a:cubicBezTo>
                  <a:cubicBezTo>
                    <a:pt x="729147" y="4527547"/>
                    <a:pt x="632627" y="4514847"/>
                    <a:pt x="537377" y="4502147"/>
                  </a:cubicBezTo>
                  <a:cubicBezTo>
                    <a:pt x="534837" y="4502147"/>
                    <a:pt x="532297" y="4500877"/>
                    <a:pt x="529757" y="4500877"/>
                  </a:cubicBezTo>
                  <a:cubicBezTo>
                    <a:pt x="449747" y="4466587"/>
                    <a:pt x="364657" y="4439917"/>
                    <a:pt x="290997" y="4395467"/>
                  </a:cubicBezTo>
                  <a:cubicBezTo>
                    <a:pt x="166537" y="4319267"/>
                    <a:pt x="113197" y="4197347"/>
                    <a:pt x="108117" y="4053837"/>
                  </a:cubicBezTo>
                  <a:cubicBezTo>
                    <a:pt x="106847" y="4004307"/>
                    <a:pt x="100497" y="3956047"/>
                    <a:pt x="100497" y="3906517"/>
                  </a:cubicBezTo>
                  <a:cubicBezTo>
                    <a:pt x="101767" y="3837937"/>
                    <a:pt x="106847" y="3770627"/>
                    <a:pt x="110657" y="3703317"/>
                  </a:cubicBezTo>
                  <a:cubicBezTo>
                    <a:pt x="120817" y="3502657"/>
                    <a:pt x="125897" y="3301997"/>
                    <a:pt x="110657" y="3101337"/>
                  </a:cubicBezTo>
                  <a:cubicBezTo>
                    <a:pt x="96687" y="2920997"/>
                    <a:pt x="83987" y="2741927"/>
                    <a:pt x="70017" y="2561587"/>
                  </a:cubicBezTo>
                  <a:cubicBezTo>
                    <a:pt x="61127" y="2446017"/>
                    <a:pt x="49697" y="2331717"/>
                    <a:pt x="42077" y="2216147"/>
                  </a:cubicBezTo>
                  <a:cubicBezTo>
                    <a:pt x="36997" y="2139947"/>
                    <a:pt x="38267" y="2062477"/>
                    <a:pt x="33187" y="1986277"/>
                  </a:cubicBezTo>
                  <a:cubicBezTo>
                    <a:pt x="30647" y="1943097"/>
                    <a:pt x="16677" y="1901187"/>
                    <a:pt x="15407" y="1858007"/>
                  </a:cubicBezTo>
                  <a:cubicBezTo>
                    <a:pt x="10327" y="1753867"/>
                    <a:pt x="9057" y="1648457"/>
                    <a:pt x="6517" y="1543047"/>
                  </a:cubicBezTo>
                  <a:cubicBezTo>
                    <a:pt x="5247" y="1502407"/>
                    <a:pt x="-1103" y="1461767"/>
                    <a:pt x="167" y="1421127"/>
                  </a:cubicBezTo>
                  <a:cubicBezTo>
                    <a:pt x="1437" y="1357627"/>
                    <a:pt x="9057" y="1294127"/>
                    <a:pt x="10327" y="1230627"/>
                  </a:cubicBezTo>
                  <a:cubicBezTo>
                    <a:pt x="11597" y="1156967"/>
                    <a:pt x="3977" y="1083307"/>
                    <a:pt x="6517" y="1010917"/>
                  </a:cubicBezTo>
                  <a:cubicBezTo>
                    <a:pt x="6517" y="941067"/>
                    <a:pt x="15407" y="872487"/>
                    <a:pt x="24297" y="802637"/>
                  </a:cubicBezTo>
                  <a:cubicBezTo>
                    <a:pt x="26837" y="778507"/>
                    <a:pt x="44617" y="756917"/>
                    <a:pt x="49697" y="732787"/>
                  </a:cubicBezTo>
                  <a:cubicBezTo>
                    <a:pt x="71287" y="613407"/>
                    <a:pt x="94147" y="494027"/>
                    <a:pt x="150027" y="383537"/>
                  </a:cubicBezTo>
                  <a:cubicBezTo>
                    <a:pt x="162727" y="359407"/>
                    <a:pt x="183047" y="337817"/>
                    <a:pt x="202097" y="318767"/>
                  </a:cubicBezTo>
                  <a:cubicBezTo>
                    <a:pt x="208447" y="312417"/>
                    <a:pt x="223687" y="316227"/>
                    <a:pt x="227497" y="316227"/>
                  </a:cubicBezTo>
                  <a:cubicBezTo>
                    <a:pt x="236387" y="299717"/>
                    <a:pt x="241467" y="283207"/>
                    <a:pt x="251627" y="275587"/>
                  </a:cubicBezTo>
                  <a:cubicBezTo>
                    <a:pt x="306237" y="233677"/>
                    <a:pt x="363387" y="203197"/>
                    <a:pt x="434507" y="195577"/>
                  </a:cubicBezTo>
                  <a:cubicBezTo>
                    <a:pt x="487847" y="189227"/>
                    <a:pt x="539917" y="166367"/>
                    <a:pt x="593257" y="153667"/>
                  </a:cubicBezTo>
                  <a:cubicBezTo>
                    <a:pt x="658027" y="138427"/>
                    <a:pt x="722797" y="120647"/>
                    <a:pt x="790107" y="111757"/>
                  </a:cubicBezTo>
                  <a:cubicBezTo>
                    <a:pt x="851067" y="104137"/>
                    <a:pt x="909487" y="87627"/>
                    <a:pt x="971717" y="82547"/>
                  </a:cubicBezTo>
                  <a:cubicBezTo>
                    <a:pt x="1035217" y="77467"/>
                    <a:pt x="1098717" y="62227"/>
                    <a:pt x="1163487" y="57147"/>
                  </a:cubicBezTo>
                  <a:cubicBezTo>
                    <a:pt x="1338747" y="44447"/>
                    <a:pt x="1515277" y="35557"/>
                    <a:pt x="1690537" y="25397"/>
                  </a:cubicBezTo>
                  <a:cubicBezTo>
                    <a:pt x="1733717" y="22857"/>
                    <a:pt x="1776897" y="25397"/>
                    <a:pt x="1820077" y="26667"/>
                  </a:cubicBezTo>
                  <a:cubicBezTo>
                    <a:pt x="1841667" y="27937"/>
                    <a:pt x="1863257" y="33017"/>
                    <a:pt x="1886117" y="35557"/>
                  </a:cubicBezTo>
                  <a:cubicBezTo>
                    <a:pt x="1896277" y="36827"/>
                    <a:pt x="1906437" y="33017"/>
                    <a:pt x="1916597" y="33017"/>
                  </a:cubicBezTo>
                  <a:cubicBezTo>
                    <a:pt x="1947077" y="33017"/>
                    <a:pt x="1978827" y="33017"/>
                    <a:pt x="2009307" y="31747"/>
                  </a:cubicBezTo>
                  <a:cubicBezTo>
                    <a:pt x="2067727" y="29207"/>
                    <a:pt x="2127417" y="22857"/>
                    <a:pt x="2185837" y="22857"/>
                  </a:cubicBezTo>
                  <a:cubicBezTo>
                    <a:pt x="2242987" y="22857"/>
                    <a:pt x="2300137" y="26667"/>
                    <a:pt x="2357287" y="29207"/>
                  </a:cubicBezTo>
                  <a:lnTo>
                    <a:pt x="2403007" y="29207"/>
                  </a:lnTo>
                  <a:cubicBezTo>
                    <a:pt x="2472857" y="26667"/>
                    <a:pt x="2541437" y="26667"/>
                    <a:pt x="2611287" y="22857"/>
                  </a:cubicBezTo>
                  <a:cubicBezTo>
                    <a:pt x="2678597" y="19047"/>
                    <a:pt x="2744637" y="10157"/>
                    <a:pt x="2811947" y="6347"/>
                  </a:cubicBezTo>
                  <a:cubicBezTo>
                    <a:pt x="2843697" y="3807"/>
                    <a:pt x="2876717" y="3807"/>
                    <a:pt x="2908467" y="10157"/>
                  </a:cubicBezTo>
                  <a:cubicBezTo>
                    <a:pt x="2956727" y="19047"/>
                    <a:pt x="3002447" y="24127"/>
                    <a:pt x="3050707" y="10157"/>
                  </a:cubicBezTo>
                  <a:cubicBezTo>
                    <a:pt x="3068487" y="5077"/>
                    <a:pt x="3091347" y="13967"/>
                    <a:pt x="3111667" y="16507"/>
                  </a:cubicBezTo>
                  <a:cubicBezTo>
                    <a:pt x="3120557" y="17777"/>
                    <a:pt x="3130717" y="20317"/>
                    <a:pt x="3135797" y="16507"/>
                  </a:cubicBezTo>
                  <a:cubicBezTo>
                    <a:pt x="3170087" y="-8893"/>
                    <a:pt x="3201837" y="-2543"/>
                    <a:pt x="3234857" y="19047"/>
                  </a:cubicBezTo>
                  <a:cubicBezTo>
                    <a:pt x="3238667" y="21587"/>
                    <a:pt x="3248827" y="15237"/>
                    <a:pt x="3256447" y="15237"/>
                  </a:cubicBezTo>
                  <a:cubicBezTo>
                    <a:pt x="3286927" y="15237"/>
                    <a:pt x="3317407" y="15237"/>
                    <a:pt x="3349157" y="16507"/>
                  </a:cubicBezTo>
                  <a:cubicBezTo>
                    <a:pt x="3372017" y="17777"/>
                    <a:pt x="3393607" y="25397"/>
                    <a:pt x="3416467" y="27937"/>
                  </a:cubicBezTo>
                  <a:cubicBezTo>
                    <a:pt x="3465997" y="34287"/>
                    <a:pt x="3516797" y="44447"/>
                    <a:pt x="3567597" y="44447"/>
                  </a:cubicBezTo>
                  <a:cubicBezTo>
                    <a:pt x="3662847" y="45717"/>
                    <a:pt x="3758097" y="49527"/>
                    <a:pt x="3852077" y="69847"/>
                  </a:cubicBezTo>
                  <a:cubicBezTo>
                    <a:pt x="3939707" y="88897"/>
                    <a:pt x="4029877" y="88897"/>
                    <a:pt x="4118777" y="104137"/>
                  </a:cubicBezTo>
                  <a:cubicBezTo>
                    <a:pt x="4172117" y="113027"/>
                    <a:pt x="4226727" y="129537"/>
                    <a:pt x="4272447" y="156207"/>
                  </a:cubicBezTo>
                  <a:cubicBezTo>
                    <a:pt x="4321977" y="184147"/>
                    <a:pt x="4360077" y="229867"/>
                    <a:pt x="4404527" y="267967"/>
                  </a:cubicBezTo>
                  <a:cubicBezTo>
                    <a:pt x="4421037" y="281937"/>
                    <a:pt x="4445167" y="292097"/>
                    <a:pt x="4456597" y="309877"/>
                  </a:cubicBezTo>
                  <a:cubicBezTo>
                    <a:pt x="4489617" y="358137"/>
                    <a:pt x="4518827" y="408937"/>
                    <a:pt x="4548037" y="459737"/>
                  </a:cubicBezTo>
                  <a:cubicBezTo>
                    <a:pt x="4569627" y="496567"/>
                    <a:pt x="4591217" y="534667"/>
                    <a:pt x="4607727" y="572767"/>
                  </a:cubicBezTo>
                  <a:cubicBezTo>
                    <a:pt x="4625507" y="617217"/>
                    <a:pt x="4639477" y="662937"/>
                    <a:pt x="4653447" y="709927"/>
                  </a:cubicBezTo>
                  <a:cubicBezTo>
                    <a:pt x="4675037" y="783587"/>
                    <a:pt x="4700437" y="857247"/>
                    <a:pt x="4714407" y="933447"/>
                  </a:cubicBezTo>
                  <a:cubicBezTo>
                    <a:pt x="4734727" y="1040127"/>
                    <a:pt x="4744887" y="1149347"/>
                    <a:pt x="4760127" y="1257297"/>
                  </a:cubicBezTo>
                  <a:cubicBezTo>
                    <a:pt x="4765207" y="1292857"/>
                    <a:pt x="4771557" y="1328417"/>
                    <a:pt x="4774097" y="1363977"/>
                  </a:cubicBezTo>
                  <a:cubicBezTo>
                    <a:pt x="4781717" y="1465577"/>
                    <a:pt x="4786797" y="1565907"/>
                    <a:pt x="4793147" y="1667507"/>
                  </a:cubicBezTo>
                  <a:cubicBezTo>
                    <a:pt x="4802037" y="1793237"/>
                    <a:pt x="4814737" y="1917697"/>
                    <a:pt x="4821087" y="2043427"/>
                  </a:cubicBezTo>
                  <a:cubicBezTo>
                    <a:pt x="4827437" y="2164077"/>
                    <a:pt x="4832517" y="2285997"/>
                    <a:pt x="4829977" y="2407917"/>
                  </a:cubicBezTo>
                  <a:cubicBezTo>
                    <a:pt x="4826167" y="2611117"/>
                    <a:pt x="4816007" y="2813047"/>
                    <a:pt x="4805847" y="3016247"/>
                  </a:cubicBezTo>
                  <a:cubicBezTo>
                    <a:pt x="4799497" y="3141977"/>
                    <a:pt x="4790607" y="3266437"/>
                    <a:pt x="4777907" y="3390897"/>
                  </a:cubicBezTo>
                  <a:cubicBezTo>
                    <a:pt x="4765207" y="3515357"/>
                    <a:pt x="4746157" y="3638547"/>
                    <a:pt x="4732187" y="3763007"/>
                  </a:cubicBezTo>
                  <a:cubicBezTo>
                    <a:pt x="4722027" y="3849367"/>
                    <a:pt x="4719487" y="3935727"/>
                    <a:pt x="4708057" y="4020817"/>
                  </a:cubicBezTo>
                  <a:cubicBezTo>
                    <a:pt x="4697897" y="4098287"/>
                    <a:pt x="4659797" y="4166867"/>
                    <a:pt x="4608997" y="4224017"/>
                  </a:cubicBezTo>
                  <a:cubicBezTo>
                    <a:pt x="4567087" y="4272277"/>
                    <a:pt x="4534067" y="4326887"/>
                    <a:pt x="4490887" y="4373877"/>
                  </a:cubicBezTo>
                  <a:cubicBezTo>
                    <a:pt x="4452787" y="4415787"/>
                    <a:pt x="4410877" y="4457697"/>
                    <a:pt x="4344837" y="4458967"/>
                  </a:cubicBezTo>
                  <a:cubicBezTo>
                    <a:pt x="4329597" y="4458967"/>
                    <a:pt x="4315627" y="4474207"/>
                    <a:pt x="4300387" y="4481827"/>
                  </a:cubicBezTo>
                  <a:cubicBezTo>
                    <a:pt x="4235617" y="4509767"/>
                    <a:pt x="4168307" y="4533897"/>
                    <a:pt x="4104807" y="4564377"/>
                  </a:cubicBezTo>
                  <a:cubicBezTo>
                    <a:pt x="3987967" y="4620257"/>
                    <a:pt x="3862237" y="4629147"/>
                    <a:pt x="3736507" y="4634227"/>
                  </a:cubicBezTo>
                  <a:cubicBezTo>
                    <a:pt x="3688247" y="4636767"/>
                    <a:pt x="3638717" y="4632957"/>
                    <a:pt x="3590457" y="4636767"/>
                  </a:cubicBezTo>
                  <a:cubicBezTo>
                    <a:pt x="3566327" y="4638037"/>
                    <a:pt x="3543467" y="4649467"/>
                    <a:pt x="3520607" y="4654547"/>
                  </a:cubicBezTo>
                  <a:cubicBezTo>
                    <a:pt x="3510447" y="4657087"/>
                    <a:pt x="3500287" y="4655817"/>
                    <a:pt x="3488857" y="4657087"/>
                  </a:cubicBezTo>
                  <a:cubicBezTo>
                    <a:pt x="3473617" y="4658357"/>
                    <a:pt x="3458377" y="4662167"/>
                    <a:pt x="3443137" y="4660897"/>
                  </a:cubicBezTo>
                  <a:cubicBezTo>
                    <a:pt x="3427897" y="4658357"/>
                    <a:pt x="3417737" y="4653277"/>
                    <a:pt x="3415197" y="4653277"/>
                  </a:cubicBezTo>
                  <a:close/>
                </a:path>
              </a:pathLst>
            </a:custGeom>
            <a:blipFill>
              <a:blip r:embed="rId5"/>
              <a:stretch>
                <a:fillRect l="-10783" r="-10783"/>
              </a:stretch>
            </a:blipFill>
          </p:spPr>
          <p:txBody>
            <a:bodyPr/>
            <a:lstStyle/>
            <a:p>
              <a:endParaRPr lang="en-US"/>
            </a:p>
          </p:txBody>
        </p:sp>
      </p:grpSp>
      <p:sp>
        <p:nvSpPr>
          <p:cNvPr id="6" name="Freeform 6"/>
          <p:cNvSpPr/>
          <p:nvPr/>
        </p:nvSpPr>
        <p:spPr>
          <a:xfrm>
            <a:off x="-308385" y="7492969"/>
            <a:ext cx="6012827" cy="5553666"/>
          </a:xfrm>
          <a:custGeom>
            <a:avLst/>
            <a:gdLst/>
            <a:ahLst/>
            <a:cxnLst/>
            <a:rect l="l" t="t" r="r" b="b"/>
            <a:pathLst>
              <a:path w="6012827" h="5553666">
                <a:moveTo>
                  <a:pt x="0" y="0"/>
                </a:moveTo>
                <a:lnTo>
                  <a:pt x="6012827" y="0"/>
                </a:lnTo>
                <a:lnTo>
                  <a:pt x="6012827" y="5553666"/>
                </a:lnTo>
                <a:lnTo>
                  <a:pt x="0" y="5553666"/>
                </a:lnTo>
                <a:lnTo>
                  <a:pt x="0" y="0"/>
                </a:lnTo>
                <a:close/>
              </a:path>
            </a:pathLst>
          </a:custGeom>
          <a:blipFill>
            <a:blip>
              <a:alphaModFix amt="60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7" name="Freeform 7"/>
          <p:cNvSpPr/>
          <p:nvPr/>
        </p:nvSpPr>
        <p:spPr>
          <a:xfrm>
            <a:off x="-792251" y="7968421"/>
            <a:ext cx="6098110" cy="5632436"/>
          </a:xfrm>
          <a:custGeom>
            <a:avLst/>
            <a:gdLst/>
            <a:ahLst/>
            <a:cxnLst/>
            <a:rect l="l" t="t" r="r" b="b"/>
            <a:pathLst>
              <a:path w="6098110" h="5632436">
                <a:moveTo>
                  <a:pt x="0" y="0"/>
                </a:moveTo>
                <a:lnTo>
                  <a:pt x="6098110" y="0"/>
                </a:lnTo>
                <a:lnTo>
                  <a:pt x="6098110" y="5632436"/>
                </a:lnTo>
                <a:lnTo>
                  <a:pt x="0" y="5632436"/>
                </a:lnTo>
                <a:lnTo>
                  <a:pt x="0" y="0"/>
                </a:lnTo>
                <a:close/>
              </a:path>
            </a:pathLst>
          </a:custGeom>
          <a:blipFill>
            <a:blip>
              <a:alphaModFix amt="60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8" name="TextBox 8"/>
          <p:cNvSpPr txBox="1"/>
          <p:nvPr/>
        </p:nvSpPr>
        <p:spPr>
          <a:xfrm>
            <a:off x="2256804" y="460360"/>
            <a:ext cx="6706243" cy="2318004"/>
          </a:xfrm>
          <a:prstGeom prst="rect">
            <a:avLst/>
          </a:prstGeom>
        </p:spPr>
        <p:txBody>
          <a:bodyPr lIns="0" tIns="0" rIns="0" bIns="0" rtlCol="0" anchor="t">
            <a:spAutoFit/>
          </a:bodyPr>
          <a:lstStyle/>
          <a:p>
            <a:pPr algn="ctr">
              <a:lnSpc>
                <a:spcPts val="9288"/>
              </a:lnSpc>
            </a:pPr>
            <a:r>
              <a:rPr lang="en-US" sz="7200" b="1" spc="208">
                <a:solidFill>
                  <a:srgbClr val="042B60"/>
                </a:solidFill>
                <a:latin typeface="Canva Sans Bold"/>
                <a:ea typeface="Canva Sans Bold"/>
                <a:cs typeface="Canva Sans Bold"/>
                <a:sym typeface="Canva Sans Bold"/>
              </a:rPr>
              <a:t>Types of RT Activities</a:t>
            </a:r>
          </a:p>
        </p:txBody>
      </p:sp>
      <p:sp>
        <p:nvSpPr>
          <p:cNvPr id="9" name="TextBox 9"/>
          <p:cNvSpPr txBox="1"/>
          <p:nvPr/>
        </p:nvSpPr>
        <p:spPr>
          <a:xfrm>
            <a:off x="99559" y="3560105"/>
            <a:ext cx="11175999" cy="5958619"/>
          </a:xfrm>
          <a:prstGeom prst="rect">
            <a:avLst/>
          </a:prstGeom>
        </p:spPr>
        <p:txBody>
          <a:bodyPr lIns="0" tIns="0" rIns="0" bIns="0" rtlCol="0" anchor="t">
            <a:spAutoFit/>
          </a:bodyPr>
          <a:lstStyle/>
          <a:p>
            <a:pPr marL="1036322" lvl="1" indent="-518161" algn="l">
              <a:lnSpc>
                <a:spcPts val="6720"/>
              </a:lnSpc>
              <a:buFont typeface="Arial"/>
              <a:buChar char="•"/>
            </a:pPr>
            <a:r>
              <a:rPr lang="en-US" sz="4800" dirty="0">
                <a:solidFill>
                  <a:srgbClr val="042B60"/>
                </a:solidFill>
                <a:latin typeface="Canva Sans"/>
                <a:ea typeface="Canva Sans"/>
                <a:cs typeface="Canva Sans"/>
                <a:sym typeface="Canva Sans"/>
              </a:rPr>
              <a:t>music therapy </a:t>
            </a:r>
          </a:p>
          <a:p>
            <a:pPr marL="1036322" lvl="1" indent="-518161" algn="l">
              <a:lnSpc>
                <a:spcPts val="6720"/>
              </a:lnSpc>
              <a:buFont typeface="Arial"/>
              <a:buChar char="•"/>
            </a:pPr>
            <a:r>
              <a:rPr lang="en-US" sz="4800" dirty="0">
                <a:solidFill>
                  <a:srgbClr val="042B60"/>
                </a:solidFill>
                <a:latin typeface="Canva Sans"/>
                <a:ea typeface="Canva Sans"/>
                <a:cs typeface="Canva Sans"/>
                <a:sym typeface="Canva Sans"/>
              </a:rPr>
              <a:t>arts and crafts</a:t>
            </a:r>
          </a:p>
          <a:p>
            <a:pPr marL="1036322" lvl="1" indent="-518161" algn="l">
              <a:lnSpc>
                <a:spcPts val="6720"/>
              </a:lnSpc>
              <a:buFont typeface="Arial"/>
              <a:buChar char="•"/>
            </a:pPr>
            <a:r>
              <a:rPr lang="en-US" sz="4800" dirty="0">
                <a:solidFill>
                  <a:srgbClr val="042B60"/>
                </a:solidFill>
                <a:latin typeface="Canva Sans"/>
                <a:ea typeface="Canva Sans"/>
                <a:cs typeface="Canva Sans"/>
                <a:sym typeface="Canva Sans"/>
              </a:rPr>
              <a:t>therapeutic yoga, gymnastics, karate, dance</a:t>
            </a:r>
          </a:p>
          <a:p>
            <a:pPr marL="1036322" lvl="1" indent="-518161" algn="l">
              <a:lnSpc>
                <a:spcPts val="6720"/>
              </a:lnSpc>
              <a:buFont typeface="Arial"/>
              <a:buChar char="•"/>
            </a:pPr>
            <a:r>
              <a:rPr lang="en-US" sz="4800" dirty="0">
                <a:solidFill>
                  <a:srgbClr val="042B60"/>
                </a:solidFill>
                <a:latin typeface="Canva Sans"/>
                <a:ea typeface="Canva Sans"/>
                <a:cs typeface="Canva Sans"/>
                <a:sym typeface="Canva Sans"/>
              </a:rPr>
              <a:t>aquatic therapy or swimming</a:t>
            </a:r>
          </a:p>
          <a:p>
            <a:pPr marL="1036322" lvl="1" indent="-518161" algn="l">
              <a:lnSpc>
                <a:spcPts val="6720"/>
              </a:lnSpc>
              <a:buFont typeface="Arial"/>
              <a:buChar char="•"/>
            </a:pPr>
            <a:r>
              <a:rPr lang="en-US" sz="4800" dirty="0">
                <a:solidFill>
                  <a:srgbClr val="042B60"/>
                </a:solidFill>
                <a:latin typeface="Canva Sans"/>
                <a:ea typeface="Canva Sans"/>
                <a:cs typeface="Canva Sans"/>
                <a:sym typeface="Canva Sans"/>
              </a:rPr>
              <a:t>adapted team sports</a:t>
            </a:r>
          </a:p>
          <a:p>
            <a:pPr marL="1036322" lvl="1" indent="-518161" algn="l">
              <a:lnSpc>
                <a:spcPts val="6720"/>
              </a:lnSpc>
              <a:buFont typeface="Arial"/>
              <a:buChar char="•"/>
            </a:pPr>
            <a:r>
              <a:rPr lang="en-US" sz="4800" dirty="0">
                <a:solidFill>
                  <a:srgbClr val="042B60"/>
                </a:solidFill>
                <a:latin typeface="Canva Sans"/>
                <a:ea typeface="Canva Sans"/>
                <a:cs typeface="Canva Sans"/>
                <a:sym typeface="Canva Sans"/>
              </a:rPr>
              <a:t>animal assisted interventions AAI)</a:t>
            </a:r>
          </a:p>
        </p:txBody>
      </p:sp>
      <p:sp>
        <p:nvSpPr>
          <p:cNvPr id="10" name="TextBox 10"/>
          <p:cNvSpPr txBox="1"/>
          <p:nvPr/>
        </p:nvSpPr>
        <p:spPr>
          <a:xfrm>
            <a:off x="12322922" y="8479824"/>
            <a:ext cx="5708760" cy="372744"/>
          </a:xfrm>
          <a:prstGeom prst="rect">
            <a:avLst/>
          </a:prstGeom>
        </p:spPr>
        <p:txBody>
          <a:bodyPr lIns="0" tIns="0" rIns="0" bIns="0" rtlCol="0" anchor="t">
            <a:spAutoFit/>
          </a:bodyPr>
          <a:lstStyle/>
          <a:p>
            <a:pPr algn="ctr">
              <a:lnSpc>
                <a:spcPts val="3080"/>
              </a:lnSpc>
              <a:spcBef>
                <a:spcPct val="0"/>
              </a:spcBef>
            </a:pPr>
            <a:r>
              <a:rPr lang="en-US" sz="2200">
                <a:solidFill>
                  <a:srgbClr val="042B60"/>
                </a:solidFill>
                <a:latin typeface="Canva Sans"/>
                <a:ea typeface="Canva Sans"/>
                <a:cs typeface="Canva Sans"/>
                <a:sym typeface="Canva Sans"/>
              </a:rPr>
              <a:t>Image by bottomlayercz0 (Pixabay)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09451" y="2021169"/>
            <a:ext cx="6185571" cy="5713218"/>
          </a:xfrm>
          <a:custGeom>
            <a:avLst/>
            <a:gdLst/>
            <a:ahLst/>
            <a:cxnLst/>
            <a:rect l="l" t="t" r="r" b="b"/>
            <a:pathLst>
              <a:path w="6185571" h="5713218">
                <a:moveTo>
                  <a:pt x="0" y="0"/>
                </a:moveTo>
                <a:lnTo>
                  <a:pt x="6185570" y="0"/>
                </a:lnTo>
                <a:lnTo>
                  <a:pt x="6185570" y="5713218"/>
                </a:lnTo>
                <a:lnTo>
                  <a:pt x="0" y="5713218"/>
                </a:lnTo>
                <a:lnTo>
                  <a:pt x="0" y="0"/>
                </a:lnTo>
                <a:close/>
              </a:path>
            </a:pathLst>
          </a:custGeom>
          <a:blipFill>
            <a:blip>
              <a:alphaModFix amt="60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rot="7200000">
            <a:off x="-273766" y="1185941"/>
            <a:ext cx="6325037" cy="5842034"/>
          </a:xfrm>
          <a:custGeom>
            <a:avLst/>
            <a:gdLst/>
            <a:ahLst/>
            <a:cxnLst/>
            <a:rect l="l" t="t" r="r" b="b"/>
            <a:pathLst>
              <a:path w="6325037" h="5842034">
                <a:moveTo>
                  <a:pt x="0" y="0"/>
                </a:moveTo>
                <a:lnTo>
                  <a:pt x="6325037" y="0"/>
                </a:lnTo>
                <a:lnTo>
                  <a:pt x="6325037" y="5842035"/>
                </a:lnTo>
                <a:lnTo>
                  <a:pt x="0" y="5842035"/>
                </a:lnTo>
                <a:lnTo>
                  <a:pt x="0" y="0"/>
                </a:lnTo>
                <a:close/>
              </a:path>
            </a:pathLst>
          </a:custGeom>
          <a:blipFill>
            <a:blip>
              <a:alphaModFix amt="60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Freeform 4"/>
          <p:cNvSpPr/>
          <p:nvPr/>
        </p:nvSpPr>
        <p:spPr>
          <a:xfrm rot="7200000">
            <a:off x="8205883" y="2810513"/>
            <a:ext cx="871510" cy="804958"/>
          </a:xfrm>
          <a:custGeom>
            <a:avLst/>
            <a:gdLst/>
            <a:ahLst/>
            <a:cxnLst/>
            <a:rect l="l" t="t" r="r" b="b"/>
            <a:pathLst>
              <a:path w="871510" h="804958">
                <a:moveTo>
                  <a:pt x="0" y="0"/>
                </a:moveTo>
                <a:lnTo>
                  <a:pt x="871510" y="0"/>
                </a:lnTo>
                <a:lnTo>
                  <a:pt x="871510" y="804959"/>
                </a:lnTo>
                <a:lnTo>
                  <a:pt x="0" y="804959"/>
                </a:lnTo>
                <a:lnTo>
                  <a:pt x="0" y="0"/>
                </a:lnTo>
                <a:close/>
              </a:path>
            </a:pathLst>
          </a:custGeom>
          <a:blipFill>
            <a:blip>
              <a:alphaModFix amt="60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Freeform 5"/>
          <p:cNvSpPr/>
          <p:nvPr/>
        </p:nvSpPr>
        <p:spPr>
          <a:xfrm rot="7200000">
            <a:off x="8431936" y="2868138"/>
            <a:ext cx="822431" cy="759627"/>
          </a:xfrm>
          <a:custGeom>
            <a:avLst/>
            <a:gdLst/>
            <a:ahLst/>
            <a:cxnLst/>
            <a:rect l="l" t="t" r="r" b="b"/>
            <a:pathLst>
              <a:path w="822431" h="759627">
                <a:moveTo>
                  <a:pt x="0" y="0"/>
                </a:moveTo>
                <a:lnTo>
                  <a:pt x="822430" y="0"/>
                </a:lnTo>
                <a:lnTo>
                  <a:pt x="822430" y="759627"/>
                </a:lnTo>
                <a:lnTo>
                  <a:pt x="0" y="759627"/>
                </a:lnTo>
                <a:lnTo>
                  <a:pt x="0" y="0"/>
                </a:lnTo>
                <a:close/>
              </a:path>
            </a:pathLst>
          </a:custGeom>
          <a:blipFill>
            <a:blip>
              <a:alphaModFix amt="60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6" name="Freeform 6"/>
          <p:cNvSpPr/>
          <p:nvPr/>
        </p:nvSpPr>
        <p:spPr>
          <a:xfrm rot="7200000">
            <a:off x="8376617" y="4512512"/>
            <a:ext cx="870537" cy="804059"/>
          </a:xfrm>
          <a:custGeom>
            <a:avLst/>
            <a:gdLst/>
            <a:ahLst/>
            <a:cxnLst/>
            <a:rect l="l" t="t" r="r" b="b"/>
            <a:pathLst>
              <a:path w="870537" h="804059">
                <a:moveTo>
                  <a:pt x="0" y="0"/>
                </a:moveTo>
                <a:lnTo>
                  <a:pt x="870537" y="0"/>
                </a:lnTo>
                <a:lnTo>
                  <a:pt x="870537" y="804059"/>
                </a:lnTo>
                <a:lnTo>
                  <a:pt x="0" y="804059"/>
                </a:lnTo>
                <a:lnTo>
                  <a:pt x="0" y="0"/>
                </a:lnTo>
                <a:close/>
              </a:path>
            </a:pathLst>
          </a:custGeom>
          <a:blipFill>
            <a:blip>
              <a:alphaModFix amt="60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7" name="Freeform 7"/>
          <p:cNvSpPr/>
          <p:nvPr/>
        </p:nvSpPr>
        <p:spPr>
          <a:xfrm rot="7200000">
            <a:off x="8133265" y="4437584"/>
            <a:ext cx="838713" cy="744816"/>
          </a:xfrm>
          <a:custGeom>
            <a:avLst/>
            <a:gdLst/>
            <a:ahLst/>
            <a:cxnLst/>
            <a:rect l="l" t="t" r="r" b="b"/>
            <a:pathLst>
              <a:path w="822431" h="759627">
                <a:moveTo>
                  <a:pt x="0" y="0"/>
                </a:moveTo>
                <a:lnTo>
                  <a:pt x="822431" y="0"/>
                </a:lnTo>
                <a:lnTo>
                  <a:pt x="822431" y="759627"/>
                </a:lnTo>
                <a:lnTo>
                  <a:pt x="0" y="759627"/>
                </a:lnTo>
                <a:lnTo>
                  <a:pt x="0" y="0"/>
                </a:lnTo>
                <a:close/>
              </a:path>
            </a:pathLst>
          </a:custGeom>
          <a:blipFill>
            <a:blip>
              <a:alphaModFix amt="60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8" name="Freeform 8"/>
          <p:cNvSpPr/>
          <p:nvPr/>
        </p:nvSpPr>
        <p:spPr>
          <a:xfrm rot="7200000">
            <a:off x="8431936" y="1358376"/>
            <a:ext cx="822431" cy="759627"/>
          </a:xfrm>
          <a:custGeom>
            <a:avLst/>
            <a:gdLst/>
            <a:ahLst/>
            <a:cxnLst/>
            <a:rect l="l" t="t" r="r" b="b"/>
            <a:pathLst>
              <a:path w="822431" h="759627">
                <a:moveTo>
                  <a:pt x="0" y="0"/>
                </a:moveTo>
                <a:lnTo>
                  <a:pt x="822431" y="0"/>
                </a:lnTo>
                <a:lnTo>
                  <a:pt x="822431" y="759626"/>
                </a:lnTo>
                <a:lnTo>
                  <a:pt x="0" y="759626"/>
                </a:lnTo>
                <a:lnTo>
                  <a:pt x="0" y="0"/>
                </a:lnTo>
                <a:close/>
              </a:path>
            </a:pathLst>
          </a:custGeom>
          <a:blipFill>
            <a:blip>
              <a:alphaModFix amt="60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9" name="Freeform 9"/>
          <p:cNvSpPr/>
          <p:nvPr/>
        </p:nvSpPr>
        <p:spPr>
          <a:xfrm rot="7200000">
            <a:off x="8262321" y="1313873"/>
            <a:ext cx="822431" cy="759627"/>
          </a:xfrm>
          <a:custGeom>
            <a:avLst/>
            <a:gdLst/>
            <a:ahLst/>
            <a:cxnLst/>
            <a:rect l="l" t="t" r="r" b="b"/>
            <a:pathLst>
              <a:path w="822431" h="759627">
                <a:moveTo>
                  <a:pt x="0" y="0"/>
                </a:moveTo>
                <a:lnTo>
                  <a:pt x="822431" y="0"/>
                </a:lnTo>
                <a:lnTo>
                  <a:pt x="822431" y="759627"/>
                </a:lnTo>
                <a:lnTo>
                  <a:pt x="0" y="759627"/>
                </a:lnTo>
                <a:lnTo>
                  <a:pt x="0" y="0"/>
                </a:lnTo>
                <a:close/>
              </a:path>
            </a:pathLst>
          </a:custGeom>
          <a:blipFill>
            <a:blip>
              <a:alphaModFix amt="60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0" name="Freeform 10"/>
          <p:cNvSpPr/>
          <p:nvPr/>
        </p:nvSpPr>
        <p:spPr>
          <a:xfrm>
            <a:off x="10804933" y="6705387"/>
            <a:ext cx="4543576" cy="3201801"/>
          </a:xfrm>
          <a:custGeom>
            <a:avLst/>
            <a:gdLst/>
            <a:ahLst/>
            <a:cxnLst/>
            <a:rect l="l" t="t" r="r" b="b"/>
            <a:pathLst>
              <a:path w="4543576" h="3201801">
                <a:moveTo>
                  <a:pt x="0" y="0"/>
                </a:moveTo>
                <a:lnTo>
                  <a:pt x="4543575" y="0"/>
                </a:lnTo>
                <a:lnTo>
                  <a:pt x="4543575" y="3201801"/>
                </a:lnTo>
                <a:lnTo>
                  <a:pt x="0" y="3201801"/>
                </a:lnTo>
                <a:lnTo>
                  <a:pt x="0" y="0"/>
                </a:lnTo>
                <a:close/>
              </a:path>
            </a:pathLst>
          </a:custGeom>
          <a:blipFill>
            <a:blip r:embed="rId5"/>
            <a:stretch>
              <a:fillRect/>
            </a:stretch>
          </a:blipFill>
        </p:spPr>
        <p:txBody>
          <a:bodyPr/>
          <a:lstStyle/>
          <a:p>
            <a:endParaRPr lang="en-US"/>
          </a:p>
        </p:txBody>
      </p:sp>
      <p:sp>
        <p:nvSpPr>
          <p:cNvPr id="11" name="TextBox 11"/>
          <p:cNvSpPr txBox="1"/>
          <p:nvPr/>
        </p:nvSpPr>
        <p:spPr>
          <a:xfrm>
            <a:off x="167129" y="2591784"/>
            <a:ext cx="6506670" cy="3489579"/>
          </a:xfrm>
          <a:prstGeom prst="rect">
            <a:avLst/>
          </a:prstGeom>
        </p:spPr>
        <p:txBody>
          <a:bodyPr lIns="0" tIns="0" rIns="0" bIns="0" rtlCol="0" anchor="t">
            <a:spAutoFit/>
          </a:bodyPr>
          <a:lstStyle/>
          <a:p>
            <a:pPr algn="l">
              <a:lnSpc>
                <a:spcPts val="9288"/>
              </a:lnSpc>
            </a:pPr>
            <a:r>
              <a:rPr lang="en-US" sz="7200" b="1" spc="208">
                <a:solidFill>
                  <a:srgbClr val="FEF9FE"/>
                </a:solidFill>
                <a:latin typeface="Canva Sans Bold"/>
                <a:ea typeface="Canva Sans Bold"/>
                <a:cs typeface="Canva Sans Bold"/>
                <a:sym typeface="Canva Sans Bold"/>
              </a:rPr>
              <a:t>Associated Medical Diagnoses</a:t>
            </a:r>
          </a:p>
        </p:txBody>
      </p:sp>
      <p:sp>
        <p:nvSpPr>
          <p:cNvPr id="12" name="TextBox 12"/>
          <p:cNvSpPr txBox="1"/>
          <p:nvPr/>
        </p:nvSpPr>
        <p:spPr>
          <a:xfrm>
            <a:off x="10213071" y="1240069"/>
            <a:ext cx="3313963" cy="907233"/>
          </a:xfrm>
          <a:prstGeom prst="rect">
            <a:avLst/>
          </a:prstGeom>
        </p:spPr>
        <p:txBody>
          <a:bodyPr lIns="0" tIns="0" rIns="0" bIns="0" rtlCol="0" anchor="t">
            <a:spAutoFit/>
          </a:bodyPr>
          <a:lstStyle/>
          <a:p>
            <a:pPr algn="l">
              <a:lnSpc>
                <a:spcPts val="7258"/>
              </a:lnSpc>
            </a:pPr>
            <a:r>
              <a:rPr lang="en-US" sz="5627" spc="163" dirty="0">
                <a:solidFill>
                  <a:srgbClr val="042B60"/>
                </a:solidFill>
                <a:latin typeface="Now"/>
                <a:ea typeface="Now"/>
                <a:cs typeface="Now"/>
                <a:sym typeface="Now"/>
              </a:rPr>
              <a:t>seizures</a:t>
            </a:r>
          </a:p>
        </p:txBody>
      </p:sp>
      <p:sp>
        <p:nvSpPr>
          <p:cNvPr id="13" name="TextBox 13"/>
          <p:cNvSpPr txBox="1"/>
          <p:nvPr/>
        </p:nvSpPr>
        <p:spPr>
          <a:xfrm>
            <a:off x="10213071" y="2794334"/>
            <a:ext cx="5757716" cy="907233"/>
          </a:xfrm>
          <a:prstGeom prst="rect">
            <a:avLst/>
          </a:prstGeom>
        </p:spPr>
        <p:txBody>
          <a:bodyPr lIns="0" tIns="0" rIns="0" bIns="0" rtlCol="0" anchor="t">
            <a:spAutoFit/>
          </a:bodyPr>
          <a:lstStyle/>
          <a:p>
            <a:pPr algn="l">
              <a:lnSpc>
                <a:spcPts val="7258"/>
              </a:lnSpc>
            </a:pPr>
            <a:r>
              <a:rPr lang="en-US" sz="5627" spc="163" dirty="0">
                <a:solidFill>
                  <a:srgbClr val="042B60"/>
                </a:solidFill>
                <a:latin typeface="Now"/>
                <a:ea typeface="Now"/>
                <a:cs typeface="Now"/>
                <a:sym typeface="Now"/>
              </a:rPr>
              <a:t>sleep concerns</a:t>
            </a:r>
          </a:p>
        </p:txBody>
      </p:sp>
      <p:sp>
        <p:nvSpPr>
          <p:cNvPr id="14" name="TextBox 14"/>
          <p:cNvSpPr txBox="1"/>
          <p:nvPr/>
        </p:nvSpPr>
        <p:spPr>
          <a:xfrm>
            <a:off x="10213071" y="4260614"/>
            <a:ext cx="5727300" cy="1833823"/>
          </a:xfrm>
          <a:prstGeom prst="rect">
            <a:avLst/>
          </a:prstGeom>
        </p:spPr>
        <p:txBody>
          <a:bodyPr lIns="0" tIns="0" rIns="0" bIns="0" rtlCol="0" anchor="t">
            <a:spAutoFit/>
          </a:bodyPr>
          <a:lstStyle/>
          <a:p>
            <a:pPr algn="l">
              <a:lnSpc>
                <a:spcPts val="7258"/>
              </a:lnSpc>
            </a:pPr>
            <a:r>
              <a:rPr lang="en-US" sz="5627" spc="163" dirty="0">
                <a:solidFill>
                  <a:srgbClr val="042B60"/>
                </a:solidFill>
                <a:latin typeface="Now"/>
                <a:ea typeface="Now"/>
                <a:cs typeface="Now"/>
                <a:sym typeface="Now"/>
              </a:rPr>
              <a:t>gastrointestinal difficulties</a:t>
            </a:r>
          </a:p>
        </p:txBody>
      </p:sp>
      <p:sp>
        <p:nvSpPr>
          <p:cNvPr id="15" name="TextBox 15"/>
          <p:cNvSpPr txBox="1"/>
          <p:nvPr/>
        </p:nvSpPr>
        <p:spPr>
          <a:xfrm>
            <a:off x="7997324" y="9486900"/>
            <a:ext cx="2739839" cy="370999"/>
          </a:xfrm>
          <a:prstGeom prst="rect">
            <a:avLst/>
          </a:prstGeom>
        </p:spPr>
        <p:txBody>
          <a:bodyPr wrap="square" lIns="0" tIns="0" rIns="0" bIns="0" rtlCol="0" anchor="t">
            <a:spAutoFit/>
          </a:bodyPr>
          <a:lstStyle/>
          <a:p>
            <a:pPr algn="ctr">
              <a:lnSpc>
                <a:spcPts val="3080"/>
              </a:lnSpc>
            </a:pPr>
            <a:r>
              <a:rPr lang="en-US" sz="2200" dirty="0">
                <a:solidFill>
                  <a:srgbClr val="000000"/>
                </a:solidFill>
                <a:latin typeface="Canva Sans"/>
                <a:ea typeface="Canva Sans"/>
                <a:cs typeface="Canva Sans"/>
                <a:sym typeface="Canva Sans"/>
              </a:rPr>
              <a:t>Image by </a:t>
            </a:r>
            <a:r>
              <a:rPr lang="en-US" sz="2200" dirty="0" err="1">
                <a:solidFill>
                  <a:srgbClr val="000000"/>
                </a:solidFill>
                <a:latin typeface="Canva Sans"/>
                <a:ea typeface="Canva Sans"/>
                <a:cs typeface="Canva Sans"/>
                <a:sym typeface="Canva Sans"/>
              </a:rPr>
              <a:t>Pixabay</a:t>
            </a:r>
            <a:r>
              <a:rPr lang="en-US" sz="2200" dirty="0">
                <a:solidFill>
                  <a:srgbClr val="000000"/>
                </a:solidFill>
                <a:latin typeface="Canva Sans"/>
                <a:ea typeface="Canva Sans"/>
                <a:cs typeface="Canva Sans"/>
                <a:sym typeface="Canva Sans"/>
              </a:rPr>
              <a: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985638" y="-1186092"/>
            <a:ext cx="9396621" cy="8679061"/>
          </a:xfrm>
          <a:custGeom>
            <a:avLst/>
            <a:gdLst/>
            <a:ahLst/>
            <a:cxnLst/>
            <a:rect l="l" t="t" r="r" b="b"/>
            <a:pathLst>
              <a:path w="9396621" h="8679061">
                <a:moveTo>
                  <a:pt x="0" y="0"/>
                </a:moveTo>
                <a:lnTo>
                  <a:pt x="9396621" y="0"/>
                </a:lnTo>
                <a:lnTo>
                  <a:pt x="9396621" y="8679061"/>
                </a:lnTo>
                <a:lnTo>
                  <a:pt x="0" y="8679061"/>
                </a:lnTo>
                <a:lnTo>
                  <a:pt x="0" y="0"/>
                </a:lnTo>
                <a:close/>
              </a:path>
            </a:pathLst>
          </a:custGeom>
          <a:blipFill>
            <a:blip>
              <a:alphaModFix amt="60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11534042" y="253173"/>
            <a:ext cx="8661865" cy="8000414"/>
          </a:xfrm>
          <a:custGeom>
            <a:avLst/>
            <a:gdLst/>
            <a:ahLst/>
            <a:cxnLst/>
            <a:rect l="l" t="t" r="r" b="b"/>
            <a:pathLst>
              <a:path w="8661865" h="8000414">
                <a:moveTo>
                  <a:pt x="0" y="0"/>
                </a:moveTo>
                <a:lnTo>
                  <a:pt x="8661865" y="0"/>
                </a:lnTo>
                <a:lnTo>
                  <a:pt x="8661865" y="8000414"/>
                </a:lnTo>
                <a:lnTo>
                  <a:pt x="0" y="8000414"/>
                </a:lnTo>
                <a:lnTo>
                  <a:pt x="0" y="0"/>
                </a:lnTo>
                <a:close/>
              </a:path>
            </a:pathLst>
          </a:custGeom>
          <a:blipFill>
            <a:blip>
              <a:alphaModFix amt="60000"/>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4" name="Group 4"/>
          <p:cNvGrpSpPr/>
          <p:nvPr/>
        </p:nvGrpSpPr>
        <p:grpSpPr>
          <a:xfrm>
            <a:off x="11077305" y="924623"/>
            <a:ext cx="7210695" cy="7043798"/>
            <a:chOff x="0" y="0"/>
            <a:chExt cx="4828540" cy="4716780"/>
          </a:xfrm>
        </p:grpSpPr>
        <p:sp>
          <p:nvSpPr>
            <p:cNvPr id="5" name="Freeform 5"/>
            <p:cNvSpPr/>
            <p:nvPr/>
          </p:nvSpPr>
          <p:spPr>
            <a:xfrm>
              <a:off x="1103" y="1273"/>
              <a:ext cx="4830645" cy="4716345"/>
            </a:xfrm>
            <a:custGeom>
              <a:avLst/>
              <a:gdLst/>
              <a:ahLst/>
              <a:cxnLst/>
              <a:rect l="l" t="t" r="r" b="b"/>
              <a:pathLst>
                <a:path w="4830645" h="4716345">
                  <a:moveTo>
                    <a:pt x="3415197" y="4653277"/>
                  </a:moveTo>
                  <a:cubicBezTo>
                    <a:pt x="3387257" y="4660897"/>
                    <a:pt x="3365667" y="4671057"/>
                    <a:pt x="3344077" y="4673597"/>
                  </a:cubicBezTo>
                  <a:cubicBezTo>
                    <a:pt x="3222157" y="4683757"/>
                    <a:pt x="3101507" y="4693917"/>
                    <a:pt x="2979587" y="4702807"/>
                  </a:cubicBezTo>
                  <a:cubicBezTo>
                    <a:pt x="2917357" y="4706617"/>
                    <a:pt x="2855127" y="4710427"/>
                    <a:pt x="2792897" y="4711697"/>
                  </a:cubicBezTo>
                  <a:cubicBezTo>
                    <a:pt x="2725587" y="4714237"/>
                    <a:pt x="2658277" y="4718047"/>
                    <a:pt x="2592237" y="4715507"/>
                  </a:cubicBezTo>
                  <a:cubicBezTo>
                    <a:pt x="2528737" y="4714237"/>
                    <a:pt x="2465237" y="4710427"/>
                    <a:pt x="2404277" y="4698997"/>
                  </a:cubicBezTo>
                  <a:cubicBezTo>
                    <a:pt x="2325537" y="4685027"/>
                    <a:pt x="2245527" y="4685027"/>
                    <a:pt x="2168057" y="4672327"/>
                  </a:cubicBezTo>
                  <a:cubicBezTo>
                    <a:pt x="1966127" y="4639307"/>
                    <a:pt x="1760387" y="4648197"/>
                    <a:pt x="1557187" y="4634227"/>
                  </a:cubicBezTo>
                  <a:cubicBezTo>
                    <a:pt x="1442887" y="4626607"/>
                    <a:pt x="1328587" y="4608827"/>
                    <a:pt x="1214287" y="4593587"/>
                  </a:cubicBezTo>
                  <a:cubicBezTo>
                    <a:pt x="1084747" y="4577077"/>
                    <a:pt x="955207" y="4558027"/>
                    <a:pt x="824397" y="4540247"/>
                  </a:cubicBezTo>
                  <a:cubicBezTo>
                    <a:pt x="729147" y="4527547"/>
                    <a:pt x="632627" y="4514847"/>
                    <a:pt x="537377" y="4502147"/>
                  </a:cubicBezTo>
                  <a:cubicBezTo>
                    <a:pt x="534837" y="4502147"/>
                    <a:pt x="532297" y="4500877"/>
                    <a:pt x="529757" y="4500877"/>
                  </a:cubicBezTo>
                  <a:cubicBezTo>
                    <a:pt x="449747" y="4466587"/>
                    <a:pt x="364657" y="4439917"/>
                    <a:pt x="290997" y="4395467"/>
                  </a:cubicBezTo>
                  <a:cubicBezTo>
                    <a:pt x="166537" y="4319267"/>
                    <a:pt x="113197" y="4197347"/>
                    <a:pt x="108117" y="4053837"/>
                  </a:cubicBezTo>
                  <a:cubicBezTo>
                    <a:pt x="106847" y="4004307"/>
                    <a:pt x="100497" y="3956047"/>
                    <a:pt x="100497" y="3906517"/>
                  </a:cubicBezTo>
                  <a:cubicBezTo>
                    <a:pt x="101767" y="3837937"/>
                    <a:pt x="106847" y="3770627"/>
                    <a:pt x="110657" y="3703317"/>
                  </a:cubicBezTo>
                  <a:cubicBezTo>
                    <a:pt x="120817" y="3502657"/>
                    <a:pt x="125897" y="3301997"/>
                    <a:pt x="110657" y="3101337"/>
                  </a:cubicBezTo>
                  <a:cubicBezTo>
                    <a:pt x="96687" y="2920997"/>
                    <a:pt x="83987" y="2741927"/>
                    <a:pt x="70017" y="2561587"/>
                  </a:cubicBezTo>
                  <a:cubicBezTo>
                    <a:pt x="61127" y="2446017"/>
                    <a:pt x="49697" y="2331717"/>
                    <a:pt x="42077" y="2216147"/>
                  </a:cubicBezTo>
                  <a:cubicBezTo>
                    <a:pt x="36997" y="2139947"/>
                    <a:pt x="38267" y="2062477"/>
                    <a:pt x="33187" y="1986277"/>
                  </a:cubicBezTo>
                  <a:cubicBezTo>
                    <a:pt x="30647" y="1943097"/>
                    <a:pt x="16677" y="1901187"/>
                    <a:pt x="15407" y="1858007"/>
                  </a:cubicBezTo>
                  <a:cubicBezTo>
                    <a:pt x="10327" y="1753867"/>
                    <a:pt x="9057" y="1648457"/>
                    <a:pt x="6517" y="1543047"/>
                  </a:cubicBezTo>
                  <a:cubicBezTo>
                    <a:pt x="5247" y="1502407"/>
                    <a:pt x="-1103" y="1461767"/>
                    <a:pt x="167" y="1421127"/>
                  </a:cubicBezTo>
                  <a:cubicBezTo>
                    <a:pt x="1437" y="1357627"/>
                    <a:pt x="9057" y="1294127"/>
                    <a:pt x="10327" y="1230627"/>
                  </a:cubicBezTo>
                  <a:cubicBezTo>
                    <a:pt x="11597" y="1156967"/>
                    <a:pt x="3977" y="1083307"/>
                    <a:pt x="6517" y="1010917"/>
                  </a:cubicBezTo>
                  <a:cubicBezTo>
                    <a:pt x="6517" y="941067"/>
                    <a:pt x="15407" y="872487"/>
                    <a:pt x="24297" y="802637"/>
                  </a:cubicBezTo>
                  <a:cubicBezTo>
                    <a:pt x="26837" y="778507"/>
                    <a:pt x="44617" y="756917"/>
                    <a:pt x="49697" y="732787"/>
                  </a:cubicBezTo>
                  <a:cubicBezTo>
                    <a:pt x="71287" y="613407"/>
                    <a:pt x="94147" y="494027"/>
                    <a:pt x="150027" y="383537"/>
                  </a:cubicBezTo>
                  <a:cubicBezTo>
                    <a:pt x="162727" y="359407"/>
                    <a:pt x="183047" y="337817"/>
                    <a:pt x="202097" y="318767"/>
                  </a:cubicBezTo>
                  <a:cubicBezTo>
                    <a:pt x="208447" y="312417"/>
                    <a:pt x="223687" y="316227"/>
                    <a:pt x="227497" y="316227"/>
                  </a:cubicBezTo>
                  <a:cubicBezTo>
                    <a:pt x="236387" y="299717"/>
                    <a:pt x="241467" y="283207"/>
                    <a:pt x="251627" y="275587"/>
                  </a:cubicBezTo>
                  <a:cubicBezTo>
                    <a:pt x="306237" y="233677"/>
                    <a:pt x="363387" y="203197"/>
                    <a:pt x="434507" y="195577"/>
                  </a:cubicBezTo>
                  <a:cubicBezTo>
                    <a:pt x="487847" y="189227"/>
                    <a:pt x="539917" y="166367"/>
                    <a:pt x="593257" y="153667"/>
                  </a:cubicBezTo>
                  <a:cubicBezTo>
                    <a:pt x="658027" y="138427"/>
                    <a:pt x="722797" y="120647"/>
                    <a:pt x="790107" y="111757"/>
                  </a:cubicBezTo>
                  <a:cubicBezTo>
                    <a:pt x="851067" y="104137"/>
                    <a:pt x="909487" y="87627"/>
                    <a:pt x="971717" y="82547"/>
                  </a:cubicBezTo>
                  <a:cubicBezTo>
                    <a:pt x="1035217" y="77467"/>
                    <a:pt x="1098717" y="62227"/>
                    <a:pt x="1163487" y="57147"/>
                  </a:cubicBezTo>
                  <a:cubicBezTo>
                    <a:pt x="1338747" y="44447"/>
                    <a:pt x="1515277" y="35557"/>
                    <a:pt x="1690537" y="25397"/>
                  </a:cubicBezTo>
                  <a:cubicBezTo>
                    <a:pt x="1733717" y="22857"/>
                    <a:pt x="1776897" y="25397"/>
                    <a:pt x="1820077" y="26667"/>
                  </a:cubicBezTo>
                  <a:cubicBezTo>
                    <a:pt x="1841667" y="27937"/>
                    <a:pt x="1863257" y="33017"/>
                    <a:pt x="1886117" y="35557"/>
                  </a:cubicBezTo>
                  <a:cubicBezTo>
                    <a:pt x="1896277" y="36827"/>
                    <a:pt x="1906437" y="33017"/>
                    <a:pt x="1916597" y="33017"/>
                  </a:cubicBezTo>
                  <a:cubicBezTo>
                    <a:pt x="1947077" y="33017"/>
                    <a:pt x="1978827" y="33017"/>
                    <a:pt x="2009307" y="31747"/>
                  </a:cubicBezTo>
                  <a:cubicBezTo>
                    <a:pt x="2067727" y="29207"/>
                    <a:pt x="2127417" y="22857"/>
                    <a:pt x="2185837" y="22857"/>
                  </a:cubicBezTo>
                  <a:cubicBezTo>
                    <a:pt x="2242987" y="22857"/>
                    <a:pt x="2300137" y="26667"/>
                    <a:pt x="2357287" y="29207"/>
                  </a:cubicBezTo>
                  <a:lnTo>
                    <a:pt x="2403007" y="29207"/>
                  </a:lnTo>
                  <a:cubicBezTo>
                    <a:pt x="2472857" y="26667"/>
                    <a:pt x="2541437" y="26667"/>
                    <a:pt x="2611287" y="22857"/>
                  </a:cubicBezTo>
                  <a:cubicBezTo>
                    <a:pt x="2678597" y="19047"/>
                    <a:pt x="2744637" y="10157"/>
                    <a:pt x="2811947" y="6347"/>
                  </a:cubicBezTo>
                  <a:cubicBezTo>
                    <a:pt x="2843697" y="3807"/>
                    <a:pt x="2876717" y="3807"/>
                    <a:pt x="2908467" y="10157"/>
                  </a:cubicBezTo>
                  <a:cubicBezTo>
                    <a:pt x="2956727" y="19047"/>
                    <a:pt x="3002447" y="24127"/>
                    <a:pt x="3050707" y="10157"/>
                  </a:cubicBezTo>
                  <a:cubicBezTo>
                    <a:pt x="3068487" y="5077"/>
                    <a:pt x="3091347" y="13967"/>
                    <a:pt x="3111667" y="16507"/>
                  </a:cubicBezTo>
                  <a:cubicBezTo>
                    <a:pt x="3120557" y="17777"/>
                    <a:pt x="3130717" y="20317"/>
                    <a:pt x="3135797" y="16507"/>
                  </a:cubicBezTo>
                  <a:cubicBezTo>
                    <a:pt x="3170087" y="-8893"/>
                    <a:pt x="3201837" y="-2543"/>
                    <a:pt x="3234857" y="19047"/>
                  </a:cubicBezTo>
                  <a:cubicBezTo>
                    <a:pt x="3238667" y="21587"/>
                    <a:pt x="3248827" y="15237"/>
                    <a:pt x="3256447" y="15237"/>
                  </a:cubicBezTo>
                  <a:cubicBezTo>
                    <a:pt x="3286927" y="15237"/>
                    <a:pt x="3317407" y="15237"/>
                    <a:pt x="3349157" y="16507"/>
                  </a:cubicBezTo>
                  <a:cubicBezTo>
                    <a:pt x="3372017" y="17777"/>
                    <a:pt x="3393607" y="25397"/>
                    <a:pt x="3416467" y="27937"/>
                  </a:cubicBezTo>
                  <a:cubicBezTo>
                    <a:pt x="3465997" y="34287"/>
                    <a:pt x="3516797" y="44447"/>
                    <a:pt x="3567597" y="44447"/>
                  </a:cubicBezTo>
                  <a:cubicBezTo>
                    <a:pt x="3662847" y="45717"/>
                    <a:pt x="3758097" y="49527"/>
                    <a:pt x="3852077" y="69847"/>
                  </a:cubicBezTo>
                  <a:cubicBezTo>
                    <a:pt x="3939707" y="88897"/>
                    <a:pt x="4029877" y="88897"/>
                    <a:pt x="4118777" y="104137"/>
                  </a:cubicBezTo>
                  <a:cubicBezTo>
                    <a:pt x="4172117" y="113027"/>
                    <a:pt x="4226727" y="129537"/>
                    <a:pt x="4272447" y="156207"/>
                  </a:cubicBezTo>
                  <a:cubicBezTo>
                    <a:pt x="4321977" y="184147"/>
                    <a:pt x="4360077" y="229867"/>
                    <a:pt x="4404527" y="267967"/>
                  </a:cubicBezTo>
                  <a:cubicBezTo>
                    <a:pt x="4421037" y="281937"/>
                    <a:pt x="4445167" y="292097"/>
                    <a:pt x="4456597" y="309877"/>
                  </a:cubicBezTo>
                  <a:cubicBezTo>
                    <a:pt x="4489617" y="358137"/>
                    <a:pt x="4518827" y="408937"/>
                    <a:pt x="4548037" y="459737"/>
                  </a:cubicBezTo>
                  <a:cubicBezTo>
                    <a:pt x="4569627" y="496567"/>
                    <a:pt x="4591217" y="534667"/>
                    <a:pt x="4607727" y="572767"/>
                  </a:cubicBezTo>
                  <a:cubicBezTo>
                    <a:pt x="4625507" y="617217"/>
                    <a:pt x="4639477" y="662937"/>
                    <a:pt x="4653447" y="709927"/>
                  </a:cubicBezTo>
                  <a:cubicBezTo>
                    <a:pt x="4675037" y="783587"/>
                    <a:pt x="4700437" y="857247"/>
                    <a:pt x="4714407" y="933447"/>
                  </a:cubicBezTo>
                  <a:cubicBezTo>
                    <a:pt x="4734727" y="1040127"/>
                    <a:pt x="4744887" y="1149347"/>
                    <a:pt x="4760127" y="1257297"/>
                  </a:cubicBezTo>
                  <a:cubicBezTo>
                    <a:pt x="4765207" y="1292857"/>
                    <a:pt x="4771557" y="1328417"/>
                    <a:pt x="4774097" y="1363977"/>
                  </a:cubicBezTo>
                  <a:cubicBezTo>
                    <a:pt x="4781717" y="1465577"/>
                    <a:pt x="4786797" y="1565907"/>
                    <a:pt x="4793147" y="1667507"/>
                  </a:cubicBezTo>
                  <a:cubicBezTo>
                    <a:pt x="4802037" y="1793237"/>
                    <a:pt x="4814737" y="1917697"/>
                    <a:pt x="4821087" y="2043427"/>
                  </a:cubicBezTo>
                  <a:cubicBezTo>
                    <a:pt x="4827437" y="2164077"/>
                    <a:pt x="4832517" y="2285997"/>
                    <a:pt x="4829977" y="2407917"/>
                  </a:cubicBezTo>
                  <a:cubicBezTo>
                    <a:pt x="4826167" y="2611117"/>
                    <a:pt x="4816007" y="2813047"/>
                    <a:pt x="4805847" y="3016247"/>
                  </a:cubicBezTo>
                  <a:cubicBezTo>
                    <a:pt x="4799497" y="3141977"/>
                    <a:pt x="4790607" y="3266437"/>
                    <a:pt x="4777907" y="3390897"/>
                  </a:cubicBezTo>
                  <a:cubicBezTo>
                    <a:pt x="4765207" y="3515357"/>
                    <a:pt x="4746157" y="3638547"/>
                    <a:pt x="4732187" y="3763007"/>
                  </a:cubicBezTo>
                  <a:cubicBezTo>
                    <a:pt x="4722027" y="3849367"/>
                    <a:pt x="4719487" y="3935727"/>
                    <a:pt x="4708057" y="4020817"/>
                  </a:cubicBezTo>
                  <a:cubicBezTo>
                    <a:pt x="4697897" y="4098287"/>
                    <a:pt x="4659797" y="4166867"/>
                    <a:pt x="4608997" y="4224017"/>
                  </a:cubicBezTo>
                  <a:cubicBezTo>
                    <a:pt x="4567087" y="4272277"/>
                    <a:pt x="4534067" y="4326887"/>
                    <a:pt x="4490887" y="4373877"/>
                  </a:cubicBezTo>
                  <a:cubicBezTo>
                    <a:pt x="4452787" y="4415787"/>
                    <a:pt x="4410877" y="4457697"/>
                    <a:pt x="4344837" y="4458967"/>
                  </a:cubicBezTo>
                  <a:cubicBezTo>
                    <a:pt x="4329597" y="4458967"/>
                    <a:pt x="4315627" y="4474207"/>
                    <a:pt x="4300387" y="4481827"/>
                  </a:cubicBezTo>
                  <a:cubicBezTo>
                    <a:pt x="4235617" y="4509767"/>
                    <a:pt x="4168307" y="4533897"/>
                    <a:pt x="4104807" y="4564377"/>
                  </a:cubicBezTo>
                  <a:cubicBezTo>
                    <a:pt x="3987967" y="4620257"/>
                    <a:pt x="3862237" y="4629147"/>
                    <a:pt x="3736507" y="4634227"/>
                  </a:cubicBezTo>
                  <a:cubicBezTo>
                    <a:pt x="3688247" y="4636767"/>
                    <a:pt x="3638717" y="4632957"/>
                    <a:pt x="3590457" y="4636767"/>
                  </a:cubicBezTo>
                  <a:cubicBezTo>
                    <a:pt x="3566327" y="4638037"/>
                    <a:pt x="3543467" y="4649467"/>
                    <a:pt x="3520607" y="4654547"/>
                  </a:cubicBezTo>
                  <a:cubicBezTo>
                    <a:pt x="3510447" y="4657087"/>
                    <a:pt x="3500287" y="4655817"/>
                    <a:pt x="3488857" y="4657087"/>
                  </a:cubicBezTo>
                  <a:cubicBezTo>
                    <a:pt x="3473617" y="4658357"/>
                    <a:pt x="3458377" y="4662167"/>
                    <a:pt x="3443137" y="4660897"/>
                  </a:cubicBezTo>
                  <a:cubicBezTo>
                    <a:pt x="3427897" y="4658357"/>
                    <a:pt x="3417737" y="4653277"/>
                    <a:pt x="3415197" y="4653277"/>
                  </a:cubicBezTo>
                  <a:close/>
                </a:path>
              </a:pathLst>
            </a:custGeom>
            <a:blipFill>
              <a:blip r:embed="rId5"/>
              <a:stretch>
                <a:fillRect t="-26817" b="-26817"/>
              </a:stretch>
            </a:blipFill>
          </p:spPr>
          <p:txBody>
            <a:bodyPr/>
            <a:lstStyle/>
            <a:p>
              <a:endParaRPr lang="en-US"/>
            </a:p>
          </p:txBody>
        </p:sp>
      </p:grpSp>
      <p:sp>
        <p:nvSpPr>
          <p:cNvPr id="6" name="Freeform 6"/>
          <p:cNvSpPr/>
          <p:nvPr/>
        </p:nvSpPr>
        <p:spPr>
          <a:xfrm>
            <a:off x="-308385" y="7492969"/>
            <a:ext cx="6012827" cy="5553666"/>
          </a:xfrm>
          <a:custGeom>
            <a:avLst/>
            <a:gdLst/>
            <a:ahLst/>
            <a:cxnLst/>
            <a:rect l="l" t="t" r="r" b="b"/>
            <a:pathLst>
              <a:path w="6012827" h="5553666">
                <a:moveTo>
                  <a:pt x="0" y="0"/>
                </a:moveTo>
                <a:lnTo>
                  <a:pt x="6012827" y="0"/>
                </a:lnTo>
                <a:lnTo>
                  <a:pt x="6012827" y="5553666"/>
                </a:lnTo>
                <a:lnTo>
                  <a:pt x="0" y="5553666"/>
                </a:lnTo>
                <a:lnTo>
                  <a:pt x="0" y="0"/>
                </a:lnTo>
                <a:close/>
              </a:path>
            </a:pathLst>
          </a:custGeom>
          <a:blipFill>
            <a:blip>
              <a:alphaModFix amt="60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7" name="Freeform 7"/>
          <p:cNvSpPr/>
          <p:nvPr/>
        </p:nvSpPr>
        <p:spPr>
          <a:xfrm>
            <a:off x="-792251" y="7968421"/>
            <a:ext cx="6098110" cy="5632436"/>
          </a:xfrm>
          <a:custGeom>
            <a:avLst/>
            <a:gdLst/>
            <a:ahLst/>
            <a:cxnLst/>
            <a:rect l="l" t="t" r="r" b="b"/>
            <a:pathLst>
              <a:path w="6098110" h="5632436">
                <a:moveTo>
                  <a:pt x="0" y="0"/>
                </a:moveTo>
                <a:lnTo>
                  <a:pt x="6098110" y="0"/>
                </a:lnTo>
                <a:lnTo>
                  <a:pt x="6098110" y="5632436"/>
                </a:lnTo>
                <a:lnTo>
                  <a:pt x="0" y="5632436"/>
                </a:lnTo>
                <a:lnTo>
                  <a:pt x="0" y="0"/>
                </a:lnTo>
                <a:close/>
              </a:path>
            </a:pathLst>
          </a:custGeom>
          <a:blipFill>
            <a:blip>
              <a:alphaModFix amt="60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8" name="TextBox 8"/>
          <p:cNvSpPr txBox="1"/>
          <p:nvPr/>
        </p:nvSpPr>
        <p:spPr>
          <a:xfrm>
            <a:off x="2256804" y="460360"/>
            <a:ext cx="6706243" cy="2318004"/>
          </a:xfrm>
          <a:prstGeom prst="rect">
            <a:avLst/>
          </a:prstGeom>
        </p:spPr>
        <p:txBody>
          <a:bodyPr lIns="0" tIns="0" rIns="0" bIns="0" rtlCol="0" anchor="t">
            <a:spAutoFit/>
          </a:bodyPr>
          <a:lstStyle/>
          <a:p>
            <a:pPr algn="ctr">
              <a:lnSpc>
                <a:spcPts val="9288"/>
              </a:lnSpc>
            </a:pPr>
            <a:r>
              <a:rPr lang="en-US" sz="7200" b="1" spc="208">
                <a:solidFill>
                  <a:srgbClr val="042B60"/>
                </a:solidFill>
                <a:latin typeface="Canva Sans Bold"/>
                <a:ea typeface="Canva Sans Bold"/>
                <a:cs typeface="Canva Sans Bold"/>
                <a:sym typeface="Canva Sans Bold"/>
              </a:rPr>
              <a:t>Transitioning to Adulthood</a:t>
            </a:r>
          </a:p>
        </p:txBody>
      </p:sp>
      <p:sp>
        <p:nvSpPr>
          <p:cNvPr id="9" name="TextBox 9"/>
          <p:cNvSpPr txBox="1"/>
          <p:nvPr/>
        </p:nvSpPr>
        <p:spPr>
          <a:xfrm>
            <a:off x="870177" y="3563227"/>
            <a:ext cx="9668529" cy="5050155"/>
          </a:xfrm>
          <a:prstGeom prst="rect">
            <a:avLst/>
          </a:prstGeom>
        </p:spPr>
        <p:txBody>
          <a:bodyPr lIns="0" tIns="0" rIns="0" bIns="0" rtlCol="0" anchor="t">
            <a:spAutoFit/>
          </a:bodyPr>
          <a:lstStyle/>
          <a:p>
            <a:pPr marL="1036322" lvl="1" indent="-518161" algn="l">
              <a:lnSpc>
                <a:spcPts val="6720"/>
              </a:lnSpc>
              <a:buFont typeface="Arial"/>
              <a:buChar char="•"/>
            </a:pPr>
            <a:r>
              <a:rPr lang="en-US" sz="4800">
                <a:solidFill>
                  <a:srgbClr val="042B60"/>
                </a:solidFill>
                <a:latin typeface="Canva Sans"/>
                <a:ea typeface="Canva Sans"/>
                <a:cs typeface="Canva Sans"/>
                <a:sym typeface="Canva Sans"/>
              </a:rPr>
              <a:t>build independent living skills into education plan early</a:t>
            </a:r>
          </a:p>
          <a:p>
            <a:pPr marL="1036322" lvl="1" indent="-518161" algn="l">
              <a:lnSpc>
                <a:spcPts val="6720"/>
              </a:lnSpc>
              <a:buFont typeface="Arial"/>
              <a:buChar char="•"/>
            </a:pPr>
            <a:r>
              <a:rPr lang="en-US" sz="4800">
                <a:solidFill>
                  <a:srgbClr val="042B60"/>
                </a:solidFill>
                <a:latin typeface="Canva Sans"/>
                <a:ea typeface="Canva Sans"/>
                <a:cs typeface="Canva Sans"/>
                <a:sym typeface="Canva Sans"/>
              </a:rPr>
              <a:t>familiarize with organizations they will be dealing with in adulthood--AIDD and RSA</a:t>
            </a:r>
          </a:p>
        </p:txBody>
      </p:sp>
      <p:sp>
        <p:nvSpPr>
          <p:cNvPr id="10" name="TextBox 10"/>
          <p:cNvSpPr txBox="1"/>
          <p:nvPr/>
        </p:nvSpPr>
        <p:spPr>
          <a:xfrm>
            <a:off x="14249400" y="8166320"/>
            <a:ext cx="2540401" cy="383951"/>
          </a:xfrm>
          <a:prstGeom prst="rect">
            <a:avLst/>
          </a:prstGeom>
        </p:spPr>
        <p:txBody>
          <a:bodyPr wrap="square" lIns="0" tIns="0" rIns="0" bIns="0" rtlCol="0" anchor="t">
            <a:spAutoFit/>
          </a:bodyPr>
          <a:lstStyle/>
          <a:p>
            <a:pPr algn="ctr">
              <a:lnSpc>
                <a:spcPts val="3220"/>
              </a:lnSpc>
            </a:pPr>
            <a:r>
              <a:rPr lang="en-US" sz="2300" dirty="0">
                <a:solidFill>
                  <a:srgbClr val="042B60"/>
                </a:solidFill>
                <a:latin typeface="Canva Sans"/>
                <a:ea typeface="Canva Sans"/>
                <a:cs typeface="Canva Sans"/>
                <a:sym typeface="Canva Sans"/>
              </a:rPr>
              <a:t>Image by Canva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985638" y="-1186092"/>
            <a:ext cx="9396621" cy="8679061"/>
          </a:xfrm>
          <a:custGeom>
            <a:avLst/>
            <a:gdLst/>
            <a:ahLst/>
            <a:cxnLst/>
            <a:rect l="l" t="t" r="r" b="b"/>
            <a:pathLst>
              <a:path w="9396621" h="8679061">
                <a:moveTo>
                  <a:pt x="0" y="0"/>
                </a:moveTo>
                <a:lnTo>
                  <a:pt x="9396621" y="0"/>
                </a:lnTo>
                <a:lnTo>
                  <a:pt x="9396621" y="8679061"/>
                </a:lnTo>
                <a:lnTo>
                  <a:pt x="0" y="8679061"/>
                </a:lnTo>
                <a:lnTo>
                  <a:pt x="0" y="0"/>
                </a:lnTo>
                <a:close/>
              </a:path>
            </a:pathLst>
          </a:custGeom>
          <a:blipFill>
            <a:blip>
              <a:alphaModFix amt="60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11534042" y="253173"/>
            <a:ext cx="8661865" cy="8000414"/>
          </a:xfrm>
          <a:custGeom>
            <a:avLst/>
            <a:gdLst/>
            <a:ahLst/>
            <a:cxnLst/>
            <a:rect l="l" t="t" r="r" b="b"/>
            <a:pathLst>
              <a:path w="8661865" h="8000414">
                <a:moveTo>
                  <a:pt x="0" y="0"/>
                </a:moveTo>
                <a:lnTo>
                  <a:pt x="8661865" y="0"/>
                </a:lnTo>
                <a:lnTo>
                  <a:pt x="8661865" y="8000414"/>
                </a:lnTo>
                <a:lnTo>
                  <a:pt x="0" y="8000414"/>
                </a:lnTo>
                <a:lnTo>
                  <a:pt x="0" y="0"/>
                </a:lnTo>
                <a:close/>
              </a:path>
            </a:pathLst>
          </a:custGeom>
          <a:blipFill>
            <a:blip>
              <a:alphaModFix amt="60000"/>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4" name="Group 4"/>
          <p:cNvGrpSpPr/>
          <p:nvPr/>
        </p:nvGrpSpPr>
        <p:grpSpPr>
          <a:xfrm>
            <a:off x="11077305" y="924623"/>
            <a:ext cx="7210695" cy="7043798"/>
            <a:chOff x="0" y="0"/>
            <a:chExt cx="4828540" cy="4716780"/>
          </a:xfrm>
        </p:grpSpPr>
        <p:sp>
          <p:nvSpPr>
            <p:cNvPr id="5" name="Freeform 5"/>
            <p:cNvSpPr/>
            <p:nvPr/>
          </p:nvSpPr>
          <p:spPr>
            <a:xfrm>
              <a:off x="1103" y="1273"/>
              <a:ext cx="4830645" cy="4716345"/>
            </a:xfrm>
            <a:custGeom>
              <a:avLst/>
              <a:gdLst/>
              <a:ahLst/>
              <a:cxnLst/>
              <a:rect l="l" t="t" r="r" b="b"/>
              <a:pathLst>
                <a:path w="4830645" h="4716345">
                  <a:moveTo>
                    <a:pt x="3415197" y="4653277"/>
                  </a:moveTo>
                  <a:cubicBezTo>
                    <a:pt x="3387257" y="4660897"/>
                    <a:pt x="3365667" y="4671057"/>
                    <a:pt x="3344077" y="4673597"/>
                  </a:cubicBezTo>
                  <a:cubicBezTo>
                    <a:pt x="3222157" y="4683757"/>
                    <a:pt x="3101507" y="4693917"/>
                    <a:pt x="2979587" y="4702807"/>
                  </a:cubicBezTo>
                  <a:cubicBezTo>
                    <a:pt x="2917357" y="4706617"/>
                    <a:pt x="2855127" y="4710427"/>
                    <a:pt x="2792897" y="4711697"/>
                  </a:cubicBezTo>
                  <a:cubicBezTo>
                    <a:pt x="2725587" y="4714237"/>
                    <a:pt x="2658277" y="4718047"/>
                    <a:pt x="2592237" y="4715507"/>
                  </a:cubicBezTo>
                  <a:cubicBezTo>
                    <a:pt x="2528737" y="4714237"/>
                    <a:pt x="2465237" y="4710427"/>
                    <a:pt x="2404277" y="4698997"/>
                  </a:cubicBezTo>
                  <a:cubicBezTo>
                    <a:pt x="2325537" y="4685027"/>
                    <a:pt x="2245527" y="4685027"/>
                    <a:pt x="2168057" y="4672327"/>
                  </a:cubicBezTo>
                  <a:cubicBezTo>
                    <a:pt x="1966127" y="4639307"/>
                    <a:pt x="1760387" y="4648197"/>
                    <a:pt x="1557187" y="4634227"/>
                  </a:cubicBezTo>
                  <a:cubicBezTo>
                    <a:pt x="1442887" y="4626607"/>
                    <a:pt x="1328587" y="4608827"/>
                    <a:pt x="1214287" y="4593587"/>
                  </a:cubicBezTo>
                  <a:cubicBezTo>
                    <a:pt x="1084747" y="4577077"/>
                    <a:pt x="955207" y="4558027"/>
                    <a:pt x="824397" y="4540247"/>
                  </a:cubicBezTo>
                  <a:cubicBezTo>
                    <a:pt x="729147" y="4527547"/>
                    <a:pt x="632627" y="4514847"/>
                    <a:pt x="537377" y="4502147"/>
                  </a:cubicBezTo>
                  <a:cubicBezTo>
                    <a:pt x="534837" y="4502147"/>
                    <a:pt x="532297" y="4500877"/>
                    <a:pt x="529757" y="4500877"/>
                  </a:cubicBezTo>
                  <a:cubicBezTo>
                    <a:pt x="449747" y="4466587"/>
                    <a:pt x="364657" y="4439917"/>
                    <a:pt x="290997" y="4395467"/>
                  </a:cubicBezTo>
                  <a:cubicBezTo>
                    <a:pt x="166537" y="4319267"/>
                    <a:pt x="113197" y="4197347"/>
                    <a:pt x="108117" y="4053837"/>
                  </a:cubicBezTo>
                  <a:cubicBezTo>
                    <a:pt x="106847" y="4004307"/>
                    <a:pt x="100497" y="3956047"/>
                    <a:pt x="100497" y="3906517"/>
                  </a:cubicBezTo>
                  <a:cubicBezTo>
                    <a:pt x="101767" y="3837937"/>
                    <a:pt x="106847" y="3770627"/>
                    <a:pt x="110657" y="3703317"/>
                  </a:cubicBezTo>
                  <a:cubicBezTo>
                    <a:pt x="120817" y="3502657"/>
                    <a:pt x="125897" y="3301997"/>
                    <a:pt x="110657" y="3101337"/>
                  </a:cubicBezTo>
                  <a:cubicBezTo>
                    <a:pt x="96687" y="2920997"/>
                    <a:pt x="83987" y="2741927"/>
                    <a:pt x="70017" y="2561587"/>
                  </a:cubicBezTo>
                  <a:cubicBezTo>
                    <a:pt x="61127" y="2446017"/>
                    <a:pt x="49697" y="2331717"/>
                    <a:pt x="42077" y="2216147"/>
                  </a:cubicBezTo>
                  <a:cubicBezTo>
                    <a:pt x="36997" y="2139947"/>
                    <a:pt x="38267" y="2062477"/>
                    <a:pt x="33187" y="1986277"/>
                  </a:cubicBezTo>
                  <a:cubicBezTo>
                    <a:pt x="30647" y="1943097"/>
                    <a:pt x="16677" y="1901187"/>
                    <a:pt x="15407" y="1858007"/>
                  </a:cubicBezTo>
                  <a:cubicBezTo>
                    <a:pt x="10327" y="1753867"/>
                    <a:pt x="9057" y="1648457"/>
                    <a:pt x="6517" y="1543047"/>
                  </a:cubicBezTo>
                  <a:cubicBezTo>
                    <a:pt x="5247" y="1502407"/>
                    <a:pt x="-1103" y="1461767"/>
                    <a:pt x="167" y="1421127"/>
                  </a:cubicBezTo>
                  <a:cubicBezTo>
                    <a:pt x="1437" y="1357627"/>
                    <a:pt x="9057" y="1294127"/>
                    <a:pt x="10327" y="1230627"/>
                  </a:cubicBezTo>
                  <a:cubicBezTo>
                    <a:pt x="11597" y="1156967"/>
                    <a:pt x="3977" y="1083307"/>
                    <a:pt x="6517" y="1010917"/>
                  </a:cubicBezTo>
                  <a:cubicBezTo>
                    <a:pt x="6517" y="941067"/>
                    <a:pt x="15407" y="872487"/>
                    <a:pt x="24297" y="802637"/>
                  </a:cubicBezTo>
                  <a:cubicBezTo>
                    <a:pt x="26837" y="778507"/>
                    <a:pt x="44617" y="756917"/>
                    <a:pt x="49697" y="732787"/>
                  </a:cubicBezTo>
                  <a:cubicBezTo>
                    <a:pt x="71287" y="613407"/>
                    <a:pt x="94147" y="494027"/>
                    <a:pt x="150027" y="383537"/>
                  </a:cubicBezTo>
                  <a:cubicBezTo>
                    <a:pt x="162727" y="359407"/>
                    <a:pt x="183047" y="337817"/>
                    <a:pt x="202097" y="318767"/>
                  </a:cubicBezTo>
                  <a:cubicBezTo>
                    <a:pt x="208447" y="312417"/>
                    <a:pt x="223687" y="316227"/>
                    <a:pt x="227497" y="316227"/>
                  </a:cubicBezTo>
                  <a:cubicBezTo>
                    <a:pt x="236387" y="299717"/>
                    <a:pt x="241467" y="283207"/>
                    <a:pt x="251627" y="275587"/>
                  </a:cubicBezTo>
                  <a:cubicBezTo>
                    <a:pt x="306237" y="233677"/>
                    <a:pt x="363387" y="203197"/>
                    <a:pt x="434507" y="195577"/>
                  </a:cubicBezTo>
                  <a:cubicBezTo>
                    <a:pt x="487847" y="189227"/>
                    <a:pt x="539917" y="166367"/>
                    <a:pt x="593257" y="153667"/>
                  </a:cubicBezTo>
                  <a:cubicBezTo>
                    <a:pt x="658027" y="138427"/>
                    <a:pt x="722797" y="120647"/>
                    <a:pt x="790107" y="111757"/>
                  </a:cubicBezTo>
                  <a:cubicBezTo>
                    <a:pt x="851067" y="104137"/>
                    <a:pt x="909487" y="87627"/>
                    <a:pt x="971717" y="82547"/>
                  </a:cubicBezTo>
                  <a:cubicBezTo>
                    <a:pt x="1035217" y="77467"/>
                    <a:pt x="1098717" y="62227"/>
                    <a:pt x="1163487" y="57147"/>
                  </a:cubicBezTo>
                  <a:cubicBezTo>
                    <a:pt x="1338747" y="44447"/>
                    <a:pt x="1515277" y="35557"/>
                    <a:pt x="1690537" y="25397"/>
                  </a:cubicBezTo>
                  <a:cubicBezTo>
                    <a:pt x="1733717" y="22857"/>
                    <a:pt x="1776897" y="25397"/>
                    <a:pt x="1820077" y="26667"/>
                  </a:cubicBezTo>
                  <a:cubicBezTo>
                    <a:pt x="1841667" y="27937"/>
                    <a:pt x="1863257" y="33017"/>
                    <a:pt x="1886117" y="35557"/>
                  </a:cubicBezTo>
                  <a:cubicBezTo>
                    <a:pt x="1896277" y="36827"/>
                    <a:pt x="1906437" y="33017"/>
                    <a:pt x="1916597" y="33017"/>
                  </a:cubicBezTo>
                  <a:cubicBezTo>
                    <a:pt x="1947077" y="33017"/>
                    <a:pt x="1978827" y="33017"/>
                    <a:pt x="2009307" y="31747"/>
                  </a:cubicBezTo>
                  <a:cubicBezTo>
                    <a:pt x="2067727" y="29207"/>
                    <a:pt x="2127417" y="22857"/>
                    <a:pt x="2185837" y="22857"/>
                  </a:cubicBezTo>
                  <a:cubicBezTo>
                    <a:pt x="2242987" y="22857"/>
                    <a:pt x="2300137" y="26667"/>
                    <a:pt x="2357287" y="29207"/>
                  </a:cubicBezTo>
                  <a:lnTo>
                    <a:pt x="2403007" y="29207"/>
                  </a:lnTo>
                  <a:cubicBezTo>
                    <a:pt x="2472857" y="26667"/>
                    <a:pt x="2541437" y="26667"/>
                    <a:pt x="2611287" y="22857"/>
                  </a:cubicBezTo>
                  <a:cubicBezTo>
                    <a:pt x="2678597" y="19047"/>
                    <a:pt x="2744637" y="10157"/>
                    <a:pt x="2811947" y="6347"/>
                  </a:cubicBezTo>
                  <a:cubicBezTo>
                    <a:pt x="2843697" y="3807"/>
                    <a:pt x="2876717" y="3807"/>
                    <a:pt x="2908467" y="10157"/>
                  </a:cubicBezTo>
                  <a:cubicBezTo>
                    <a:pt x="2956727" y="19047"/>
                    <a:pt x="3002447" y="24127"/>
                    <a:pt x="3050707" y="10157"/>
                  </a:cubicBezTo>
                  <a:cubicBezTo>
                    <a:pt x="3068487" y="5077"/>
                    <a:pt x="3091347" y="13967"/>
                    <a:pt x="3111667" y="16507"/>
                  </a:cubicBezTo>
                  <a:cubicBezTo>
                    <a:pt x="3120557" y="17777"/>
                    <a:pt x="3130717" y="20317"/>
                    <a:pt x="3135797" y="16507"/>
                  </a:cubicBezTo>
                  <a:cubicBezTo>
                    <a:pt x="3170087" y="-8893"/>
                    <a:pt x="3201837" y="-2543"/>
                    <a:pt x="3234857" y="19047"/>
                  </a:cubicBezTo>
                  <a:cubicBezTo>
                    <a:pt x="3238667" y="21587"/>
                    <a:pt x="3248827" y="15237"/>
                    <a:pt x="3256447" y="15237"/>
                  </a:cubicBezTo>
                  <a:cubicBezTo>
                    <a:pt x="3286927" y="15237"/>
                    <a:pt x="3317407" y="15237"/>
                    <a:pt x="3349157" y="16507"/>
                  </a:cubicBezTo>
                  <a:cubicBezTo>
                    <a:pt x="3372017" y="17777"/>
                    <a:pt x="3393607" y="25397"/>
                    <a:pt x="3416467" y="27937"/>
                  </a:cubicBezTo>
                  <a:cubicBezTo>
                    <a:pt x="3465997" y="34287"/>
                    <a:pt x="3516797" y="44447"/>
                    <a:pt x="3567597" y="44447"/>
                  </a:cubicBezTo>
                  <a:cubicBezTo>
                    <a:pt x="3662847" y="45717"/>
                    <a:pt x="3758097" y="49527"/>
                    <a:pt x="3852077" y="69847"/>
                  </a:cubicBezTo>
                  <a:cubicBezTo>
                    <a:pt x="3939707" y="88897"/>
                    <a:pt x="4029877" y="88897"/>
                    <a:pt x="4118777" y="104137"/>
                  </a:cubicBezTo>
                  <a:cubicBezTo>
                    <a:pt x="4172117" y="113027"/>
                    <a:pt x="4226727" y="129537"/>
                    <a:pt x="4272447" y="156207"/>
                  </a:cubicBezTo>
                  <a:cubicBezTo>
                    <a:pt x="4321977" y="184147"/>
                    <a:pt x="4360077" y="229867"/>
                    <a:pt x="4404527" y="267967"/>
                  </a:cubicBezTo>
                  <a:cubicBezTo>
                    <a:pt x="4421037" y="281937"/>
                    <a:pt x="4445167" y="292097"/>
                    <a:pt x="4456597" y="309877"/>
                  </a:cubicBezTo>
                  <a:cubicBezTo>
                    <a:pt x="4489617" y="358137"/>
                    <a:pt x="4518827" y="408937"/>
                    <a:pt x="4548037" y="459737"/>
                  </a:cubicBezTo>
                  <a:cubicBezTo>
                    <a:pt x="4569627" y="496567"/>
                    <a:pt x="4591217" y="534667"/>
                    <a:pt x="4607727" y="572767"/>
                  </a:cubicBezTo>
                  <a:cubicBezTo>
                    <a:pt x="4625507" y="617217"/>
                    <a:pt x="4639477" y="662937"/>
                    <a:pt x="4653447" y="709927"/>
                  </a:cubicBezTo>
                  <a:cubicBezTo>
                    <a:pt x="4675037" y="783587"/>
                    <a:pt x="4700437" y="857247"/>
                    <a:pt x="4714407" y="933447"/>
                  </a:cubicBezTo>
                  <a:cubicBezTo>
                    <a:pt x="4734727" y="1040127"/>
                    <a:pt x="4744887" y="1149347"/>
                    <a:pt x="4760127" y="1257297"/>
                  </a:cubicBezTo>
                  <a:cubicBezTo>
                    <a:pt x="4765207" y="1292857"/>
                    <a:pt x="4771557" y="1328417"/>
                    <a:pt x="4774097" y="1363977"/>
                  </a:cubicBezTo>
                  <a:cubicBezTo>
                    <a:pt x="4781717" y="1465577"/>
                    <a:pt x="4786797" y="1565907"/>
                    <a:pt x="4793147" y="1667507"/>
                  </a:cubicBezTo>
                  <a:cubicBezTo>
                    <a:pt x="4802037" y="1793237"/>
                    <a:pt x="4814737" y="1917697"/>
                    <a:pt x="4821087" y="2043427"/>
                  </a:cubicBezTo>
                  <a:cubicBezTo>
                    <a:pt x="4827437" y="2164077"/>
                    <a:pt x="4832517" y="2285997"/>
                    <a:pt x="4829977" y="2407917"/>
                  </a:cubicBezTo>
                  <a:cubicBezTo>
                    <a:pt x="4826167" y="2611117"/>
                    <a:pt x="4816007" y="2813047"/>
                    <a:pt x="4805847" y="3016247"/>
                  </a:cubicBezTo>
                  <a:cubicBezTo>
                    <a:pt x="4799497" y="3141977"/>
                    <a:pt x="4790607" y="3266437"/>
                    <a:pt x="4777907" y="3390897"/>
                  </a:cubicBezTo>
                  <a:cubicBezTo>
                    <a:pt x="4765207" y="3515357"/>
                    <a:pt x="4746157" y="3638547"/>
                    <a:pt x="4732187" y="3763007"/>
                  </a:cubicBezTo>
                  <a:cubicBezTo>
                    <a:pt x="4722027" y="3849367"/>
                    <a:pt x="4719487" y="3935727"/>
                    <a:pt x="4708057" y="4020817"/>
                  </a:cubicBezTo>
                  <a:cubicBezTo>
                    <a:pt x="4697897" y="4098287"/>
                    <a:pt x="4659797" y="4166867"/>
                    <a:pt x="4608997" y="4224017"/>
                  </a:cubicBezTo>
                  <a:cubicBezTo>
                    <a:pt x="4567087" y="4272277"/>
                    <a:pt x="4534067" y="4326887"/>
                    <a:pt x="4490887" y="4373877"/>
                  </a:cubicBezTo>
                  <a:cubicBezTo>
                    <a:pt x="4452787" y="4415787"/>
                    <a:pt x="4410877" y="4457697"/>
                    <a:pt x="4344837" y="4458967"/>
                  </a:cubicBezTo>
                  <a:cubicBezTo>
                    <a:pt x="4329597" y="4458967"/>
                    <a:pt x="4315627" y="4474207"/>
                    <a:pt x="4300387" y="4481827"/>
                  </a:cubicBezTo>
                  <a:cubicBezTo>
                    <a:pt x="4235617" y="4509767"/>
                    <a:pt x="4168307" y="4533897"/>
                    <a:pt x="4104807" y="4564377"/>
                  </a:cubicBezTo>
                  <a:cubicBezTo>
                    <a:pt x="3987967" y="4620257"/>
                    <a:pt x="3862237" y="4629147"/>
                    <a:pt x="3736507" y="4634227"/>
                  </a:cubicBezTo>
                  <a:cubicBezTo>
                    <a:pt x="3688247" y="4636767"/>
                    <a:pt x="3638717" y="4632957"/>
                    <a:pt x="3590457" y="4636767"/>
                  </a:cubicBezTo>
                  <a:cubicBezTo>
                    <a:pt x="3566327" y="4638037"/>
                    <a:pt x="3543467" y="4649467"/>
                    <a:pt x="3520607" y="4654547"/>
                  </a:cubicBezTo>
                  <a:cubicBezTo>
                    <a:pt x="3510447" y="4657087"/>
                    <a:pt x="3500287" y="4655817"/>
                    <a:pt x="3488857" y="4657087"/>
                  </a:cubicBezTo>
                  <a:cubicBezTo>
                    <a:pt x="3473617" y="4658357"/>
                    <a:pt x="3458377" y="4662167"/>
                    <a:pt x="3443137" y="4660897"/>
                  </a:cubicBezTo>
                  <a:cubicBezTo>
                    <a:pt x="3427897" y="4658357"/>
                    <a:pt x="3417737" y="4653277"/>
                    <a:pt x="3415197" y="4653277"/>
                  </a:cubicBezTo>
                  <a:close/>
                </a:path>
              </a:pathLst>
            </a:custGeom>
            <a:blipFill>
              <a:blip r:embed="rId5"/>
              <a:stretch>
                <a:fillRect l="-23225" r="-23225"/>
              </a:stretch>
            </a:blipFill>
          </p:spPr>
          <p:txBody>
            <a:bodyPr/>
            <a:lstStyle/>
            <a:p>
              <a:endParaRPr lang="en-US"/>
            </a:p>
          </p:txBody>
        </p:sp>
      </p:grpSp>
      <p:sp>
        <p:nvSpPr>
          <p:cNvPr id="6" name="Freeform 6"/>
          <p:cNvSpPr/>
          <p:nvPr/>
        </p:nvSpPr>
        <p:spPr>
          <a:xfrm>
            <a:off x="-308385" y="7492969"/>
            <a:ext cx="6012827" cy="5553666"/>
          </a:xfrm>
          <a:custGeom>
            <a:avLst/>
            <a:gdLst/>
            <a:ahLst/>
            <a:cxnLst/>
            <a:rect l="l" t="t" r="r" b="b"/>
            <a:pathLst>
              <a:path w="6012827" h="5553666">
                <a:moveTo>
                  <a:pt x="0" y="0"/>
                </a:moveTo>
                <a:lnTo>
                  <a:pt x="6012827" y="0"/>
                </a:lnTo>
                <a:lnTo>
                  <a:pt x="6012827" y="5553666"/>
                </a:lnTo>
                <a:lnTo>
                  <a:pt x="0" y="5553666"/>
                </a:lnTo>
                <a:lnTo>
                  <a:pt x="0" y="0"/>
                </a:lnTo>
                <a:close/>
              </a:path>
            </a:pathLst>
          </a:custGeom>
          <a:blipFill>
            <a:blip>
              <a:alphaModFix amt="60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7" name="Freeform 7"/>
          <p:cNvSpPr/>
          <p:nvPr/>
        </p:nvSpPr>
        <p:spPr>
          <a:xfrm>
            <a:off x="-792251" y="7968421"/>
            <a:ext cx="6098110" cy="5632436"/>
          </a:xfrm>
          <a:custGeom>
            <a:avLst/>
            <a:gdLst/>
            <a:ahLst/>
            <a:cxnLst/>
            <a:rect l="l" t="t" r="r" b="b"/>
            <a:pathLst>
              <a:path w="6098110" h="5632436">
                <a:moveTo>
                  <a:pt x="0" y="0"/>
                </a:moveTo>
                <a:lnTo>
                  <a:pt x="6098110" y="0"/>
                </a:lnTo>
                <a:lnTo>
                  <a:pt x="6098110" y="5632436"/>
                </a:lnTo>
                <a:lnTo>
                  <a:pt x="0" y="5632436"/>
                </a:lnTo>
                <a:lnTo>
                  <a:pt x="0" y="0"/>
                </a:lnTo>
                <a:close/>
              </a:path>
            </a:pathLst>
          </a:custGeom>
          <a:blipFill>
            <a:blip>
              <a:alphaModFix amt="60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8" name="TextBox 8"/>
          <p:cNvSpPr txBox="1"/>
          <p:nvPr/>
        </p:nvSpPr>
        <p:spPr>
          <a:xfrm>
            <a:off x="1555900" y="1130023"/>
            <a:ext cx="7499917" cy="1146429"/>
          </a:xfrm>
          <a:prstGeom prst="rect">
            <a:avLst/>
          </a:prstGeom>
        </p:spPr>
        <p:txBody>
          <a:bodyPr lIns="0" tIns="0" rIns="0" bIns="0" rtlCol="0" anchor="t">
            <a:spAutoFit/>
          </a:bodyPr>
          <a:lstStyle/>
          <a:p>
            <a:pPr algn="ctr">
              <a:lnSpc>
                <a:spcPts val="9288"/>
              </a:lnSpc>
            </a:pPr>
            <a:r>
              <a:rPr lang="en-US" sz="7200" b="1" spc="208">
                <a:solidFill>
                  <a:srgbClr val="042B60"/>
                </a:solidFill>
                <a:latin typeface="Canva Sans Bold"/>
                <a:ea typeface="Canva Sans Bold"/>
                <a:cs typeface="Canva Sans Bold"/>
                <a:sym typeface="Canva Sans Bold"/>
              </a:rPr>
              <a:t>Gap in Services</a:t>
            </a:r>
          </a:p>
        </p:txBody>
      </p:sp>
      <p:sp>
        <p:nvSpPr>
          <p:cNvPr id="9" name="TextBox 9"/>
          <p:cNvSpPr txBox="1"/>
          <p:nvPr/>
        </p:nvSpPr>
        <p:spPr>
          <a:xfrm>
            <a:off x="671759" y="3067714"/>
            <a:ext cx="9668529" cy="5050155"/>
          </a:xfrm>
          <a:prstGeom prst="rect">
            <a:avLst/>
          </a:prstGeom>
        </p:spPr>
        <p:txBody>
          <a:bodyPr lIns="0" tIns="0" rIns="0" bIns="0" rtlCol="0" anchor="t">
            <a:spAutoFit/>
          </a:bodyPr>
          <a:lstStyle/>
          <a:p>
            <a:pPr marL="1036322" lvl="1" indent="-518161" algn="l">
              <a:lnSpc>
                <a:spcPts val="6720"/>
              </a:lnSpc>
              <a:buFont typeface="Arial"/>
              <a:buChar char="•"/>
            </a:pPr>
            <a:r>
              <a:rPr lang="en-US" sz="4800">
                <a:solidFill>
                  <a:srgbClr val="042B60"/>
                </a:solidFill>
                <a:latin typeface="Canva Sans"/>
                <a:ea typeface="Canva Sans"/>
                <a:cs typeface="Canva Sans"/>
                <a:sym typeface="Canva Sans"/>
              </a:rPr>
              <a:t>40-60% of adults with disabilities were enrolled in Medicaid waiver programs</a:t>
            </a:r>
          </a:p>
          <a:p>
            <a:pPr marL="1036322" lvl="1" indent="-518161" algn="l">
              <a:lnSpc>
                <a:spcPts val="6720"/>
              </a:lnSpc>
              <a:buFont typeface="Arial"/>
              <a:buChar char="•"/>
            </a:pPr>
            <a:r>
              <a:rPr lang="en-US" sz="4800">
                <a:solidFill>
                  <a:srgbClr val="042B60"/>
                </a:solidFill>
                <a:latin typeface="Canva Sans"/>
                <a:ea typeface="Canva Sans"/>
                <a:cs typeface="Canva Sans"/>
                <a:sym typeface="Canva Sans"/>
              </a:rPr>
              <a:t> adults with autism have lowest enrollment </a:t>
            </a:r>
          </a:p>
          <a:p>
            <a:pPr marL="1036322" lvl="1" indent="-518161" algn="l">
              <a:lnSpc>
                <a:spcPts val="6720"/>
              </a:lnSpc>
              <a:buFont typeface="Arial"/>
              <a:buChar char="•"/>
            </a:pPr>
            <a:r>
              <a:rPr lang="en-US" sz="4800">
                <a:solidFill>
                  <a:srgbClr val="042B60"/>
                </a:solidFill>
                <a:latin typeface="Canva Sans"/>
                <a:ea typeface="Canva Sans"/>
                <a:cs typeface="Canva Sans"/>
                <a:sym typeface="Canva Sans"/>
              </a:rPr>
              <a:t>demand exceeds access</a:t>
            </a:r>
          </a:p>
        </p:txBody>
      </p:sp>
      <p:sp>
        <p:nvSpPr>
          <p:cNvPr id="10" name="TextBox 10"/>
          <p:cNvSpPr txBox="1"/>
          <p:nvPr/>
        </p:nvSpPr>
        <p:spPr>
          <a:xfrm>
            <a:off x="13792200" y="8253586"/>
            <a:ext cx="2579067" cy="383951"/>
          </a:xfrm>
          <a:prstGeom prst="rect">
            <a:avLst/>
          </a:prstGeom>
        </p:spPr>
        <p:txBody>
          <a:bodyPr wrap="square" lIns="0" tIns="0" rIns="0" bIns="0" rtlCol="0" anchor="t">
            <a:spAutoFit/>
          </a:bodyPr>
          <a:lstStyle/>
          <a:p>
            <a:pPr algn="ctr">
              <a:lnSpc>
                <a:spcPts val="3220"/>
              </a:lnSpc>
            </a:pPr>
            <a:r>
              <a:rPr lang="en-US" sz="2300" dirty="0">
                <a:solidFill>
                  <a:srgbClr val="042B60"/>
                </a:solidFill>
                <a:latin typeface="Canva Sans"/>
                <a:ea typeface="Canva Sans"/>
                <a:cs typeface="Canva Sans"/>
                <a:sym typeface="Canva Sans"/>
              </a:rPr>
              <a:t>Image by Canva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985638" y="-1186092"/>
            <a:ext cx="9396621" cy="8679061"/>
          </a:xfrm>
          <a:custGeom>
            <a:avLst/>
            <a:gdLst/>
            <a:ahLst/>
            <a:cxnLst/>
            <a:rect l="l" t="t" r="r" b="b"/>
            <a:pathLst>
              <a:path w="9396621" h="8679061">
                <a:moveTo>
                  <a:pt x="0" y="0"/>
                </a:moveTo>
                <a:lnTo>
                  <a:pt x="9396621" y="0"/>
                </a:lnTo>
                <a:lnTo>
                  <a:pt x="9396621" y="8679061"/>
                </a:lnTo>
                <a:lnTo>
                  <a:pt x="0" y="8679061"/>
                </a:lnTo>
                <a:lnTo>
                  <a:pt x="0" y="0"/>
                </a:lnTo>
                <a:close/>
              </a:path>
            </a:pathLst>
          </a:custGeom>
          <a:blipFill>
            <a:blip>
              <a:alphaModFix amt="60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11556070" y="517510"/>
            <a:ext cx="8661865" cy="8000414"/>
          </a:xfrm>
          <a:custGeom>
            <a:avLst/>
            <a:gdLst/>
            <a:ahLst/>
            <a:cxnLst/>
            <a:rect l="l" t="t" r="r" b="b"/>
            <a:pathLst>
              <a:path w="8661865" h="8000414">
                <a:moveTo>
                  <a:pt x="0" y="0"/>
                </a:moveTo>
                <a:lnTo>
                  <a:pt x="8661866" y="0"/>
                </a:lnTo>
                <a:lnTo>
                  <a:pt x="8661866" y="8000414"/>
                </a:lnTo>
                <a:lnTo>
                  <a:pt x="0" y="8000414"/>
                </a:lnTo>
                <a:lnTo>
                  <a:pt x="0" y="0"/>
                </a:lnTo>
                <a:close/>
              </a:path>
            </a:pathLst>
          </a:custGeom>
          <a:blipFill>
            <a:blip>
              <a:alphaModFix amt="60000"/>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4" name="Group 4"/>
          <p:cNvGrpSpPr/>
          <p:nvPr/>
        </p:nvGrpSpPr>
        <p:grpSpPr>
          <a:xfrm>
            <a:off x="11277600" y="995818"/>
            <a:ext cx="7210695" cy="7043798"/>
            <a:chOff x="0" y="0"/>
            <a:chExt cx="4828540" cy="4716780"/>
          </a:xfrm>
        </p:grpSpPr>
        <p:sp>
          <p:nvSpPr>
            <p:cNvPr id="5" name="Freeform 5"/>
            <p:cNvSpPr/>
            <p:nvPr/>
          </p:nvSpPr>
          <p:spPr>
            <a:xfrm>
              <a:off x="1103" y="1273"/>
              <a:ext cx="4830645" cy="4716345"/>
            </a:xfrm>
            <a:custGeom>
              <a:avLst/>
              <a:gdLst/>
              <a:ahLst/>
              <a:cxnLst/>
              <a:rect l="l" t="t" r="r" b="b"/>
              <a:pathLst>
                <a:path w="4830645" h="4716345">
                  <a:moveTo>
                    <a:pt x="3415197" y="4653277"/>
                  </a:moveTo>
                  <a:cubicBezTo>
                    <a:pt x="3387257" y="4660897"/>
                    <a:pt x="3365667" y="4671057"/>
                    <a:pt x="3344077" y="4673597"/>
                  </a:cubicBezTo>
                  <a:cubicBezTo>
                    <a:pt x="3222157" y="4683757"/>
                    <a:pt x="3101507" y="4693917"/>
                    <a:pt x="2979587" y="4702807"/>
                  </a:cubicBezTo>
                  <a:cubicBezTo>
                    <a:pt x="2917357" y="4706617"/>
                    <a:pt x="2855127" y="4710427"/>
                    <a:pt x="2792897" y="4711697"/>
                  </a:cubicBezTo>
                  <a:cubicBezTo>
                    <a:pt x="2725587" y="4714237"/>
                    <a:pt x="2658277" y="4718047"/>
                    <a:pt x="2592237" y="4715507"/>
                  </a:cubicBezTo>
                  <a:cubicBezTo>
                    <a:pt x="2528737" y="4714237"/>
                    <a:pt x="2465237" y="4710427"/>
                    <a:pt x="2404277" y="4698997"/>
                  </a:cubicBezTo>
                  <a:cubicBezTo>
                    <a:pt x="2325537" y="4685027"/>
                    <a:pt x="2245527" y="4685027"/>
                    <a:pt x="2168057" y="4672327"/>
                  </a:cubicBezTo>
                  <a:cubicBezTo>
                    <a:pt x="1966127" y="4639307"/>
                    <a:pt x="1760387" y="4648197"/>
                    <a:pt x="1557187" y="4634227"/>
                  </a:cubicBezTo>
                  <a:cubicBezTo>
                    <a:pt x="1442887" y="4626607"/>
                    <a:pt x="1328587" y="4608827"/>
                    <a:pt x="1214287" y="4593587"/>
                  </a:cubicBezTo>
                  <a:cubicBezTo>
                    <a:pt x="1084747" y="4577077"/>
                    <a:pt x="955207" y="4558027"/>
                    <a:pt x="824397" y="4540247"/>
                  </a:cubicBezTo>
                  <a:cubicBezTo>
                    <a:pt x="729147" y="4527547"/>
                    <a:pt x="632627" y="4514847"/>
                    <a:pt x="537377" y="4502147"/>
                  </a:cubicBezTo>
                  <a:cubicBezTo>
                    <a:pt x="534837" y="4502147"/>
                    <a:pt x="532297" y="4500877"/>
                    <a:pt x="529757" y="4500877"/>
                  </a:cubicBezTo>
                  <a:cubicBezTo>
                    <a:pt x="449747" y="4466587"/>
                    <a:pt x="364657" y="4439917"/>
                    <a:pt x="290997" y="4395467"/>
                  </a:cubicBezTo>
                  <a:cubicBezTo>
                    <a:pt x="166537" y="4319267"/>
                    <a:pt x="113197" y="4197347"/>
                    <a:pt x="108117" y="4053837"/>
                  </a:cubicBezTo>
                  <a:cubicBezTo>
                    <a:pt x="106847" y="4004307"/>
                    <a:pt x="100497" y="3956047"/>
                    <a:pt x="100497" y="3906517"/>
                  </a:cubicBezTo>
                  <a:cubicBezTo>
                    <a:pt x="101767" y="3837937"/>
                    <a:pt x="106847" y="3770627"/>
                    <a:pt x="110657" y="3703317"/>
                  </a:cubicBezTo>
                  <a:cubicBezTo>
                    <a:pt x="120817" y="3502657"/>
                    <a:pt x="125897" y="3301997"/>
                    <a:pt x="110657" y="3101337"/>
                  </a:cubicBezTo>
                  <a:cubicBezTo>
                    <a:pt x="96687" y="2920997"/>
                    <a:pt x="83987" y="2741927"/>
                    <a:pt x="70017" y="2561587"/>
                  </a:cubicBezTo>
                  <a:cubicBezTo>
                    <a:pt x="61127" y="2446017"/>
                    <a:pt x="49697" y="2331717"/>
                    <a:pt x="42077" y="2216147"/>
                  </a:cubicBezTo>
                  <a:cubicBezTo>
                    <a:pt x="36997" y="2139947"/>
                    <a:pt x="38267" y="2062477"/>
                    <a:pt x="33187" y="1986277"/>
                  </a:cubicBezTo>
                  <a:cubicBezTo>
                    <a:pt x="30647" y="1943097"/>
                    <a:pt x="16677" y="1901187"/>
                    <a:pt x="15407" y="1858007"/>
                  </a:cubicBezTo>
                  <a:cubicBezTo>
                    <a:pt x="10327" y="1753867"/>
                    <a:pt x="9057" y="1648457"/>
                    <a:pt x="6517" y="1543047"/>
                  </a:cubicBezTo>
                  <a:cubicBezTo>
                    <a:pt x="5247" y="1502407"/>
                    <a:pt x="-1103" y="1461767"/>
                    <a:pt x="167" y="1421127"/>
                  </a:cubicBezTo>
                  <a:cubicBezTo>
                    <a:pt x="1437" y="1357627"/>
                    <a:pt x="9057" y="1294127"/>
                    <a:pt x="10327" y="1230627"/>
                  </a:cubicBezTo>
                  <a:cubicBezTo>
                    <a:pt x="11597" y="1156967"/>
                    <a:pt x="3977" y="1083307"/>
                    <a:pt x="6517" y="1010917"/>
                  </a:cubicBezTo>
                  <a:cubicBezTo>
                    <a:pt x="6517" y="941067"/>
                    <a:pt x="15407" y="872487"/>
                    <a:pt x="24297" y="802637"/>
                  </a:cubicBezTo>
                  <a:cubicBezTo>
                    <a:pt x="26837" y="778507"/>
                    <a:pt x="44617" y="756917"/>
                    <a:pt x="49697" y="732787"/>
                  </a:cubicBezTo>
                  <a:cubicBezTo>
                    <a:pt x="71287" y="613407"/>
                    <a:pt x="94147" y="494027"/>
                    <a:pt x="150027" y="383537"/>
                  </a:cubicBezTo>
                  <a:cubicBezTo>
                    <a:pt x="162727" y="359407"/>
                    <a:pt x="183047" y="337817"/>
                    <a:pt x="202097" y="318767"/>
                  </a:cubicBezTo>
                  <a:cubicBezTo>
                    <a:pt x="208447" y="312417"/>
                    <a:pt x="223687" y="316227"/>
                    <a:pt x="227497" y="316227"/>
                  </a:cubicBezTo>
                  <a:cubicBezTo>
                    <a:pt x="236387" y="299717"/>
                    <a:pt x="241467" y="283207"/>
                    <a:pt x="251627" y="275587"/>
                  </a:cubicBezTo>
                  <a:cubicBezTo>
                    <a:pt x="306237" y="233677"/>
                    <a:pt x="363387" y="203197"/>
                    <a:pt x="434507" y="195577"/>
                  </a:cubicBezTo>
                  <a:cubicBezTo>
                    <a:pt x="487847" y="189227"/>
                    <a:pt x="539917" y="166367"/>
                    <a:pt x="593257" y="153667"/>
                  </a:cubicBezTo>
                  <a:cubicBezTo>
                    <a:pt x="658027" y="138427"/>
                    <a:pt x="722797" y="120647"/>
                    <a:pt x="790107" y="111757"/>
                  </a:cubicBezTo>
                  <a:cubicBezTo>
                    <a:pt x="851067" y="104137"/>
                    <a:pt x="909487" y="87627"/>
                    <a:pt x="971717" y="82547"/>
                  </a:cubicBezTo>
                  <a:cubicBezTo>
                    <a:pt x="1035217" y="77467"/>
                    <a:pt x="1098717" y="62227"/>
                    <a:pt x="1163487" y="57147"/>
                  </a:cubicBezTo>
                  <a:cubicBezTo>
                    <a:pt x="1338747" y="44447"/>
                    <a:pt x="1515277" y="35557"/>
                    <a:pt x="1690537" y="25397"/>
                  </a:cubicBezTo>
                  <a:cubicBezTo>
                    <a:pt x="1733717" y="22857"/>
                    <a:pt x="1776897" y="25397"/>
                    <a:pt x="1820077" y="26667"/>
                  </a:cubicBezTo>
                  <a:cubicBezTo>
                    <a:pt x="1841667" y="27937"/>
                    <a:pt x="1863257" y="33017"/>
                    <a:pt x="1886117" y="35557"/>
                  </a:cubicBezTo>
                  <a:cubicBezTo>
                    <a:pt x="1896277" y="36827"/>
                    <a:pt x="1906437" y="33017"/>
                    <a:pt x="1916597" y="33017"/>
                  </a:cubicBezTo>
                  <a:cubicBezTo>
                    <a:pt x="1947077" y="33017"/>
                    <a:pt x="1978827" y="33017"/>
                    <a:pt x="2009307" y="31747"/>
                  </a:cubicBezTo>
                  <a:cubicBezTo>
                    <a:pt x="2067727" y="29207"/>
                    <a:pt x="2127417" y="22857"/>
                    <a:pt x="2185837" y="22857"/>
                  </a:cubicBezTo>
                  <a:cubicBezTo>
                    <a:pt x="2242987" y="22857"/>
                    <a:pt x="2300137" y="26667"/>
                    <a:pt x="2357287" y="29207"/>
                  </a:cubicBezTo>
                  <a:lnTo>
                    <a:pt x="2403007" y="29207"/>
                  </a:lnTo>
                  <a:cubicBezTo>
                    <a:pt x="2472857" y="26667"/>
                    <a:pt x="2541437" y="26667"/>
                    <a:pt x="2611287" y="22857"/>
                  </a:cubicBezTo>
                  <a:cubicBezTo>
                    <a:pt x="2678597" y="19047"/>
                    <a:pt x="2744637" y="10157"/>
                    <a:pt x="2811947" y="6347"/>
                  </a:cubicBezTo>
                  <a:cubicBezTo>
                    <a:pt x="2843697" y="3807"/>
                    <a:pt x="2876717" y="3807"/>
                    <a:pt x="2908467" y="10157"/>
                  </a:cubicBezTo>
                  <a:cubicBezTo>
                    <a:pt x="2956727" y="19047"/>
                    <a:pt x="3002447" y="24127"/>
                    <a:pt x="3050707" y="10157"/>
                  </a:cubicBezTo>
                  <a:cubicBezTo>
                    <a:pt x="3068487" y="5077"/>
                    <a:pt x="3091347" y="13967"/>
                    <a:pt x="3111667" y="16507"/>
                  </a:cubicBezTo>
                  <a:cubicBezTo>
                    <a:pt x="3120557" y="17777"/>
                    <a:pt x="3130717" y="20317"/>
                    <a:pt x="3135797" y="16507"/>
                  </a:cubicBezTo>
                  <a:cubicBezTo>
                    <a:pt x="3170087" y="-8893"/>
                    <a:pt x="3201837" y="-2543"/>
                    <a:pt x="3234857" y="19047"/>
                  </a:cubicBezTo>
                  <a:cubicBezTo>
                    <a:pt x="3238667" y="21587"/>
                    <a:pt x="3248827" y="15237"/>
                    <a:pt x="3256447" y="15237"/>
                  </a:cubicBezTo>
                  <a:cubicBezTo>
                    <a:pt x="3286927" y="15237"/>
                    <a:pt x="3317407" y="15237"/>
                    <a:pt x="3349157" y="16507"/>
                  </a:cubicBezTo>
                  <a:cubicBezTo>
                    <a:pt x="3372017" y="17777"/>
                    <a:pt x="3393607" y="25397"/>
                    <a:pt x="3416467" y="27937"/>
                  </a:cubicBezTo>
                  <a:cubicBezTo>
                    <a:pt x="3465997" y="34287"/>
                    <a:pt x="3516797" y="44447"/>
                    <a:pt x="3567597" y="44447"/>
                  </a:cubicBezTo>
                  <a:cubicBezTo>
                    <a:pt x="3662847" y="45717"/>
                    <a:pt x="3758097" y="49527"/>
                    <a:pt x="3852077" y="69847"/>
                  </a:cubicBezTo>
                  <a:cubicBezTo>
                    <a:pt x="3939707" y="88897"/>
                    <a:pt x="4029877" y="88897"/>
                    <a:pt x="4118777" y="104137"/>
                  </a:cubicBezTo>
                  <a:cubicBezTo>
                    <a:pt x="4172117" y="113027"/>
                    <a:pt x="4226727" y="129537"/>
                    <a:pt x="4272447" y="156207"/>
                  </a:cubicBezTo>
                  <a:cubicBezTo>
                    <a:pt x="4321977" y="184147"/>
                    <a:pt x="4360077" y="229867"/>
                    <a:pt x="4404527" y="267967"/>
                  </a:cubicBezTo>
                  <a:cubicBezTo>
                    <a:pt x="4421037" y="281937"/>
                    <a:pt x="4445167" y="292097"/>
                    <a:pt x="4456597" y="309877"/>
                  </a:cubicBezTo>
                  <a:cubicBezTo>
                    <a:pt x="4489617" y="358137"/>
                    <a:pt x="4518827" y="408937"/>
                    <a:pt x="4548037" y="459737"/>
                  </a:cubicBezTo>
                  <a:cubicBezTo>
                    <a:pt x="4569627" y="496567"/>
                    <a:pt x="4591217" y="534667"/>
                    <a:pt x="4607727" y="572767"/>
                  </a:cubicBezTo>
                  <a:cubicBezTo>
                    <a:pt x="4625507" y="617217"/>
                    <a:pt x="4639477" y="662937"/>
                    <a:pt x="4653447" y="709927"/>
                  </a:cubicBezTo>
                  <a:cubicBezTo>
                    <a:pt x="4675037" y="783587"/>
                    <a:pt x="4700437" y="857247"/>
                    <a:pt x="4714407" y="933447"/>
                  </a:cubicBezTo>
                  <a:cubicBezTo>
                    <a:pt x="4734727" y="1040127"/>
                    <a:pt x="4744887" y="1149347"/>
                    <a:pt x="4760127" y="1257297"/>
                  </a:cubicBezTo>
                  <a:cubicBezTo>
                    <a:pt x="4765207" y="1292857"/>
                    <a:pt x="4771557" y="1328417"/>
                    <a:pt x="4774097" y="1363977"/>
                  </a:cubicBezTo>
                  <a:cubicBezTo>
                    <a:pt x="4781717" y="1465577"/>
                    <a:pt x="4786797" y="1565907"/>
                    <a:pt x="4793147" y="1667507"/>
                  </a:cubicBezTo>
                  <a:cubicBezTo>
                    <a:pt x="4802037" y="1793237"/>
                    <a:pt x="4814737" y="1917697"/>
                    <a:pt x="4821087" y="2043427"/>
                  </a:cubicBezTo>
                  <a:cubicBezTo>
                    <a:pt x="4827437" y="2164077"/>
                    <a:pt x="4832517" y="2285997"/>
                    <a:pt x="4829977" y="2407917"/>
                  </a:cubicBezTo>
                  <a:cubicBezTo>
                    <a:pt x="4826167" y="2611117"/>
                    <a:pt x="4816007" y="2813047"/>
                    <a:pt x="4805847" y="3016247"/>
                  </a:cubicBezTo>
                  <a:cubicBezTo>
                    <a:pt x="4799497" y="3141977"/>
                    <a:pt x="4790607" y="3266437"/>
                    <a:pt x="4777907" y="3390897"/>
                  </a:cubicBezTo>
                  <a:cubicBezTo>
                    <a:pt x="4765207" y="3515357"/>
                    <a:pt x="4746157" y="3638547"/>
                    <a:pt x="4732187" y="3763007"/>
                  </a:cubicBezTo>
                  <a:cubicBezTo>
                    <a:pt x="4722027" y="3849367"/>
                    <a:pt x="4719487" y="3935727"/>
                    <a:pt x="4708057" y="4020817"/>
                  </a:cubicBezTo>
                  <a:cubicBezTo>
                    <a:pt x="4697897" y="4098287"/>
                    <a:pt x="4659797" y="4166867"/>
                    <a:pt x="4608997" y="4224017"/>
                  </a:cubicBezTo>
                  <a:cubicBezTo>
                    <a:pt x="4567087" y="4272277"/>
                    <a:pt x="4534067" y="4326887"/>
                    <a:pt x="4490887" y="4373877"/>
                  </a:cubicBezTo>
                  <a:cubicBezTo>
                    <a:pt x="4452787" y="4415787"/>
                    <a:pt x="4410877" y="4457697"/>
                    <a:pt x="4344837" y="4458967"/>
                  </a:cubicBezTo>
                  <a:cubicBezTo>
                    <a:pt x="4329597" y="4458967"/>
                    <a:pt x="4315627" y="4474207"/>
                    <a:pt x="4300387" y="4481827"/>
                  </a:cubicBezTo>
                  <a:cubicBezTo>
                    <a:pt x="4235617" y="4509767"/>
                    <a:pt x="4168307" y="4533897"/>
                    <a:pt x="4104807" y="4564377"/>
                  </a:cubicBezTo>
                  <a:cubicBezTo>
                    <a:pt x="3987967" y="4620257"/>
                    <a:pt x="3862237" y="4629147"/>
                    <a:pt x="3736507" y="4634227"/>
                  </a:cubicBezTo>
                  <a:cubicBezTo>
                    <a:pt x="3688247" y="4636767"/>
                    <a:pt x="3638717" y="4632957"/>
                    <a:pt x="3590457" y="4636767"/>
                  </a:cubicBezTo>
                  <a:cubicBezTo>
                    <a:pt x="3566327" y="4638037"/>
                    <a:pt x="3543467" y="4649467"/>
                    <a:pt x="3520607" y="4654547"/>
                  </a:cubicBezTo>
                  <a:cubicBezTo>
                    <a:pt x="3510447" y="4657087"/>
                    <a:pt x="3500287" y="4655817"/>
                    <a:pt x="3488857" y="4657087"/>
                  </a:cubicBezTo>
                  <a:cubicBezTo>
                    <a:pt x="3473617" y="4658357"/>
                    <a:pt x="3458377" y="4662167"/>
                    <a:pt x="3443137" y="4660897"/>
                  </a:cubicBezTo>
                  <a:cubicBezTo>
                    <a:pt x="3427897" y="4658357"/>
                    <a:pt x="3417737" y="4653277"/>
                    <a:pt x="3415197" y="4653277"/>
                  </a:cubicBezTo>
                  <a:close/>
                </a:path>
              </a:pathLst>
            </a:custGeom>
            <a:blipFill>
              <a:blip r:embed="rId5"/>
              <a:stretch>
                <a:fillRect l="-23133" r="-23133"/>
              </a:stretch>
            </a:blipFill>
          </p:spPr>
          <p:txBody>
            <a:bodyPr/>
            <a:lstStyle/>
            <a:p>
              <a:endParaRPr lang="en-US"/>
            </a:p>
          </p:txBody>
        </p:sp>
      </p:grpSp>
      <p:sp>
        <p:nvSpPr>
          <p:cNvPr id="6" name="Freeform 6"/>
          <p:cNvSpPr/>
          <p:nvPr/>
        </p:nvSpPr>
        <p:spPr>
          <a:xfrm>
            <a:off x="733313" y="8340456"/>
            <a:ext cx="6012827" cy="5553666"/>
          </a:xfrm>
          <a:custGeom>
            <a:avLst/>
            <a:gdLst/>
            <a:ahLst/>
            <a:cxnLst/>
            <a:rect l="l" t="t" r="r" b="b"/>
            <a:pathLst>
              <a:path w="6012827" h="5553666">
                <a:moveTo>
                  <a:pt x="0" y="0"/>
                </a:moveTo>
                <a:lnTo>
                  <a:pt x="6012827" y="0"/>
                </a:lnTo>
                <a:lnTo>
                  <a:pt x="6012827" y="5553665"/>
                </a:lnTo>
                <a:lnTo>
                  <a:pt x="0" y="5553665"/>
                </a:lnTo>
                <a:lnTo>
                  <a:pt x="0" y="0"/>
                </a:lnTo>
                <a:close/>
              </a:path>
            </a:pathLst>
          </a:custGeom>
          <a:blipFill>
            <a:blip>
              <a:alphaModFix amt="60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7" name="Freeform 7"/>
          <p:cNvSpPr/>
          <p:nvPr/>
        </p:nvSpPr>
        <p:spPr>
          <a:xfrm>
            <a:off x="-792251" y="8340456"/>
            <a:ext cx="6098110" cy="5632436"/>
          </a:xfrm>
          <a:custGeom>
            <a:avLst/>
            <a:gdLst/>
            <a:ahLst/>
            <a:cxnLst/>
            <a:rect l="l" t="t" r="r" b="b"/>
            <a:pathLst>
              <a:path w="6098110" h="5632436">
                <a:moveTo>
                  <a:pt x="0" y="0"/>
                </a:moveTo>
                <a:lnTo>
                  <a:pt x="6098110" y="0"/>
                </a:lnTo>
                <a:lnTo>
                  <a:pt x="6098110" y="5632436"/>
                </a:lnTo>
                <a:lnTo>
                  <a:pt x="0" y="5632436"/>
                </a:lnTo>
                <a:lnTo>
                  <a:pt x="0" y="0"/>
                </a:lnTo>
                <a:close/>
              </a:path>
            </a:pathLst>
          </a:custGeom>
          <a:blipFill>
            <a:blip>
              <a:alphaModFix amt="60000"/>
              <a:extLst>
                <a:ext uri="{96DAC541-7B7A-43D3-8B79-37D633B846F1}">
                  <asvg:svgBlip xmlns:asvg="http://schemas.microsoft.com/office/drawing/2016/SVG/main" r:embed="rId6"/>
                </a:ext>
              </a:extLst>
            </a:blip>
            <a:stretch>
              <a:fillRect/>
            </a:stretch>
          </a:blipFill>
        </p:spPr>
        <p:txBody>
          <a:bodyPr/>
          <a:lstStyle/>
          <a:p>
            <a:endParaRPr lang="en-US"/>
          </a:p>
        </p:txBody>
      </p:sp>
      <p:sp>
        <p:nvSpPr>
          <p:cNvPr id="8" name="TextBox 8"/>
          <p:cNvSpPr txBox="1"/>
          <p:nvPr/>
        </p:nvSpPr>
        <p:spPr>
          <a:xfrm>
            <a:off x="2256804" y="304623"/>
            <a:ext cx="6706243" cy="2318004"/>
          </a:xfrm>
          <a:prstGeom prst="rect">
            <a:avLst/>
          </a:prstGeom>
        </p:spPr>
        <p:txBody>
          <a:bodyPr lIns="0" tIns="0" rIns="0" bIns="0" rtlCol="0" anchor="t">
            <a:spAutoFit/>
          </a:bodyPr>
          <a:lstStyle/>
          <a:p>
            <a:pPr algn="ctr">
              <a:lnSpc>
                <a:spcPts val="9288"/>
              </a:lnSpc>
            </a:pPr>
            <a:r>
              <a:rPr lang="en-US" sz="7200" b="1" spc="208">
                <a:solidFill>
                  <a:srgbClr val="042B60"/>
                </a:solidFill>
                <a:latin typeface="Canva Sans Bold"/>
                <a:ea typeface="Canva Sans Bold"/>
                <a:cs typeface="Canva Sans Bold"/>
                <a:sym typeface="Canva Sans Bold"/>
              </a:rPr>
              <a:t>Financial Limitations</a:t>
            </a:r>
          </a:p>
        </p:txBody>
      </p:sp>
      <p:sp>
        <p:nvSpPr>
          <p:cNvPr id="9" name="TextBox 9"/>
          <p:cNvSpPr txBox="1"/>
          <p:nvPr/>
        </p:nvSpPr>
        <p:spPr>
          <a:xfrm>
            <a:off x="281260" y="3067714"/>
            <a:ext cx="10657329" cy="5897880"/>
          </a:xfrm>
          <a:prstGeom prst="rect">
            <a:avLst/>
          </a:prstGeom>
        </p:spPr>
        <p:txBody>
          <a:bodyPr lIns="0" tIns="0" rIns="0" bIns="0" rtlCol="0" anchor="t">
            <a:spAutoFit/>
          </a:bodyPr>
          <a:lstStyle/>
          <a:p>
            <a:pPr marL="1036322" lvl="1" indent="-518161" algn="l">
              <a:lnSpc>
                <a:spcPts val="6720"/>
              </a:lnSpc>
              <a:buFont typeface="Arial"/>
              <a:buChar char="•"/>
            </a:pPr>
            <a:r>
              <a:rPr lang="en-US" sz="4800">
                <a:solidFill>
                  <a:srgbClr val="042B60"/>
                </a:solidFill>
                <a:latin typeface="Canva Sans"/>
                <a:ea typeface="Canva Sans"/>
                <a:cs typeface="Canva Sans"/>
                <a:sym typeface="Canva Sans"/>
              </a:rPr>
              <a:t>save money from beginning</a:t>
            </a:r>
          </a:p>
          <a:p>
            <a:pPr marL="1036322" lvl="1" indent="-518161" algn="l">
              <a:lnSpc>
                <a:spcPts val="6720"/>
              </a:lnSpc>
              <a:buFont typeface="Arial"/>
              <a:buChar char="•"/>
            </a:pPr>
            <a:r>
              <a:rPr lang="en-US" sz="4800">
                <a:solidFill>
                  <a:srgbClr val="042B60"/>
                </a:solidFill>
                <a:latin typeface="Canva Sans"/>
                <a:ea typeface="Canva Sans"/>
                <a:cs typeface="Canva Sans"/>
                <a:sym typeface="Canva Sans"/>
              </a:rPr>
              <a:t>apply for SSI and Medicaid</a:t>
            </a:r>
          </a:p>
          <a:p>
            <a:pPr marL="1036322" lvl="1" indent="-518161" algn="l">
              <a:lnSpc>
                <a:spcPts val="6720"/>
              </a:lnSpc>
              <a:buFont typeface="Arial"/>
              <a:buChar char="•"/>
            </a:pPr>
            <a:r>
              <a:rPr lang="en-US" sz="4800">
                <a:solidFill>
                  <a:srgbClr val="042B60"/>
                </a:solidFill>
                <a:latin typeface="Canva Sans"/>
                <a:ea typeface="Canva Sans"/>
                <a:cs typeface="Canva Sans"/>
                <a:sym typeface="Canva Sans"/>
              </a:rPr>
              <a:t>open an ABLE account</a:t>
            </a:r>
          </a:p>
          <a:p>
            <a:pPr marL="1036322" lvl="1" indent="-518161" algn="l">
              <a:lnSpc>
                <a:spcPts val="6720"/>
              </a:lnSpc>
              <a:buFont typeface="Arial"/>
              <a:buChar char="•"/>
            </a:pPr>
            <a:r>
              <a:rPr lang="en-US" sz="4800">
                <a:solidFill>
                  <a:srgbClr val="042B60"/>
                </a:solidFill>
                <a:latin typeface="Canva Sans"/>
                <a:ea typeface="Canva Sans"/>
                <a:cs typeface="Canva Sans"/>
                <a:sym typeface="Canva Sans"/>
              </a:rPr>
              <a:t>create a special-needs trust</a:t>
            </a:r>
          </a:p>
          <a:p>
            <a:pPr marL="1036322" lvl="1" indent="-518161" algn="l">
              <a:lnSpc>
                <a:spcPts val="6720"/>
              </a:lnSpc>
              <a:buFont typeface="Arial"/>
              <a:buChar char="•"/>
            </a:pPr>
            <a:r>
              <a:rPr lang="en-US" sz="4800">
                <a:solidFill>
                  <a:srgbClr val="042B60"/>
                </a:solidFill>
                <a:latin typeface="Canva Sans"/>
                <a:ea typeface="Canva Sans"/>
                <a:cs typeface="Canva Sans"/>
                <a:sym typeface="Canva Sans"/>
              </a:rPr>
              <a:t>explore advocacy organizations</a:t>
            </a:r>
          </a:p>
          <a:p>
            <a:pPr marL="1036322" lvl="1" indent="-518161" algn="l">
              <a:lnSpc>
                <a:spcPts val="6720"/>
              </a:lnSpc>
              <a:buFont typeface="Arial"/>
              <a:buChar char="•"/>
            </a:pPr>
            <a:r>
              <a:rPr lang="en-US" sz="4800">
                <a:solidFill>
                  <a:srgbClr val="042B60"/>
                </a:solidFill>
                <a:latin typeface="Canva Sans"/>
                <a:ea typeface="Canva Sans"/>
                <a:cs typeface="Canva Sans"/>
                <a:sym typeface="Canva Sans"/>
              </a:rPr>
              <a:t>waiting list for  the Housing Choice Voucher program (HCV)</a:t>
            </a:r>
          </a:p>
        </p:txBody>
      </p:sp>
      <p:sp>
        <p:nvSpPr>
          <p:cNvPr id="10" name="TextBox 10"/>
          <p:cNvSpPr txBox="1"/>
          <p:nvPr/>
        </p:nvSpPr>
        <p:spPr>
          <a:xfrm>
            <a:off x="12322922" y="8479824"/>
            <a:ext cx="5708760" cy="372744"/>
          </a:xfrm>
          <a:prstGeom prst="rect">
            <a:avLst/>
          </a:prstGeom>
        </p:spPr>
        <p:txBody>
          <a:bodyPr lIns="0" tIns="0" rIns="0" bIns="0" rtlCol="0" anchor="t">
            <a:spAutoFit/>
          </a:bodyPr>
          <a:lstStyle/>
          <a:p>
            <a:pPr algn="ctr">
              <a:lnSpc>
                <a:spcPts val="3080"/>
              </a:lnSpc>
              <a:spcBef>
                <a:spcPct val="0"/>
              </a:spcBef>
            </a:pPr>
            <a:r>
              <a:rPr lang="en-US" sz="2200">
                <a:solidFill>
                  <a:srgbClr val="042B60"/>
                </a:solidFill>
                <a:latin typeface="Canva Sans"/>
                <a:ea typeface="Canva Sans"/>
                <a:cs typeface="Canva Sans"/>
                <a:sym typeface="Canva Sans"/>
              </a:rPr>
              <a:t>Image by Canva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879935" y="-1511728"/>
            <a:ext cx="10263940" cy="9480148"/>
          </a:xfrm>
          <a:custGeom>
            <a:avLst/>
            <a:gdLst/>
            <a:ahLst/>
            <a:cxnLst/>
            <a:rect l="l" t="t" r="r" b="b"/>
            <a:pathLst>
              <a:path w="10263940" h="9480148">
                <a:moveTo>
                  <a:pt x="0" y="0"/>
                </a:moveTo>
                <a:lnTo>
                  <a:pt x="10263940" y="0"/>
                </a:lnTo>
                <a:lnTo>
                  <a:pt x="10263940" y="9480149"/>
                </a:lnTo>
                <a:lnTo>
                  <a:pt x="0" y="9480149"/>
                </a:lnTo>
                <a:lnTo>
                  <a:pt x="0" y="0"/>
                </a:lnTo>
                <a:close/>
              </a:path>
            </a:pathLst>
          </a:custGeom>
          <a:blipFill>
            <a:blip>
              <a:alphaModFix amt="60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11926687" y="-845598"/>
            <a:ext cx="8821533" cy="8147889"/>
          </a:xfrm>
          <a:custGeom>
            <a:avLst/>
            <a:gdLst/>
            <a:ahLst/>
            <a:cxnLst/>
            <a:rect l="l" t="t" r="r" b="b"/>
            <a:pathLst>
              <a:path w="8821533" h="8147889">
                <a:moveTo>
                  <a:pt x="0" y="0"/>
                </a:moveTo>
                <a:lnTo>
                  <a:pt x="8821533" y="0"/>
                </a:lnTo>
                <a:lnTo>
                  <a:pt x="8821533" y="8147889"/>
                </a:lnTo>
                <a:lnTo>
                  <a:pt x="0" y="8147889"/>
                </a:lnTo>
                <a:lnTo>
                  <a:pt x="0" y="0"/>
                </a:lnTo>
                <a:close/>
              </a:path>
            </a:pathLst>
          </a:custGeom>
          <a:blipFill>
            <a:blip>
              <a:alphaModFix amt="60000"/>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4" name="Group 4"/>
          <p:cNvGrpSpPr/>
          <p:nvPr/>
        </p:nvGrpSpPr>
        <p:grpSpPr>
          <a:xfrm>
            <a:off x="11077305" y="552241"/>
            <a:ext cx="7210695" cy="7043798"/>
            <a:chOff x="0" y="0"/>
            <a:chExt cx="4828540" cy="4716780"/>
          </a:xfrm>
        </p:grpSpPr>
        <p:sp>
          <p:nvSpPr>
            <p:cNvPr id="5" name="Freeform 5"/>
            <p:cNvSpPr/>
            <p:nvPr/>
          </p:nvSpPr>
          <p:spPr>
            <a:xfrm>
              <a:off x="1103" y="1273"/>
              <a:ext cx="4830645" cy="4716345"/>
            </a:xfrm>
            <a:custGeom>
              <a:avLst/>
              <a:gdLst/>
              <a:ahLst/>
              <a:cxnLst/>
              <a:rect l="l" t="t" r="r" b="b"/>
              <a:pathLst>
                <a:path w="4830645" h="4716345">
                  <a:moveTo>
                    <a:pt x="3415197" y="4653277"/>
                  </a:moveTo>
                  <a:cubicBezTo>
                    <a:pt x="3387257" y="4660897"/>
                    <a:pt x="3365667" y="4671057"/>
                    <a:pt x="3344077" y="4673597"/>
                  </a:cubicBezTo>
                  <a:cubicBezTo>
                    <a:pt x="3222157" y="4683757"/>
                    <a:pt x="3101507" y="4693917"/>
                    <a:pt x="2979587" y="4702807"/>
                  </a:cubicBezTo>
                  <a:cubicBezTo>
                    <a:pt x="2917357" y="4706617"/>
                    <a:pt x="2855127" y="4710427"/>
                    <a:pt x="2792897" y="4711697"/>
                  </a:cubicBezTo>
                  <a:cubicBezTo>
                    <a:pt x="2725587" y="4714237"/>
                    <a:pt x="2658277" y="4718047"/>
                    <a:pt x="2592237" y="4715507"/>
                  </a:cubicBezTo>
                  <a:cubicBezTo>
                    <a:pt x="2528737" y="4714237"/>
                    <a:pt x="2465237" y="4710427"/>
                    <a:pt x="2404277" y="4698997"/>
                  </a:cubicBezTo>
                  <a:cubicBezTo>
                    <a:pt x="2325537" y="4685027"/>
                    <a:pt x="2245527" y="4685027"/>
                    <a:pt x="2168057" y="4672327"/>
                  </a:cubicBezTo>
                  <a:cubicBezTo>
                    <a:pt x="1966127" y="4639307"/>
                    <a:pt x="1760387" y="4648197"/>
                    <a:pt x="1557187" y="4634227"/>
                  </a:cubicBezTo>
                  <a:cubicBezTo>
                    <a:pt x="1442887" y="4626607"/>
                    <a:pt x="1328587" y="4608827"/>
                    <a:pt x="1214287" y="4593587"/>
                  </a:cubicBezTo>
                  <a:cubicBezTo>
                    <a:pt x="1084747" y="4577077"/>
                    <a:pt x="955207" y="4558027"/>
                    <a:pt x="824397" y="4540247"/>
                  </a:cubicBezTo>
                  <a:cubicBezTo>
                    <a:pt x="729147" y="4527547"/>
                    <a:pt x="632627" y="4514847"/>
                    <a:pt x="537377" y="4502147"/>
                  </a:cubicBezTo>
                  <a:cubicBezTo>
                    <a:pt x="534837" y="4502147"/>
                    <a:pt x="532297" y="4500877"/>
                    <a:pt x="529757" y="4500877"/>
                  </a:cubicBezTo>
                  <a:cubicBezTo>
                    <a:pt x="449747" y="4466587"/>
                    <a:pt x="364657" y="4439917"/>
                    <a:pt x="290997" y="4395467"/>
                  </a:cubicBezTo>
                  <a:cubicBezTo>
                    <a:pt x="166537" y="4319267"/>
                    <a:pt x="113197" y="4197347"/>
                    <a:pt x="108117" y="4053837"/>
                  </a:cubicBezTo>
                  <a:cubicBezTo>
                    <a:pt x="106847" y="4004307"/>
                    <a:pt x="100497" y="3956047"/>
                    <a:pt x="100497" y="3906517"/>
                  </a:cubicBezTo>
                  <a:cubicBezTo>
                    <a:pt x="101767" y="3837937"/>
                    <a:pt x="106847" y="3770627"/>
                    <a:pt x="110657" y="3703317"/>
                  </a:cubicBezTo>
                  <a:cubicBezTo>
                    <a:pt x="120817" y="3502657"/>
                    <a:pt x="125897" y="3301997"/>
                    <a:pt x="110657" y="3101337"/>
                  </a:cubicBezTo>
                  <a:cubicBezTo>
                    <a:pt x="96687" y="2920997"/>
                    <a:pt x="83987" y="2741927"/>
                    <a:pt x="70017" y="2561587"/>
                  </a:cubicBezTo>
                  <a:cubicBezTo>
                    <a:pt x="61127" y="2446017"/>
                    <a:pt x="49697" y="2331717"/>
                    <a:pt x="42077" y="2216147"/>
                  </a:cubicBezTo>
                  <a:cubicBezTo>
                    <a:pt x="36997" y="2139947"/>
                    <a:pt x="38267" y="2062477"/>
                    <a:pt x="33187" y="1986277"/>
                  </a:cubicBezTo>
                  <a:cubicBezTo>
                    <a:pt x="30647" y="1943097"/>
                    <a:pt x="16677" y="1901187"/>
                    <a:pt x="15407" y="1858007"/>
                  </a:cubicBezTo>
                  <a:cubicBezTo>
                    <a:pt x="10327" y="1753867"/>
                    <a:pt x="9057" y="1648457"/>
                    <a:pt x="6517" y="1543047"/>
                  </a:cubicBezTo>
                  <a:cubicBezTo>
                    <a:pt x="5247" y="1502407"/>
                    <a:pt x="-1103" y="1461767"/>
                    <a:pt x="167" y="1421127"/>
                  </a:cubicBezTo>
                  <a:cubicBezTo>
                    <a:pt x="1437" y="1357627"/>
                    <a:pt x="9057" y="1294127"/>
                    <a:pt x="10327" y="1230627"/>
                  </a:cubicBezTo>
                  <a:cubicBezTo>
                    <a:pt x="11597" y="1156967"/>
                    <a:pt x="3977" y="1083307"/>
                    <a:pt x="6517" y="1010917"/>
                  </a:cubicBezTo>
                  <a:cubicBezTo>
                    <a:pt x="6517" y="941067"/>
                    <a:pt x="15407" y="872487"/>
                    <a:pt x="24297" y="802637"/>
                  </a:cubicBezTo>
                  <a:cubicBezTo>
                    <a:pt x="26837" y="778507"/>
                    <a:pt x="44617" y="756917"/>
                    <a:pt x="49697" y="732787"/>
                  </a:cubicBezTo>
                  <a:cubicBezTo>
                    <a:pt x="71287" y="613407"/>
                    <a:pt x="94147" y="494027"/>
                    <a:pt x="150027" y="383537"/>
                  </a:cubicBezTo>
                  <a:cubicBezTo>
                    <a:pt x="162727" y="359407"/>
                    <a:pt x="183047" y="337817"/>
                    <a:pt x="202097" y="318767"/>
                  </a:cubicBezTo>
                  <a:cubicBezTo>
                    <a:pt x="208447" y="312417"/>
                    <a:pt x="223687" y="316227"/>
                    <a:pt x="227497" y="316227"/>
                  </a:cubicBezTo>
                  <a:cubicBezTo>
                    <a:pt x="236387" y="299717"/>
                    <a:pt x="241467" y="283207"/>
                    <a:pt x="251627" y="275587"/>
                  </a:cubicBezTo>
                  <a:cubicBezTo>
                    <a:pt x="306237" y="233677"/>
                    <a:pt x="363387" y="203197"/>
                    <a:pt x="434507" y="195577"/>
                  </a:cubicBezTo>
                  <a:cubicBezTo>
                    <a:pt x="487847" y="189227"/>
                    <a:pt x="539917" y="166367"/>
                    <a:pt x="593257" y="153667"/>
                  </a:cubicBezTo>
                  <a:cubicBezTo>
                    <a:pt x="658027" y="138427"/>
                    <a:pt x="722797" y="120647"/>
                    <a:pt x="790107" y="111757"/>
                  </a:cubicBezTo>
                  <a:cubicBezTo>
                    <a:pt x="851067" y="104137"/>
                    <a:pt x="909487" y="87627"/>
                    <a:pt x="971717" y="82547"/>
                  </a:cubicBezTo>
                  <a:cubicBezTo>
                    <a:pt x="1035217" y="77467"/>
                    <a:pt x="1098717" y="62227"/>
                    <a:pt x="1163487" y="57147"/>
                  </a:cubicBezTo>
                  <a:cubicBezTo>
                    <a:pt x="1338747" y="44447"/>
                    <a:pt x="1515277" y="35557"/>
                    <a:pt x="1690537" y="25397"/>
                  </a:cubicBezTo>
                  <a:cubicBezTo>
                    <a:pt x="1733717" y="22857"/>
                    <a:pt x="1776897" y="25397"/>
                    <a:pt x="1820077" y="26667"/>
                  </a:cubicBezTo>
                  <a:cubicBezTo>
                    <a:pt x="1841667" y="27937"/>
                    <a:pt x="1863257" y="33017"/>
                    <a:pt x="1886117" y="35557"/>
                  </a:cubicBezTo>
                  <a:cubicBezTo>
                    <a:pt x="1896277" y="36827"/>
                    <a:pt x="1906437" y="33017"/>
                    <a:pt x="1916597" y="33017"/>
                  </a:cubicBezTo>
                  <a:cubicBezTo>
                    <a:pt x="1947077" y="33017"/>
                    <a:pt x="1978827" y="33017"/>
                    <a:pt x="2009307" y="31747"/>
                  </a:cubicBezTo>
                  <a:cubicBezTo>
                    <a:pt x="2067727" y="29207"/>
                    <a:pt x="2127417" y="22857"/>
                    <a:pt x="2185837" y="22857"/>
                  </a:cubicBezTo>
                  <a:cubicBezTo>
                    <a:pt x="2242987" y="22857"/>
                    <a:pt x="2300137" y="26667"/>
                    <a:pt x="2357287" y="29207"/>
                  </a:cubicBezTo>
                  <a:lnTo>
                    <a:pt x="2403007" y="29207"/>
                  </a:lnTo>
                  <a:cubicBezTo>
                    <a:pt x="2472857" y="26667"/>
                    <a:pt x="2541437" y="26667"/>
                    <a:pt x="2611287" y="22857"/>
                  </a:cubicBezTo>
                  <a:cubicBezTo>
                    <a:pt x="2678597" y="19047"/>
                    <a:pt x="2744637" y="10157"/>
                    <a:pt x="2811947" y="6347"/>
                  </a:cubicBezTo>
                  <a:cubicBezTo>
                    <a:pt x="2843697" y="3807"/>
                    <a:pt x="2876717" y="3807"/>
                    <a:pt x="2908467" y="10157"/>
                  </a:cubicBezTo>
                  <a:cubicBezTo>
                    <a:pt x="2956727" y="19047"/>
                    <a:pt x="3002447" y="24127"/>
                    <a:pt x="3050707" y="10157"/>
                  </a:cubicBezTo>
                  <a:cubicBezTo>
                    <a:pt x="3068487" y="5077"/>
                    <a:pt x="3091347" y="13967"/>
                    <a:pt x="3111667" y="16507"/>
                  </a:cubicBezTo>
                  <a:cubicBezTo>
                    <a:pt x="3120557" y="17777"/>
                    <a:pt x="3130717" y="20317"/>
                    <a:pt x="3135797" y="16507"/>
                  </a:cubicBezTo>
                  <a:cubicBezTo>
                    <a:pt x="3170087" y="-8893"/>
                    <a:pt x="3201837" y="-2543"/>
                    <a:pt x="3234857" y="19047"/>
                  </a:cubicBezTo>
                  <a:cubicBezTo>
                    <a:pt x="3238667" y="21587"/>
                    <a:pt x="3248827" y="15237"/>
                    <a:pt x="3256447" y="15237"/>
                  </a:cubicBezTo>
                  <a:cubicBezTo>
                    <a:pt x="3286927" y="15237"/>
                    <a:pt x="3317407" y="15237"/>
                    <a:pt x="3349157" y="16507"/>
                  </a:cubicBezTo>
                  <a:cubicBezTo>
                    <a:pt x="3372017" y="17777"/>
                    <a:pt x="3393607" y="25397"/>
                    <a:pt x="3416467" y="27937"/>
                  </a:cubicBezTo>
                  <a:cubicBezTo>
                    <a:pt x="3465997" y="34287"/>
                    <a:pt x="3516797" y="44447"/>
                    <a:pt x="3567597" y="44447"/>
                  </a:cubicBezTo>
                  <a:cubicBezTo>
                    <a:pt x="3662847" y="45717"/>
                    <a:pt x="3758097" y="49527"/>
                    <a:pt x="3852077" y="69847"/>
                  </a:cubicBezTo>
                  <a:cubicBezTo>
                    <a:pt x="3939707" y="88897"/>
                    <a:pt x="4029877" y="88897"/>
                    <a:pt x="4118777" y="104137"/>
                  </a:cubicBezTo>
                  <a:cubicBezTo>
                    <a:pt x="4172117" y="113027"/>
                    <a:pt x="4226727" y="129537"/>
                    <a:pt x="4272447" y="156207"/>
                  </a:cubicBezTo>
                  <a:cubicBezTo>
                    <a:pt x="4321977" y="184147"/>
                    <a:pt x="4360077" y="229867"/>
                    <a:pt x="4404527" y="267967"/>
                  </a:cubicBezTo>
                  <a:cubicBezTo>
                    <a:pt x="4421037" y="281937"/>
                    <a:pt x="4445167" y="292097"/>
                    <a:pt x="4456597" y="309877"/>
                  </a:cubicBezTo>
                  <a:cubicBezTo>
                    <a:pt x="4489617" y="358137"/>
                    <a:pt x="4518827" y="408937"/>
                    <a:pt x="4548037" y="459737"/>
                  </a:cubicBezTo>
                  <a:cubicBezTo>
                    <a:pt x="4569627" y="496567"/>
                    <a:pt x="4591217" y="534667"/>
                    <a:pt x="4607727" y="572767"/>
                  </a:cubicBezTo>
                  <a:cubicBezTo>
                    <a:pt x="4625507" y="617217"/>
                    <a:pt x="4639477" y="662937"/>
                    <a:pt x="4653447" y="709927"/>
                  </a:cubicBezTo>
                  <a:cubicBezTo>
                    <a:pt x="4675037" y="783587"/>
                    <a:pt x="4700437" y="857247"/>
                    <a:pt x="4714407" y="933447"/>
                  </a:cubicBezTo>
                  <a:cubicBezTo>
                    <a:pt x="4734727" y="1040127"/>
                    <a:pt x="4744887" y="1149347"/>
                    <a:pt x="4760127" y="1257297"/>
                  </a:cubicBezTo>
                  <a:cubicBezTo>
                    <a:pt x="4765207" y="1292857"/>
                    <a:pt x="4771557" y="1328417"/>
                    <a:pt x="4774097" y="1363977"/>
                  </a:cubicBezTo>
                  <a:cubicBezTo>
                    <a:pt x="4781717" y="1465577"/>
                    <a:pt x="4786797" y="1565907"/>
                    <a:pt x="4793147" y="1667507"/>
                  </a:cubicBezTo>
                  <a:cubicBezTo>
                    <a:pt x="4802037" y="1793237"/>
                    <a:pt x="4814737" y="1917697"/>
                    <a:pt x="4821087" y="2043427"/>
                  </a:cubicBezTo>
                  <a:cubicBezTo>
                    <a:pt x="4827437" y="2164077"/>
                    <a:pt x="4832517" y="2285997"/>
                    <a:pt x="4829977" y="2407917"/>
                  </a:cubicBezTo>
                  <a:cubicBezTo>
                    <a:pt x="4826167" y="2611117"/>
                    <a:pt x="4816007" y="2813047"/>
                    <a:pt x="4805847" y="3016247"/>
                  </a:cubicBezTo>
                  <a:cubicBezTo>
                    <a:pt x="4799497" y="3141977"/>
                    <a:pt x="4790607" y="3266437"/>
                    <a:pt x="4777907" y="3390897"/>
                  </a:cubicBezTo>
                  <a:cubicBezTo>
                    <a:pt x="4765207" y="3515357"/>
                    <a:pt x="4746157" y="3638547"/>
                    <a:pt x="4732187" y="3763007"/>
                  </a:cubicBezTo>
                  <a:cubicBezTo>
                    <a:pt x="4722027" y="3849367"/>
                    <a:pt x="4719487" y="3935727"/>
                    <a:pt x="4708057" y="4020817"/>
                  </a:cubicBezTo>
                  <a:cubicBezTo>
                    <a:pt x="4697897" y="4098287"/>
                    <a:pt x="4659797" y="4166867"/>
                    <a:pt x="4608997" y="4224017"/>
                  </a:cubicBezTo>
                  <a:cubicBezTo>
                    <a:pt x="4567087" y="4272277"/>
                    <a:pt x="4534067" y="4326887"/>
                    <a:pt x="4490887" y="4373877"/>
                  </a:cubicBezTo>
                  <a:cubicBezTo>
                    <a:pt x="4452787" y="4415787"/>
                    <a:pt x="4410877" y="4457697"/>
                    <a:pt x="4344837" y="4458967"/>
                  </a:cubicBezTo>
                  <a:cubicBezTo>
                    <a:pt x="4329597" y="4458967"/>
                    <a:pt x="4315627" y="4474207"/>
                    <a:pt x="4300387" y="4481827"/>
                  </a:cubicBezTo>
                  <a:cubicBezTo>
                    <a:pt x="4235617" y="4509767"/>
                    <a:pt x="4168307" y="4533897"/>
                    <a:pt x="4104807" y="4564377"/>
                  </a:cubicBezTo>
                  <a:cubicBezTo>
                    <a:pt x="3987967" y="4620257"/>
                    <a:pt x="3862237" y="4629147"/>
                    <a:pt x="3736507" y="4634227"/>
                  </a:cubicBezTo>
                  <a:cubicBezTo>
                    <a:pt x="3688247" y="4636767"/>
                    <a:pt x="3638717" y="4632957"/>
                    <a:pt x="3590457" y="4636767"/>
                  </a:cubicBezTo>
                  <a:cubicBezTo>
                    <a:pt x="3566327" y="4638037"/>
                    <a:pt x="3543467" y="4649467"/>
                    <a:pt x="3520607" y="4654547"/>
                  </a:cubicBezTo>
                  <a:cubicBezTo>
                    <a:pt x="3510447" y="4657087"/>
                    <a:pt x="3500287" y="4655817"/>
                    <a:pt x="3488857" y="4657087"/>
                  </a:cubicBezTo>
                  <a:cubicBezTo>
                    <a:pt x="3473617" y="4658357"/>
                    <a:pt x="3458377" y="4662167"/>
                    <a:pt x="3443137" y="4660897"/>
                  </a:cubicBezTo>
                  <a:cubicBezTo>
                    <a:pt x="3427897" y="4658357"/>
                    <a:pt x="3417737" y="4653277"/>
                    <a:pt x="3415197" y="4653277"/>
                  </a:cubicBezTo>
                  <a:close/>
                </a:path>
              </a:pathLst>
            </a:custGeom>
            <a:blipFill>
              <a:blip r:embed="rId5"/>
              <a:stretch>
                <a:fillRect l="-23271" r="-23271"/>
              </a:stretch>
            </a:blipFill>
          </p:spPr>
          <p:txBody>
            <a:bodyPr/>
            <a:lstStyle/>
            <a:p>
              <a:endParaRPr lang="en-US"/>
            </a:p>
          </p:txBody>
        </p:sp>
      </p:grpSp>
      <p:sp>
        <p:nvSpPr>
          <p:cNvPr id="6" name="Freeform 6"/>
          <p:cNvSpPr/>
          <p:nvPr/>
        </p:nvSpPr>
        <p:spPr>
          <a:xfrm>
            <a:off x="304800" y="8306752"/>
            <a:ext cx="6012827" cy="5553666"/>
          </a:xfrm>
          <a:custGeom>
            <a:avLst/>
            <a:gdLst/>
            <a:ahLst/>
            <a:cxnLst/>
            <a:rect l="l" t="t" r="r" b="b"/>
            <a:pathLst>
              <a:path w="6012827" h="5553666">
                <a:moveTo>
                  <a:pt x="0" y="0"/>
                </a:moveTo>
                <a:lnTo>
                  <a:pt x="6012827" y="0"/>
                </a:lnTo>
                <a:lnTo>
                  <a:pt x="6012827" y="5553666"/>
                </a:lnTo>
                <a:lnTo>
                  <a:pt x="0" y="5553666"/>
                </a:lnTo>
                <a:lnTo>
                  <a:pt x="0" y="0"/>
                </a:lnTo>
                <a:close/>
              </a:path>
            </a:pathLst>
          </a:custGeom>
          <a:blipFill>
            <a:blip>
              <a:alphaModFix amt="60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7" name="Freeform 7"/>
          <p:cNvSpPr/>
          <p:nvPr/>
        </p:nvSpPr>
        <p:spPr>
          <a:xfrm>
            <a:off x="1277447" y="8544544"/>
            <a:ext cx="6098110" cy="5632436"/>
          </a:xfrm>
          <a:custGeom>
            <a:avLst/>
            <a:gdLst/>
            <a:ahLst/>
            <a:cxnLst/>
            <a:rect l="l" t="t" r="r" b="b"/>
            <a:pathLst>
              <a:path w="6098110" h="5632436">
                <a:moveTo>
                  <a:pt x="0" y="0"/>
                </a:moveTo>
                <a:lnTo>
                  <a:pt x="6098111" y="0"/>
                </a:lnTo>
                <a:lnTo>
                  <a:pt x="6098111" y="5632436"/>
                </a:lnTo>
                <a:lnTo>
                  <a:pt x="0" y="5632436"/>
                </a:lnTo>
                <a:lnTo>
                  <a:pt x="0" y="0"/>
                </a:lnTo>
                <a:close/>
              </a:path>
            </a:pathLst>
          </a:custGeom>
          <a:blipFill>
            <a:blip>
              <a:alphaModFix amt="60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8" name="TextBox 8"/>
          <p:cNvSpPr txBox="1"/>
          <p:nvPr/>
        </p:nvSpPr>
        <p:spPr>
          <a:xfrm>
            <a:off x="12417202" y="7930321"/>
            <a:ext cx="5870798" cy="372744"/>
          </a:xfrm>
          <a:prstGeom prst="rect">
            <a:avLst/>
          </a:prstGeom>
        </p:spPr>
        <p:txBody>
          <a:bodyPr lIns="0" tIns="0" rIns="0" bIns="0" rtlCol="0" anchor="t">
            <a:spAutoFit/>
          </a:bodyPr>
          <a:lstStyle/>
          <a:p>
            <a:pPr algn="ctr">
              <a:lnSpc>
                <a:spcPts val="3080"/>
              </a:lnSpc>
            </a:pPr>
            <a:r>
              <a:rPr lang="en-US" sz="2200">
                <a:solidFill>
                  <a:srgbClr val="042B60"/>
                </a:solidFill>
                <a:latin typeface="Canva Sans"/>
                <a:ea typeface="Canva Sans"/>
                <a:cs typeface="Canva Sans"/>
                <a:sym typeface="Canva Sans"/>
              </a:rPr>
              <a:t>Image by Canva</a:t>
            </a:r>
          </a:p>
        </p:txBody>
      </p:sp>
      <p:sp>
        <p:nvSpPr>
          <p:cNvPr id="9" name="TextBox 9"/>
          <p:cNvSpPr txBox="1"/>
          <p:nvPr/>
        </p:nvSpPr>
        <p:spPr>
          <a:xfrm>
            <a:off x="1600200" y="342900"/>
            <a:ext cx="7167295" cy="2579161"/>
          </a:xfrm>
          <a:prstGeom prst="rect">
            <a:avLst/>
          </a:prstGeom>
        </p:spPr>
        <p:txBody>
          <a:bodyPr wrap="square" lIns="0" tIns="0" rIns="0" bIns="0" rtlCol="0" anchor="t">
            <a:spAutoFit/>
          </a:bodyPr>
          <a:lstStyle/>
          <a:p>
            <a:pPr algn="ctr">
              <a:lnSpc>
                <a:spcPts val="10080"/>
              </a:lnSpc>
            </a:pPr>
            <a:r>
              <a:rPr lang="en-US" sz="7200" b="1" dirty="0">
                <a:solidFill>
                  <a:srgbClr val="042B60"/>
                </a:solidFill>
                <a:latin typeface="Canva Sans Bold"/>
                <a:ea typeface="Canva Sans Bold"/>
                <a:cs typeface="Canva Sans Bold"/>
                <a:sym typeface="Canva Sans Bold"/>
              </a:rPr>
              <a:t>College-Bound</a:t>
            </a:r>
          </a:p>
          <a:p>
            <a:pPr algn="ctr">
              <a:lnSpc>
                <a:spcPts val="10080"/>
              </a:lnSpc>
            </a:pPr>
            <a:r>
              <a:rPr lang="en-US" sz="7200" b="1" dirty="0">
                <a:solidFill>
                  <a:srgbClr val="042B60"/>
                </a:solidFill>
                <a:latin typeface="Canva Sans Bold"/>
                <a:ea typeface="Canva Sans Bold"/>
                <a:cs typeface="Canva Sans Bold"/>
                <a:sym typeface="Canva Sans Bold"/>
              </a:rPr>
              <a:t>Students</a:t>
            </a:r>
          </a:p>
        </p:txBody>
      </p:sp>
      <p:sp>
        <p:nvSpPr>
          <p:cNvPr id="10" name="TextBox 10"/>
          <p:cNvSpPr txBox="1"/>
          <p:nvPr/>
        </p:nvSpPr>
        <p:spPr>
          <a:xfrm>
            <a:off x="1028700" y="3643054"/>
            <a:ext cx="9582263" cy="4660011"/>
          </a:xfrm>
          <a:prstGeom prst="rect">
            <a:avLst/>
          </a:prstGeom>
        </p:spPr>
        <p:txBody>
          <a:bodyPr lIns="0" tIns="0" rIns="0" bIns="0" rtlCol="0" anchor="t">
            <a:spAutoFit/>
          </a:bodyPr>
          <a:lstStyle/>
          <a:p>
            <a:pPr marL="1036320" lvl="1" indent="-518160" algn="l">
              <a:lnSpc>
                <a:spcPts val="6192"/>
              </a:lnSpc>
              <a:buFont typeface="Arial"/>
              <a:buChar char="•"/>
            </a:pPr>
            <a:r>
              <a:rPr lang="en-US" sz="4800" spc="139">
                <a:solidFill>
                  <a:srgbClr val="042B60"/>
                </a:solidFill>
                <a:latin typeface="Canva Sans"/>
                <a:ea typeface="Canva Sans"/>
                <a:cs typeface="Canva Sans"/>
                <a:sym typeface="Canva Sans"/>
              </a:rPr>
              <a:t>may have to advocate for their own accommodations </a:t>
            </a:r>
          </a:p>
          <a:p>
            <a:pPr marL="1036320" lvl="1" indent="-518160" algn="l">
              <a:lnSpc>
                <a:spcPts val="6192"/>
              </a:lnSpc>
              <a:buFont typeface="Arial"/>
              <a:buChar char="•"/>
            </a:pPr>
            <a:r>
              <a:rPr lang="en-US" sz="4800" spc="139">
                <a:solidFill>
                  <a:srgbClr val="042B60"/>
                </a:solidFill>
                <a:latin typeface="Canva Sans"/>
                <a:ea typeface="Canva Sans"/>
                <a:cs typeface="Canva Sans"/>
                <a:sym typeface="Canva Sans"/>
              </a:rPr>
              <a:t>many colleges have programs to provide accommodations and supports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0" y="1216837"/>
            <a:ext cx="18266896" cy="8884920"/>
          </a:xfrm>
          <a:prstGeom prst="rect">
            <a:avLst/>
          </a:prstGeom>
        </p:spPr>
        <p:txBody>
          <a:bodyPr lIns="0" tIns="0" rIns="0" bIns="0" rtlCol="0" anchor="t">
            <a:spAutoFit/>
          </a:bodyPr>
          <a:lstStyle/>
          <a:p>
            <a:pPr algn="l">
              <a:lnSpc>
                <a:spcPts val="5880"/>
              </a:lnSpc>
              <a:spcBef>
                <a:spcPct val="0"/>
              </a:spcBef>
            </a:pPr>
            <a:r>
              <a:rPr lang="en-US" sz="4200" b="1" dirty="0">
                <a:solidFill>
                  <a:srgbClr val="000000"/>
                </a:solidFill>
                <a:latin typeface="Canva Sans Bold"/>
                <a:ea typeface="Canva Sans Bold"/>
                <a:cs typeface="Canva Sans Bold"/>
                <a:sym typeface="Canva Sans Bold"/>
              </a:rPr>
              <a:t>    </a:t>
            </a:r>
            <a:r>
              <a:rPr lang="en-US" sz="4200" dirty="0">
                <a:solidFill>
                  <a:srgbClr val="000000"/>
                </a:solidFill>
                <a:latin typeface="Canva Sans"/>
                <a:ea typeface="Canva Sans"/>
                <a:cs typeface="Canva Sans"/>
                <a:sym typeface="Canva Sans"/>
              </a:rPr>
              <a:t>1. Divide into groups of 4 to 5 people.</a:t>
            </a:r>
          </a:p>
          <a:p>
            <a:pPr algn="l">
              <a:lnSpc>
                <a:spcPts val="5880"/>
              </a:lnSpc>
              <a:spcBef>
                <a:spcPct val="0"/>
              </a:spcBef>
            </a:pPr>
            <a:endParaRPr lang="en-US" sz="4200" dirty="0">
              <a:solidFill>
                <a:srgbClr val="000000"/>
              </a:solidFill>
              <a:latin typeface="Canva Sans"/>
              <a:ea typeface="Canva Sans"/>
              <a:cs typeface="Canva Sans"/>
              <a:sym typeface="Canva Sans"/>
            </a:endParaRPr>
          </a:p>
          <a:p>
            <a:pPr algn="l">
              <a:lnSpc>
                <a:spcPts val="5880"/>
              </a:lnSpc>
              <a:spcBef>
                <a:spcPct val="0"/>
              </a:spcBef>
            </a:pPr>
            <a:r>
              <a:rPr lang="en-US" sz="4200" dirty="0">
                <a:solidFill>
                  <a:srgbClr val="000000"/>
                </a:solidFill>
                <a:latin typeface="Canva Sans"/>
                <a:ea typeface="Canva Sans"/>
                <a:cs typeface="Canva Sans"/>
                <a:sym typeface="Canva Sans"/>
              </a:rPr>
              <a:t>    2. Group purpose: to discuss possible community activities or </a:t>
            </a:r>
          </a:p>
          <a:p>
            <a:pPr algn="l">
              <a:lnSpc>
                <a:spcPts val="5880"/>
              </a:lnSpc>
              <a:spcBef>
                <a:spcPct val="0"/>
              </a:spcBef>
            </a:pPr>
            <a:r>
              <a:rPr lang="en-US" sz="4200" dirty="0">
                <a:solidFill>
                  <a:srgbClr val="000000"/>
                </a:solidFill>
                <a:latin typeface="Canva Sans"/>
                <a:ea typeface="Canva Sans"/>
                <a:cs typeface="Canva Sans"/>
                <a:sym typeface="Canva Sans"/>
              </a:rPr>
              <a:t>        events to support individuals with autism or families with </a:t>
            </a:r>
          </a:p>
          <a:p>
            <a:pPr algn="l">
              <a:lnSpc>
                <a:spcPts val="5880"/>
              </a:lnSpc>
              <a:spcBef>
                <a:spcPct val="0"/>
              </a:spcBef>
            </a:pPr>
            <a:r>
              <a:rPr lang="en-US" sz="4200" dirty="0">
                <a:solidFill>
                  <a:srgbClr val="000000"/>
                </a:solidFill>
                <a:latin typeface="Canva Sans"/>
                <a:ea typeface="Canva Sans"/>
                <a:cs typeface="Canva Sans"/>
                <a:sym typeface="Canva Sans"/>
              </a:rPr>
              <a:t>        members with autism.</a:t>
            </a:r>
          </a:p>
          <a:p>
            <a:pPr algn="l">
              <a:lnSpc>
                <a:spcPts val="5880"/>
              </a:lnSpc>
              <a:spcBef>
                <a:spcPct val="0"/>
              </a:spcBef>
            </a:pPr>
            <a:endParaRPr lang="en-US" sz="4200" dirty="0">
              <a:solidFill>
                <a:srgbClr val="000000"/>
              </a:solidFill>
              <a:latin typeface="Canva Sans"/>
              <a:ea typeface="Canva Sans"/>
              <a:cs typeface="Canva Sans"/>
              <a:sym typeface="Canva Sans"/>
            </a:endParaRPr>
          </a:p>
          <a:p>
            <a:pPr algn="l">
              <a:lnSpc>
                <a:spcPts val="5880"/>
              </a:lnSpc>
              <a:spcBef>
                <a:spcPct val="0"/>
              </a:spcBef>
            </a:pPr>
            <a:r>
              <a:rPr lang="en-US" sz="4200" dirty="0">
                <a:solidFill>
                  <a:srgbClr val="000000"/>
                </a:solidFill>
                <a:latin typeface="Canva Sans"/>
                <a:ea typeface="Canva Sans"/>
                <a:cs typeface="Canva Sans"/>
                <a:sym typeface="Canva Sans"/>
              </a:rPr>
              <a:t>    3. Select a recorder who will write down the ideas on newsprint. </a:t>
            </a:r>
          </a:p>
          <a:p>
            <a:pPr algn="l">
              <a:lnSpc>
                <a:spcPts val="5880"/>
              </a:lnSpc>
              <a:spcBef>
                <a:spcPct val="0"/>
              </a:spcBef>
            </a:pPr>
            <a:endParaRPr lang="en-US" sz="4200" dirty="0">
              <a:solidFill>
                <a:srgbClr val="000000"/>
              </a:solidFill>
              <a:latin typeface="Canva Sans"/>
              <a:ea typeface="Canva Sans"/>
              <a:cs typeface="Canva Sans"/>
              <a:sym typeface="Canva Sans"/>
            </a:endParaRPr>
          </a:p>
          <a:p>
            <a:pPr algn="l">
              <a:lnSpc>
                <a:spcPts val="5880"/>
              </a:lnSpc>
              <a:spcBef>
                <a:spcPct val="0"/>
              </a:spcBef>
            </a:pPr>
            <a:r>
              <a:rPr lang="en-US" sz="4200" dirty="0">
                <a:solidFill>
                  <a:srgbClr val="000000"/>
                </a:solidFill>
                <a:latin typeface="Canva Sans"/>
                <a:ea typeface="Canva Sans"/>
                <a:cs typeface="Canva Sans"/>
                <a:sym typeface="Canva Sans"/>
              </a:rPr>
              <a:t>    4. Select a reporter who will share the small group ideas with the</a:t>
            </a:r>
          </a:p>
          <a:p>
            <a:pPr algn="l">
              <a:lnSpc>
                <a:spcPts val="5880"/>
              </a:lnSpc>
              <a:spcBef>
                <a:spcPct val="0"/>
              </a:spcBef>
            </a:pPr>
            <a:r>
              <a:rPr lang="en-US" sz="4200" dirty="0">
                <a:solidFill>
                  <a:srgbClr val="000000"/>
                </a:solidFill>
                <a:latin typeface="Canva Sans"/>
                <a:ea typeface="Canva Sans"/>
                <a:cs typeface="Canva Sans"/>
                <a:sym typeface="Canva Sans"/>
              </a:rPr>
              <a:t>        larger group.</a:t>
            </a:r>
          </a:p>
          <a:p>
            <a:pPr algn="l">
              <a:lnSpc>
                <a:spcPts val="5880"/>
              </a:lnSpc>
              <a:spcBef>
                <a:spcPct val="0"/>
              </a:spcBef>
            </a:pPr>
            <a:endParaRPr lang="en-US" sz="4200" dirty="0">
              <a:solidFill>
                <a:srgbClr val="000000"/>
              </a:solidFill>
              <a:latin typeface="Canva Sans"/>
              <a:ea typeface="Canva Sans"/>
              <a:cs typeface="Canva Sans"/>
              <a:sym typeface="Canva Sans"/>
            </a:endParaRPr>
          </a:p>
          <a:p>
            <a:pPr algn="l">
              <a:lnSpc>
                <a:spcPts val="5880"/>
              </a:lnSpc>
              <a:spcBef>
                <a:spcPct val="0"/>
              </a:spcBef>
            </a:pPr>
            <a:r>
              <a:rPr lang="en-US" sz="4200" dirty="0">
                <a:solidFill>
                  <a:srgbClr val="000000"/>
                </a:solidFill>
                <a:latin typeface="Canva Sans"/>
                <a:ea typeface="Canva Sans"/>
                <a:cs typeface="Canva Sans"/>
                <a:sym typeface="Canva Sans"/>
              </a:rPr>
              <a:t>    5. Be ready to share ideas with your small group and large group! </a:t>
            </a:r>
          </a:p>
        </p:txBody>
      </p:sp>
      <p:sp>
        <p:nvSpPr>
          <p:cNvPr id="3" name="TextBox 3"/>
          <p:cNvSpPr txBox="1"/>
          <p:nvPr/>
        </p:nvSpPr>
        <p:spPr>
          <a:xfrm>
            <a:off x="0" y="299259"/>
            <a:ext cx="18210519" cy="1031748"/>
          </a:xfrm>
          <a:prstGeom prst="rect">
            <a:avLst/>
          </a:prstGeom>
        </p:spPr>
        <p:txBody>
          <a:bodyPr lIns="0" tIns="0" rIns="0" bIns="0" rtlCol="0" anchor="t">
            <a:spAutoFit/>
          </a:bodyPr>
          <a:lstStyle/>
          <a:p>
            <a:pPr algn="ctr">
              <a:lnSpc>
                <a:spcPts val="8256"/>
              </a:lnSpc>
              <a:spcBef>
                <a:spcPct val="0"/>
              </a:spcBef>
            </a:pPr>
            <a:r>
              <a:rPr lang="en-US" sz="6400" b="1" spc="185" dirty="0">
                <a:solidFill>
                  <a:srgbClr val="000000"/>
                </a:solidFill>
                <a:latin typeface="Canva Sans Bold"/>
                <a:ea typeface="Canva Sans Bold"/>
                <a:cs typeface="Canva Sans Bold"/>
                <a:sym typeface="Canva Sans Bold"/>
              </a:rPr>
              <a:t> Activity 2: Community Awareness Activity</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499197" y="155430"/>
            <a:ext cx="16591021" cy="10661096"/>
          </a:xfrm>
          <a:prstGeom prst="rect">
            <a:avLst/>
          </a:prstGeom>
        </p:spPr>
        <p:txBody>
          <a:bodyPr lIns="0" tIns="0" rIns="0" bIns="0" rtlCol="0" anchor="t">
            <a:spAutoFit/>
          </a:bodyPr>
          <a:lstStyle/>
          <a:p>
            <a:pPr algn="ctr">
              <a:lnSpc>
                <a:spcPts val="8959"/>
              </a:lnSpc>
              <a:spcBef>
                <a:spcPct val="0"/>
              </a:spcBef>
            </a:pPr>
            <a:r>
              <a:rPr lang="en-US" sz="6399" b="1" dirty="0">
                <a:solidFill>
                  <a:srgbClr val="000000"/>
                </a:solidFill>
                <a:latin typeface="Canva Sans Bold"/>
                <a:ea typeface="Canva Sans Bold"/>
                <a:cs typeface="Canva Sans Bold"/>
                <a:sym typeface="Canva Sans Bold"/>
              </a:rPr>
              <a:t>Activity 2: Community Awareness Activity</a:t>
            </a:r>
          </a:p>
          <a:p>
            <a:pPr algn="l">
              <a:lnSpc>
                <a:spcPts val="4392"/>
              </a:lnSpc>
              <a:spcBef>
                <a:spcPct val="0"/>
              </a:spcBef>
            </a:pPr>
            <a:r>
              <a:rPr lang="en-US" sz="3137" b="1" dirty="0">
                <a:solidFill>
                  <a:srgbClr val="000000"/>
                </a:solidFill>
                <a:latin typeface="Canva Sans Bold"/>
                <a:ea typeface="Canva Sans Bold"/>
                <a:cs typeface="Canva Sans Bold"/>
                <a:sym typeface="Canva Sans Bold"/>
              </a:rPr>
              <a:t>      </a:t>
            </a:r>
          </a:p>
          <a:p>
            <a:pPr algn="l">
              <a:lnSpc>
                <a:spcPts val="6185"/>
              </a:lnSpc>
              <a:spcBef>
                <a:spcPct val="0"/>
              </a:spcBef>
            </a:pPr>
            <a:r>
              <a:rPr lang="en-US" sz="4418" dirty="0">
                <a:solidFill>
                  <a:srgbClr val="000000"/>
                </a:solidFill>
                <a:latin typeface="Canva Sans"/>
                <a:ea typeface="Canva Sans"/>
                <a:cs typeface="Canva Sans"/>
                <a:sym typeface="Canva Sans"/>
              </a:rPr>
              <a:t>      Community awareness initiatives are actions taken by</a:t>
            </a:r>
          </a:p>
          <a:p>
            <a:pPr algn="l">
              <a:lnSpc>
                <a:spcPts val="6185"/>
              </a:lnSpc>
              <a:spcBef>
                <a:spcPct val="0"/>
              </a:spcBef>
            </a:pPr>
            <a:r>
              <a:rPr lang="en-US" sz="4418" dirty="0">
                <a:solidFill>
                  <a:srgbClr val="000000"/>
                </a:solidFill>
                <a:latin typeface="Canva Sans"/>
                <a:ea typeface="Canva Sans"/>
                <a:cs typeface="Canva Sans"/>
                <a:sym typeface="Canva Sans"/>
              </a:rPr>
              <a:t>      individuals or groups to raise awareness about a certain </a:t>
            </a:r>
          </a:p>
          <a:p>
            <a:pPr algn="l">
              <a:lnSpc>
                <a:spcPts val="6185"/>
              </a:lnSpc>
              <a:spcBef>
                <a:spcPct val="0"/>
              </a:spcBef>
            </a:pPr>
            <a:r>
              <a:rPr lang="en-US" sz="4418" dirty="0">
                <a:solidFill>
                  <a:srgbClr val="000000"/>
                </a:solidFill>
                <a:latin typeface="Canva Sans"/>
                <a:ea typeface="Canva Sans"/>
                <a:cs typeface="Canva Sans"/>
                <a:sym typeface="Canva Sans"/>
              </a:rPr>
              <a:t>      issue, cause, or problem that affects the community. </a:t>
            </a:r>
          </a:p>
          <a:p>
            <a:pPr algn="l">
              <a:lnSpc>
                <a:spcPts val="6185"/>
              </a:lnSpc>
              <a:spcBef>
                <a:spcPct val="0"/>
              </a:spcBef>
            </a:pPr>
            <a:r>
              <a:rPr lang="en-US" sz="4418" dirty="0">
                <a:solidFill>
                  <a:srgbClr val="000000"/>
                </a:solidFill>
                <a:latin typeface="Canva Sans"/>
                <a:ea typeface="Canva Sans"/>
                <a:cs typeface="Canva Sans"/>
                <a:sym typeface="Canva Sans"/>
              </a:rPr>
              <a:t>      These initiatives can take various forms, such as   </a:t>
            </a:r>
          </a:p>
          <a:p>
            <a:pPr algn="l">
              <a:lnSpc>
                <a:spcPts val="6185"/>
              </a:lnSpc>
              <a:spcBef>
                <a:spcPct val="0"/>
              </a:spcBef>
            </a:pPr>
            <a:r>
              <a:rPr lang="en-US" sz="4418" dirty="0">
                <a:solidFill>
                  <a:srgbClr val="000000"/>
                </a:solidFill>
                <a:latin typeface="Canva Sans"/>
                <a:ea typeface="Canva Sans"/>
                <a:cs typeface="Canva Sans"/>
                <a:sym typeface="Canva Sans"/>
              </a:rPr>
              <a:t>      campaigns, events, workshops, seminars, publications, or</a:t>
            </a:r>
          </a:p>
          <a:p>
            <a:pPr algn="l">
              <a:lnSpc>
                <a:spcPts val="6185"/>
              </a:lnSpc>
              <a:spcBef>
                <a:spcPct val="0"/>
              </a:spcBef>
            </a:pPr>
            <a:r>
              <a:rPr lang="en-US" sz="4418" dirty="0">
                <a:solidFill>
                  <a:srgbClr val="000000"/>
                </a:solidFill>
                <a:latin typeface="Canva Sans"/>
                <a:ea typeface="Canva Sans"/>
                <a:cs typeface="Canva Sans"/>
                <a:sym typeface="Canva Sans"/>
              </a:rPr>
              <a:t>      online platforms. The main goal of community awareness</a:t>
            </a:r>
          </a:p>
          <a:p>
            <a:pPr algn="l">
              <a:lnSpc>
                <a:spcPts val="6185"/>
              </a:lnSpc>
              <a:spcBef>
                <a:spcPct val="0"/>
              </a:spcBef>
            </a:pPr>
            <a:r>
              <a:rPr lang="en-US" sz="4418" dirty="0">
                <a:solidFill>
                  <a:srgbClr val="000000"/>
                </a:solidFill>
                <a:latin typeface="Canva Sans"/>
                <a:ea typeface="Canva Sans"/>
                <a:cs typeface="Canva Sans"/>
                <a:sym typeface="Canva Sans"/>
              </a:rPr>
              <a:t>      initiatives is to drive social change by informing,</a:t>
            </a:r>
          </a:p>
          <a:p>
            <a:pPr algn="l">
              <a:lnSpc>
                <a:spcPts val="6185"/>
              </a:lnSpc>
              <a:spcBef>
                <a:spcPct val="0"/>
              </a:spcBef>
            </a:pPr>
            <a:r>
              <a:rPr lang="en-US" sz="4418" dirty="0">
                <a:solidFill>
                  <a:srgbClr val="000000"/>
                </a:solidFill>
                <a:latin typeface="Canva Sans"/>
                <a:ea typeface="Canva Sans"/>
                <a:cs typeface="Canva Sans"/>
                <a:sym typeface="Canva Sans"/>
              </a:rPr>
              <a:t>      educating, inspiring, and mobilizing the community to </a:t>
            </a:r>
          </a:p>
          <a:p>
            <a:pPr algn="l">
              <a:lnSpc>
                <a:spcPts val="6185"/>
              </a:lnSpc>
              <a:spcBef>
                <a:spcPct val="0"/>
              </a:spcBef>
            </a:pPr>
            <a:r>
              <a:rPr lang="en-US" sz="4418" dirty="0">
                <a:solidFill>
                  <a:srgbClr val="000000"/>
                </a:solidFill>
                <a:latin typeface="Canva Sans"/>
                <a:ea typeface="Canva Sans"/>
                <a:cs typeface="Canva Sans"/>
                <a:sym typeface="Canva Sans"/>
              </a:rPr>
              <a:t>      take action, to make a difference in your local community.  </a:t>
            </a:r>
          </a:p>
          <a:p>
            <a:pPr algn="ctr">
              <a:lnSpc>
                <a:spcPts val="6185"/>
              </a:lnSpc>
              <a:spcBef>
                <a:spcPct val="0"/>
              </a:spcBef>
            </a:pPr>
            <a:r>
              <a:rPr lang="en-US" sz="4418" dirty="0">
                <a:solidFill>
                  <a:srgbClr val="000000"/>
                </a:solidFill>
                <a:latin typeface="Canva Sans"/>
                <a:ea typeface="Canva Sans"/>
                <a:cs typeface="Canva Sans"/>
                <a:sym typeface="Canva Sans"/>
              </a:rPr>
              <a:t> </a:t>
            </a:r>
          </a:p>
          <a:p>
            <a:pPr algn="ctr">
              <a:lnSpc>
                <a:spcPts val="2301"/>
              </a:lnSpc>
              <a:spcBef>
                <a:spcPct val="0"/>
              </a:spcBef>
            </a:pPr>
            <a:r>
              <a:rPr lang="en-US" sz="1643" dirty="0">
                <a:solidFill>
                  <a:srgbClr val="000000"/>
                </a:solidFill>
                <a:latin typeface="Canva Sans"/>
                <a:ea typeface="Canva Sans"/>
                <a:cs typeface="Canva Sans"/>
                <a:sym typeface="Canva Sans"/>
              </a:rPr>
              <a:t> </a:t>
            </a:r>
          </a:p>
          <a:p>
            <a:pPr algn="ctr">
              <a:lnSpc>
                <a:spcPts val="2301"/>
              </a:lnSpc>
              <a:spcBef>
                <a:spcPct val="0"/>
              </a:spcBef>
            </a:pPr>
            <a:r>
              <a:rPr lang="en-US" sz="1643" dirty="0">
                <a:solidFill>
                  <a:srgbClr val="000000"/>
                </a:solidFill>
                <a:latin typeface="Canva Sans"/>
                <a:ea typeface="Canva Sans"/>
                <a:cs typeface="Canva Sans"/>
                <a:sym typeface="Canva Sans"/>
              </a:rPr>
              <a:t> </a:t>
            </a:r>
          </a:p>
          <a:p>
            <a:pPr algn="ctr">
              <a:lnSpc>
                <a:spcPts val="2301"/>
              </a:lnSpc>
              <a:spcBef>
                <a:spcPct val="0"/>
              </a:spcBef>
            </a:pPr>
            <a:r>
              <a:rPr lang="en-US" sz="1643" dirty="0">
                <a:solidFill>
                  <a:srgbClr val="000000"/>
                </a:solidFill>
                <a:latin typeface="Canva Sans"/>
                <a:ea typeface="Canva Sans"/>
                <a:cs typeface="Canva Sans"/>
                <a:sym typeface="Canva Sans"/>
              </a:rPr>
              <a:t> </a:t>
            </a:r>
          </a:p>
          <a:p>
            <a:pPr algn="ctr">
              <a:lnSpc>
                <a:spcPts val="2301"/>
              </a:lnSpc>
              <a:spcBef>
                <a:spcPct val="0"/>
              </a:spcBef>
            </a:pPr>
            <a:r>
              <a:rPr lang="en-US" sz="1643" dirty="0">
                <a:solidFill>
                  <a:srgbClr val="000000"/>
                </a:solidFill>
                <a:latin typeface="Canva Sans"/>
                <a:ea typeface="Canva Sans"/>
                <a:cs typeface="Canva Sans"/>
                <a:sym typeface="Canva Sans"/>
              </a:rPr>
              <a:t>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9611" b="-8833"/>
            </a:stretch>
          </a:blipFill>
        </p:spPr>
        <p:txBody>
          <a:bodyPr/>
          <a:lstStyle/>
          <a:p>
            <a:endParaRPr lang="en-US"/>
          </a:p>
        </p:txBody>
      </p:sp>
      <p:sp>
        <p:nvSpPr>
          <p:cNvPr id="3" name="TextBox 3"/>
          <p:cNvSpPr txBox="1"/>
          <p:nvPr/>
        </p:nvSpPr>
        <p:spPr>
          <a:xfrm>
            <a:off x="15773399" y="9563100"/>
            <a:ext cx="2286001" cy="370999"/>
          </a:xfrm>
          <a:prstGeom prst="rect">
            <a:avLst/>
          </a:prstGeom>
        </p:spPr>
        <p:txBody>
          <a:bodyPr wrap="square" lIns="0" tIns="0" rIns="0" bIns="0" rtlCol="0" anchor="t">
            <a:spAutoFit/>
          </a:bodyPr>
          <a:lstStyle/>
          <a:p>
            <a:pPr algn="ctr">
              <a:lnSpc>
                <a:spcPts val="3080"/>
              </a:lnSpc>
            </a:pPr>
            <a:r>
              <a:rPr lang="en-US" sz="2200" dirty="0">
                <a:solidFill>
                  <a:srgbClr val="000000"/>
                </a:solidFill>
                <a:latin typeface="Canva Sans"/>
                <a:ea typeface="Canva Sans"/>
                <a:cs typeface="Canva Sans"/>
                <a:sym typeface="Canva Sans"/>
              </a:rPr>
              <a:t>Image by Canva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80010"/>
            <a:ext cx="18288000" cy="10206990"/>
          </a:xfrm>
          <a:custGeom>
            <a:avLst/>
            <a:gdLst/>
            <a:ahLst/>
            <a:cxnLst/>
            <a:rect l="l" t="t" r="r" b="b"/>
            <a:pathLst>
              <a:path w="18288000" h="10206990">
                <a:moveTo>
                  <a:pt x="0" y="0"/>
                </a:moveTo>
                <a:lnTo>
                  <a:pt x="18288000" y="0"/>
                </a:lnTo>
                <a:lnTo>
                  <a:pt x="18288000" y="10206990"/>
                </a:lnTo>
                <a:lnTo>
                  <a:pt x="0" y="10206990"/>
                </a:lnTo>
                <a:lnTo>
                  <a:pt x="0" y="0"/>
                </a:lnTo>
                <a:close/>
              </a:path>
            </a:pathLst>
          </a:custGeom>
          <a:blipFill>
            <a:blip r:embed="rId3"/>
            <a:stretch>
              <a:fillRect t="-9686" b="-9686"/>
            </a:stretch>
          </a:blipFill>
        </p:spPr>
        <p:txBody>
          <a:bodyPr/>
          <a:lstStyle/>
          <a:p>
            <a:endParaRPr lang="en-US"/>
          </a:p>
        </p:txBody>
      </p:sp>
      <p:sp>
        <p:nvSpPr>
          <p:cNvPr id="3" name="TextBox 3"/>
          <p:cNvSpPr txBox="1"/>
          <p:nvPr/>
        </p:nvSpPr>
        <p:spPr>
          <a:xfrm>
            <a:off x="15544800" y="9486899"/>
            <a:ext cx="2344697" cy="370381"/>
          </a:xfrm>
          <a:prstGeom prst="rect">
            <a:avLst/>
          </a:prstGeom>
        </p:spPr>
        <p:txBody>
          <a:bodyPr wrap="square" lIns="0" tIns="0" rIns="0" bIns="0" rtlCol="0" anchor="t">
            <a:spAutoFit/>
          </a:bodyPr>
          <a:lstStyle/>
          <a:p>
            <a:pPr algn="ctr">
              <a:lnSpc>
                <a:spcPts val="3080"/>
              </a:lnSpc>
            </a:pPr>
            <a:r>
              <a:rPr lang="en-US" sz="2200" dirty="0">
                <a:solidFill>
                  <a:srgbClr val="000000"/>
                </a:solidFill>
                <a:latin typeface="Canva Sans"/>
                <a:ea typeface="Canva Sans"/>
                <a:cs typeface="Canva Sans"/>
                <a:sym typeface="Canva Sans"/>
              </a:rPr>
              <a:t>Image by Canva</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857</TotalTime>
  <Words>4925</Words>
  <Application>Microsoft Office PowerPoint</Application>
  <PresentationFormat>Custom</PresentationFormat>
  <Paragraphs>553</Paragraphs>
  <Slides>38</Slides>
  <Notes>38</Notes>
  <HiddenSlides>0</HiddenSlides>
  <MMClips>0</MMClips>
  <ScaleCrop>false</ScaleCrop>
  <HeadingPairs>
    <vt:vector size="4" baseType="variant">
      <vt:variant>
        <vt:lpstr>Theme</vt:lpstr>
      </vt:variant>
      <vt:variant>
        <vt:i4>1</vt:i4>
      </vt:variant>
      <vt:variant>
        <vt:lpstr>Slide Titles</vt:lpstr>
      </vt:variant>
      <vt:variant>
        <vt:i4>38</vt:i4>
      </vt:variant>
    </vt:vector>
  </HeadingPairs>
  <TitlesOfParts>
    <vt:vector size="39"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Autism HF 2026</dc:title>
  <dc:creator>Scott Teeples</dc:creator>
  <cp:lastModifiedBy>Scott Teeples</cp:lastModifiedBy>
  <cp:revision>10</cp:revision>
  <dcterms:created xsi:type="dcterms:W3CDTF">2006-08-16T00:00:00Z</dcterms:created>
  <dcterms:modified xsi:type="dcterms:W3CDTF">2026-09-02T20:03:43Z</dcterms:modified>
  <dc:identifier>DAHFLhYlFGA</dc:identifier>
</cp:coreProperties>
</file>