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4"/>
  </p:notesMasterIdLst>
  <p:sldIdLst>
    <p:sldId id="256" r:id="rId2"/>
    <p:sldId id="356" r:id="rId3"/>
    <p:sldId id="417" r:id="rId4"/>
    <p:sldId id="416" r:id="rId5"/>
    <p:sldId id="518" r:id="rId6"/>
    <p:sldId id="545" r:id="rId7"/>
    <p:sldId id="546" r:id="rId8"/>
    <p:sldId id="547" r:id="rId9"/>
    <p:sldId id="548" r:id="rId10"/>
    <p:sldId id="549" r:id="rId11"/>
    <p:sldId id="550" r:id="rId12"/>
    <p:sldId id="551" r:id="rId13"/>
    <p:sldId id="552" r:id="rId14"/>
    <p:sldId id="553" r:id="rId15"/>
    <p:sldId id="554" r:id="rId16"/>
    <p:sldId id="555" r:id="rId17"/>
    <p:sldId id="556" r:id="rId18"/>
    <p:sldId id="557" r:id="rId19"/>
    <p:sldId id="558" r:id="rId20"/>
    <p:sldId id="559" r:id="rId21"/>
    <p:sldId id="560" r:id="rId22"/>
    <p:sldId id="360" r:id="rId23"/>
    <p:sldId id="562" r:id="rId24"/>
    <p:sldId id="563" r:id="rId25"/>
    <p:sldId id="561" r:id="rId26"/>
    <p:sldId id="564" r:id="rId27"/>
    <p:sldId id="565" r:id="rId28"/>
    <p:sldId id="566" r:id="rId29"/>
    <p:sldId id="567" r:id="rId30"/>
    <p:sldId id="568" r:id="rId31"/>
    <p:sldId id="614" r:id="rId32"/>
    <p:sldId id="569" r:id="rId33"/>
    <p:sldId id="570" r:id="rId34"/>
    <p:sldId id="522" r:id="rId35"/>
    <p:sldId id="523" r:id="rId36"/>
    <p:sldId id="531" r:id="rId37"/>
    <p:sldId id="543" r:id="rId38"/>
    <p:sldId id="524" r:id="rId39"/>
    <p:sldId id="509" r:id="rId40"/>
    <p:sldId id="361" r:id="rId41"/>
    <p:sldId id="362" r:id="rId42"/>
    <p:sldId id="363" r:id="rId43"/>
    <p:sldId id="364" r:id="rId44"/>
    <p:sldId id="388" r:id="rId45"/>
    <p:sldId id="365" r:id="rId46"/>
    <p:sldId id="368" r:id="rId47"/>
    <p:sldId id="367" r:id="rId48"/>
    <p:sldId id="389" r:id="rId49"/>
    <p:sldId id="383" r:id="rId50"/>
    <p:sldId id="390" r:id="rId51"/>
    <p:sldId id="391" r:id="rId52"/>
    <p:sldId id="419" r:id="rId53"/>
    <p:sldId id="420" r:id="rId54"/>
    <p:sldId id="392" r:id="rId55"/>
    <p:sldId id="418" r:id="rId56"/>
    <p:sldId id="421" r:id="rId57"/>
    <p:sldId id="393" r:id="rId58"/>
    <p:sldId id="422" r:id="rId59"/>
    <p:sldId id="423" r:id="rId60"/>
    <p:sldId id="394" r:id="rId61"/>
    <p:sldId id="395" r:id="rId62"/>
    <p:sldId id="396" r:id="rId63"/>
    <p:sldId id="398" r:id="rId64"/>
    <p:sldId id="426" r:id="rId65"/>
    <p:sldId id="399" r:id="rId66"/>
    <p:sldId id="400" r:id="rId67"/>
    <p:sldId id="483" r:id="rId68"/>
    <p:sldId id="401" r:id="rId69"/>
    <p:sldId id="484" r:id="rId70"/>
    <p:sldId id="402" r:id="rId71"/>
    <p:sldId id="403" r:id="rId72"/>
    <p:sldId id="404" r:id="rId73"/>
    <p:sldId id="405" r:id="rId74"/>
    <p:sldId id="406" r:id="rId75"/>
    <p:sldId id="485" r:id="rId76"/>
    <p:sldId id="486" r:id="rId77"/>
    <p:sldId id="487" r:id="rId78"/>
    <p:sldId id="407" r:id="rId79"/>
    <p:sldId id="488" r:id="rId80"/>
    <p:sldId id="408" r:id="rId81"/>
    <p:sldId id="409" r:id="rId82"/>
    <p:sldId id="410" r:id="rId83"/>
    <p:sldId id="411" r:id="rId84"/>
    <p:sldId id="412" r:id="rId85"/>
    <p:sldId id="413" r:id="rId86"/>
    <p:sldId id="482" r:id="rId87"/>
    <p:sldId id="374" r:id="rId88"/>
    <p:sldId id="375" r:id="rId89"/>
    <p:sldId id="385" r:id="rId90"/>
    <p:sldId id="428" r:id="rId91"/>
    <p:sldId id="429" r:id="rId92"/>
    <p:sldId id="430" r:id="rId93"/>
    <p:sldId id="427" r:id="rId94"/>
    <p:sldId id="431" r:id="rId95"/>
    <p:sldId id="386" r:id="rId96"/>
    <p:sldId id="387" r:id="rId97"/>
    <p:sldId id="433" r:id="rId98"/>
    <p:sldId id="434" r:id="rId99"/>
    <p:sldId id="435" r:id="rId100"/>
    <p:sldId id="491" r:id="rId101"/>
    <p:sldId id="492" r:id="rId102"/>
    <p:sldId id="493" r:id="rId103"/>
    <p:sldId id="494" r:id="rId104"/>
    <p:sldId id="495" r:id="rId105"/>
    <p:sldId id="496" r:id="rId106"/>
    <p:sldId id="497" r:id="rId107"/>
    <p:sldId id="436" r:id="rId108"/>
    <p:sldId id="498" r:id="rId109"/>
    <p:sldId id="437" r:id="rId110"/>
    <p:sldId id="439" r:id="rId111"/>
    <p:sldId id="499" r:id="rId112"/>
    <p:sldId id="500" r:id="rId113"/>
    <p:sldId id="501" r:id="rId114"/>
    <p:sldId id="502" r:id="rId115"/>
    <p:sldId id="503" r:id="rId116"/>
    <p:sldId id="504" r:id="rId117"/>
    <p:sldId id="505" r:id="rId118"/>
    <p:sldId id="532" r:id="rId119"/>
    <p:sldId id="438" r:id="rId120"/>
    <p:sldId id="432" r:id="rId121"/>
    <p:sldId id="610" r:id="rId122"/>
    <p:sldId id="508" r:id="rId123"/>
    <p:sldId id="513" r:id="rId124"/>
    <p:sldId id="510" r:id="rId125"/>
    <p:sldId id="511" r:id="rId126"/>
    <p:sldId id="512" r:id="rId127"/>
    <p:sldId id="507" r:id="rId128"/>
    <p:sldId id="440" r:id="rId129"/>
    <p:sldId id="533" r:id="rId130"/>
    <p:sldId id="535" r:id="rId131"/>
    <p:sldId id="536" r:id="rId132"/>
    <p:sldId id="534" r:id="rId133"/>
    <p:sldId id="537" r:id="rId134"/>
    <p:sldId id="538" r:id="rId135"/>
    <p:sldId id="539" r:id="rId136"/>
    <p:sldId id="540" r:id="rId137"/>
    <p:sldId id="541" r:id="rId138"/>
    <p:sldId id="542" r:id="rId139"/>
    <p:sldId id="441" r:id="rId140"/>
    <p:sldId id="571" r:id="rId141"/>
    <p:sldId id="572" r:id="rId142"/>
    <p:sldId id="573" r:id="rId143"/>
    <p:sldId id="574" r:id="rId144"/>
    <p:sldId id="575" r:id="rId145"/>
    <p:sldId id="442" r:id="rId146"/>
    <p:sldId id="576" r:id="rId147"/>
    <p:sldId id="577" r:id="rId148"/>
    <p:sldId id="578" r:id="rId149"/>
    <p:sldId id="445" r:id="rId150"/>
    <p:sldId id="579" r:id="rId151"/>
    <p:sldId id="580" r:id="rId152"/>
    <p:sldId id="581" r:id="rId153"/>
    <p:sldId id="444" r:id="rId154"/>
    <p:sldId id="516" r:id="rId155"/>
    <p:sldId id="582" r:id="rId156"/>
    <p:sldId id="519" r:id="rId157"/>
    <p:sldId id="443" r:id="rId158"/>
    <p:sldId id="583" r:id="rId159"/>
    <p:sldId id="584" r:id="rId160"/>
    <p:sldId id="585" r:id="rId161"/>
    <p:sldId id="447" r:id="rId162"/>
    <p:sldId id="586" r:id="rId163"/>
    <p:sldId id="448" r:id="rId164"/>
    <p:sldId id="588" r:id="rId165"/>
    <p:sldId id="589" r:id="rId166"/>
    <p:sldId id="590" r:id="rId167"/>
    <p:sldId id="450" r:id="rId168"/>
    <p:sldId id="587" r:id="rId169"/>
    <p:sldId id="591" r:id="rId170"/>
    <p:sldId id="592" r:id="rId171"/>
    <p:sldId id="376" r:id="rId172"/>
    <p:sldId id="593" r:id="rId173"/>
    <p:sldId id="594" r:id="rId174"/>
    <p:sldId id="596" r:id="rId175"/>
    <p:sldId id="454" r:id="rId176"/>
    <p:sldId id="377" r:id="rId177"/>
    <p:sldId id="597" r:id="rId178"/>
    <p:sldId id="598" r:id="rId179"/>
    <p:sldId id="455" r:id="rId180"/>
    <p:sldId id="599" r:id="rId181"/>
    <p:sldId id="600" r:id="rId182"/>
    <p:sldId id="601" r:id="rId183"/>
    <p:sldId id="378" r:id="rId184"/>
    <p:sldId id="603" r:id="rId185"/>
    <p:sldId id="605" r:id="rId186"/>
    <p:sldId id="604" r:id="rId187"/>
    <p:sldId id="456" r:id="rId188"/>
    <p:sldId id="606" r:id="rId189"/>
    <p:sldId id="607" r:id="rId190"/>
    <p:sldId id="608" r:id="rId191"/>
    <p:sldId id="609" r:id="rId192"/>
    <p:sldId id="602" r:id="rId193"/>
    <p:sldId id="379" r:id="rId194"/>
    <p:sldId id="457" r:id="rId195"/>
    <p:sldId id="382" r:id="rId196"/>
    <p:sldId id="458" r:id="rId197"/>
    <p:sldId id="469" r:id="rId198"/>
    <p:sldId id="520" r:id="rId199"/>
    <p:sldId id="470" r:id="rId200"/>
    <p:sldId id="472" r:id="rId201"/>
    <p:sldId id="473" r:id="rId202"/>
    <p:sldId id="474" r:id="rId203"/>
    <p:sldId id="475" r:id="rId204"/>
    <p:sldId id="476" r:id="rId205"/>
    <p:sldId id="478" r:id="rId206"/>
    <p:sldId id="517" r:id="rId207"/>
    <p:sldId id="480" r:id="rId208"/>
    <p:sldId id="471" r:id="rId209"/>
    <p:sldId id="615" r:id="rId210"/>
    <p:sldId id="460" r:id="rId211"/>
    <p:sldId id="611" r:id="rId212"/>
    <p:sldId id="612" r:id="rId213"/>
    <p:sldId id="463" r:id="rId214"/>
    <p:sldId id="461" r:id="rId215"/>
    <p:sldId id="462" r:id="rId216"/>
    <p:sldId id="464" r:id="rId217"/>
    <p:sldId id="451" r:id="rId218"/>
    <p:sldId id="465" r:id="rId219"/>
    <p:sldId id="452" r:id="rId220"/>
    <p:sldId id="453" r:id="rId221"/>
    <p:sldId id="466" r:id="rId222"/>
    <p:sldId id="526" r:id="rId223"/>
    <p:sldId id="527" r:id="rId224"/>
    <p:sldId id="528" r:id="rId225"/>
    <p:sldId id="525" r:id="rId226"/>
    <p:sldId id="529" r:id="rId227"/>
    <p:sldId id="530" r:id="rId228"/>
    <p:sldId id="613" r:id="rId229"/>
    <p:sldId id="459" r:id="rId230"/>
    <p:sldId id="619" r:id="rId231"/>
    <p:sldId id="617" r:id="rId232"/>
    <p:sldId id="618" r:id="rId2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1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671" autoAdjust="0"/>
  </p:normalViewPr>
  <p:slideViewPr>
    <p:cSldViewPr>
      <p:cViewPr varScale="1">
        <p:scale>
          <a:sx n="70" d="100"/>
          <a:sy n="70" d="100"/>
        </p:scale>
        <p:origin x="-140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A72230-CF6C-40D9-8716-16B0793F066F}" type="datetimeFigureOut">
              <a:rPr lang="en-US" smtClean="0"/>
              <a:t>12/20/2018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C4C1C8-AD7F-4641-9835-A7C0CCF71BE7}" type="slidenum">
              <a:rPr lang="en-US" smtClean="0"/>
              <a:t>‹#›</a:t>
            </a:fld>
            <a:endParaRPr lang="en-US"/>
          </a:p>
        </p:txBody>
      </p:sp>
    </p:spTree>
    <p:extLst>
      <p:ext uri="{BB962C8B-B14F-4D97-AF65-F5344CB8AC3E}">
        <p14:creationId xmlns:p14="http://schemas.microsoft.com/office/powerpoint/2010/main" val="2030118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4A3076-2EE4-4FBC-AB9C-733E7A38793B}" type="datetimeFigureOut">
              <a:rPr lang="en-US" smtClean="0"/>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9E191-55D7-4342-B453-49CAF99A74F7}" type="slidenum">
              <a:rPr lang="en-US" smtClean="0"/>
              <a:t>‹#›</a:t>
            </a:fld>
            <a:endParaRPr lang="en-US"/>
          </a:p>
        </p:txBody>
      </p:sp>
    </p:spTree>
    <p:extLst>
      <p:ext uri="{BB962C8B-B14F-4D97-AF65-F5344CB8AC3E}">
        <p14:creationId xmlns:p14="http://schemas.microsoft.com/office/powerpoint/2010/main" val="3160397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4A3076-2EE4-4FBC-AB9C-733E7A38793B}" type="datetimeFigureOut">
              <a:rPr lang="en-US" smtClean="0"/>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9E191-55D7-4342-B453-49CAF99A74F7}" type="slidenum">
              <a:rPr lang="en-US" smtClean="0"/>
              <a:t>‹#›</a:t>
            </a:fld>
            <a:endParaRPr lang="en-US"/>
          </a:p>
        </p:txBody>
      </p:sp>
    </p:spTree>
    <p:extLst>
      <p:ext uri="{BB962C8B-B14F-4D97-AF65-F5344CB8AC3E}">
        <p14:creationId xmlns:p14="http://schemas.microsoft.com/office/powerpoint/2010/main" val="250656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4A3076-2EE4-4FBC-AB9C-733E7A38793B}" type="datetimeFigureOut">
              <a:rPr lang="en-US" smtClean="0"/>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9E191-55D7-4342-B453-49CAF99A74F7}" type="slidenum">
              <a:rPr lang="en-US" smtClean="0"/>
              <a:t>‹#›</a:t>
            </a:fld>
            <a:endParaRPr lang="en-US"/>
          </a:p>
        </p:txBody>
      </p:sp>
    </p:spTree>
    <p:extLst>
      <p:ext uri="{BB962C8B-B14F-4D97-AF65-F5344CB8AC3E}">
        <p14:creationId xmlns:p14="http://schemas.microsoft.com/office/powerpoint/2010/main" val="1095238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4A3076-2EE4-4FBC-AB9C-733E7A38793B}" type="datetimeFigureOut">
              <a:rPr lang="en-US" smtClean="0"/>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9E191-55D7-4342-B453-49CAF99A74F7}" type="slidenum">
              <a:rPr lang="en-US" smtClean="0"/>
              <a:t>‹#›</a:t>
            </a:fld>
            <a:endParaRPr lang="en-US"/>
          </a:p>
        </p:txBody>
      </p:sp>
    </p:spTree>
    <p:extLst>
      <p:ext uri="{BB962C8B-B14F-4D97-AF65-F5344CB8AC3E}">
        <p14:creationId xmlns:p14="http://schemas.microsoft.com/office/powerpoint/2010/main" val="148093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4A3076-2EE4-4FBC-AB9C-733E7A38793B}" type="datetimeFigureOut">
              <a:rPr lang="en-US" smtClean="0"/>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9E191-55D7-4342-B453-49CAF99A74F7}" type="slidenum">
              <a:rPr lang="en-US" smtClean="0"/>
              <a:t>‹#›</a:t>
            </a:fld>
            <a:endParaRPr lang="en-US"/>
          </a:p>
        </p:txBody>
      </p:sp>
    </p:spTree>
    <p:extLst>
      <p:ext uri="{BB962C8B-B14F-4D97-AF65-F5344CB8AC3E}">
        <p14:creationId xmlns:p14="http://schemas.microsoft.com/office/powerpoint/2010/main" val="38688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4A3076-2EE4-4FBC-AB9C-733E7A38793B}" type="datetimeFigureOut">
              <a:rPr lang="en-US" smtClean="0"/>
              <a:t>12/20/2018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9E191-55D7-4342-B453-49CAF99A74F7}" type="slidenum">
              <a:rPr lang="en-US" smtClean="0"/>
              <a:t>‹#›</a:t>
            </a:fld>
            <a:endParaRPr lang="en-US"/>
          </a:p>
        </p:txBody>
      </p:sp>
    </p:spTree>
    <p:extLst>
      <p:ext uri="{BB962C8B-B14F-4D97-AF65-F5344CB8AC3E}">
        <p14:creationId xmlns:p14="http://schemas.microsoft.com/office/powerpoint/2010/main" val="86110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4A3076-2EE4-4FBC-AB9C-733E7A38793B}" type="datetimeFigureOut">
              <a:rPr lang="en-US" smtClean="0"/>
              <a:t>12/20/2018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09E191-55D7-4342-B453-49CAF99A74F7}" type="slidenum">
              <a:rPr lang="en-US" smtClean="0"/>
              <a:t>‹#›</a:t>
            </a:fld>
            <a:endParaRPr lang="en-US"/>
          </a:p>
        </p:txBody>
      </p:sp>
    </p:spTree>
    <p:extLst>
      <p:ext uri="{BB962C8B-B14F-4D97-AF65-F5344CB8AC3E}">
        <p14:creationId xmlns:p14="http://schemas.microsoft.com/office/powerpoint/2010/main" val="3115874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4A3076-2EE4-4FBC-AB9C-733E7A38793B}" type="datetimeFigureOut">
              <a:rPr lang="en-US" smtClean="0"/>
              <a:t>12/20/2018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09E191-55D7-4342-B453-49CAF99A74F7}" type="slidenum">
              <a:rPr lang="en-US" smtClean="0"/>
              <a:t>‹#›</a:t>
            </a:fld>
            <a:endParaRPr lang="en-US"/>
          </a:p>
        </p:txBody>
      </p:sp>
    </p:spTree>
    <p:extLst>
      <p:ext uri="{BB962C8B-B14F-4D97-AF65-F5344CB8AC3E}">
        <p14:creationId xmlns:p14="http://schemas.microsoft.com/office/powerpoint/2010/main" val="3696350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4A3076-2EE4-4FBC-AB9C-733E7A38793B}" type="datetimeFigureOut">
              <a:rPr lang="en-US" smtClean="0"/>
              <a:t>12/20/2018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09E191-55D7-4342-B453-49CAF99A74F7}" type="slidenum">
              <a:rPr lang="en-US" smtClean="0"/>
              <a:t>‹#›</a:t>
            </a:fld>
            <a:endParaRPr lang="en-US"/>
          </a:p>
        </p:txBody>
      </p:sp>
    </p:spTree>
    <p:extLst>
      <p:ext uri="{BB962C8B-B14F-4D97-AF65-F5344CB8AC3E}">
        <p14:creationId xmlns:p14="http://schemas.microsoft.com/office/powerpoint/2010/main" val="324908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4A3076-2EE4-4FBC-AB9C-733E7A38793B}" type="datetimeFigureOut">
              <a:rPr lang="en-US" smtClean="0"/>
              <a:t>12/20/2018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9E191-55D7-4342-B453-49CAF99A74F7}" type="slidenum">
              <a:rPr lang="en-US" smtClean="0"/>
              <a:t>‹#›</a:t>
            </a:fld>
            <a:endParaRPr lang="en-US"/>
          </a:p>
        </p:txBody>
      </p:sp>
    </p:spTree>
    <p:extLst>
      <p:ext uri="{BB962C8B-B14F-4D97-AF65-F5344CB8AC3E}">
        <p14:creationId xmlns:p14="http://schemas.microsoft.com/office/powerpoint/2010/main" val="8078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4A3076-2EE4-4FBC-AB9C-733E7A38793B}" type="datetimeFigureOut">
              <a:rPr lang="en-US" smtClean="0"/>
              <a:t>12/20/2018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9E191-55D7-4342-B453-49CAF99A74F7}" type="slidenum">
              <a:rPr lang="en-US" smtClean="0"/>
              <a:t>‹#›</a:t>
            </a:fld>
            <a:endParaRPr lang="en-US"/>
          </a:p>
        </p:txBody>
      </p:sp>
    </p:spTree>
    <p:extLst>
      <p:ext uri="{BB962C8B-B14F-4D97-AF65-F5344CB8AC3E}">
        <p14:creationId xmlns:p14="http://schemas.microsoft.com/office/powerpoint/2010/main" val="270430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100000">
              <a:schemeClr val="accent5">
                <a:lumMod val="40000"/>
                <a:lumOff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A3076-2EE4-4FBC-AB9C-733E7A38793B}" type="datetimeFigureOut">
              <a:rPr lang="en-US" smtClean="0"/>
              <a:t>12/20/2018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9E191-55D7-4342-B453-49CAF99A74F7}" type="slidenum">
              <a:rPr lang="en-US" smtClean="0"/>
              <a:t>‹#›</a:t>
            </a:fld>
            <a:endParaRPr lang="en-US"/>
          </a:p>
        </p:txBody>
      </p:sp>
    </p:spTree>
    <p:extLst>
      <p:ext uri="{BB962C8B-B14F-4D97-AF65-F5344CB8AC3E}">
        <p14:creationId xmlns:p14="http://schemas.microsoft.com/office/powerpoint/2010/main" val="160903191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8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2305050"/>
          </a:xfrm>
        </p:spPr>
        <p:txBody>
          <a:bodyPr>
            <a:normAutofit fontScale="90000"/>
          </a:bodyPr>
          <a:lstStyle/>
          <a:p>
            <a:r>
              <a:rPr lang="en-US" sz="10000" dirty="0" smtClean="0">
                <a:solidFill>
                  <a:schemeClr val="bg1"/>
                </a:solidFill>
              </a:rPr>
              <a:t>Iceland</a:t>
            </a:r>
            <a:r>
              <a:rPr lang="en-US" dirty="0">
                <a:solidFill>
                  <a:schemeClr val="bg1"/>
                </a:solidFill>
              </a:rPr>
              <a:t/>
            </a:r>
            <a:br>
              <a:rPr lang="en-US" dirty="0">
                <a:solidFill>
                  <a:schemeClr val="bg1"/>
                </a:solidFill>
              </a:rPr>
            </a:br>
            <a:r>
              <a:rPr lang="en-US" dirty="0" smtClean="0">
                <a:solidFill>
                  <a:schemeClr val="bg1"/>
                </a:solidFill>
              </a:rPr>
              <a:t> Land of Fire and Ice that Kisses the Artic Circle</a:t>
            </a:r>
            <a:endParaRPr lang="en-US" dirty="0">
              <a:solidFill>
                <a:schemeClr val="bg1"/>
              </a:solidFill>
            </a:endParaRPr>
          </a:p>
        </p:txBody>
      </p:sp>
      <p:sp>
        <p:nvSpPr>
          <p:cNvPr id="3" name="Subtitle 2"/>
          <p:cNvSpPr>
            <a:spLocks noGrp="1"/>
          </p:cNvSpPr>
          <p:nvPr>
            <p:ph type="subTitle" idx="1"/>
          </p:nvPr>
        </p:nvSpPr>
        <p:spPr>
          <a:xfrm>
            <a:off x="1352550" y="3505200"/>
            <a:ext cx="6400800" cy="2133600"/>
          </a:xfrm>
        </p:spPr>
        <p:txBody>
          <a:bodyPr>
            <a:normAutofit fontScale="85000" lnSpcReduction="20000"/>
          </a:bodyPr>
          <a:lstStyle/>
          <a:p>
            <a:r>
              <a:rPr lang="en-US" dirty="0" smtClean="0">
                <a:solidFill>
                  <a:schemeClr val="bg1"/>
                </a:solidFill>
              </a:rPr>
              <a:t>Original written version developed by:</a:t>
            </a:r>
          </a:p>
          <a:p>
            <a:r>
              <a:rPr lang="en-US" b="1" dirty="0" smtClean="0">
                <a:solidFill>
                  <a:schemeClr val="bg1"/>
                </a:solidFill>
              </a:rPr>
              <a:t>Anne Engen and Sally Wyffels</a:t>
            </a:r>
          </a:p>
          <a:p>
            <a:endParaRPr lang="en-US" dirty="0" smtClean="0">
              <a:solidFill>
                <a:schemeClr val="bg1"/>
              </a:solidFill>
            </a:endParaRPr>
          </a:p>
          <a:p>
            <a:r>
              <a:rPr lang="en-US" dirty="0" smtClean="0">
                <a:solidFill>
                  <a:schemeClr val="bg1"/>
                </a:solidFill>
              </a:rPr>
              <a:t>PowerPoint version developed by:</a:t>
            </a:r>
          </a:p>
          <a:p>
            <a:r>
              <a:rPr lang="en-US" b="1" dirty="0" smtClean="0">
                <a:solidFill>
                  <a:schemeClr val="bg1"/>
                </a:solidFill>
              </a:rPr>
              <a:t>Scott Teeples   </a:t>
            </a:r>
            <a:endParaRPr lang="en-US"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228600"/>
            <a:ext cx="2000250" cy="14097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28600"/>
            <a:ext cx="2095500" cy="17049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272" y="5715000"/>
            <a:ext cx="1838325" cy="933450"/>
          </a:xfrm>
          <a:prstGeom prst="rect">
            <a:avLst/>
          </a:prstGeom>
        </p:spPr>
      </p:pic>
      <p:pic>
        <p:nvPicPr>
          <p:cNvPr id="7" name="Picture 5" descr="E:\FILES\PFILES\MSOFFICE\MEDIA\CNTCD1\Animated\j0283642.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9100" y="4365172"/>
            <a:ext cx="1714500" cy="19594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53350" y="6267450"/>
            <a:ext cx="1143000" cy="338554"/>
          </a:xfrm>
          <a:prstGeom prst="rect">
            <a:avLst/>
          </a:prstGeom>
          <a:noFill/>
        </p:spPr>
        <p:txBody>
          <a:bodyPr wrap="square" rtlCol="0">
            <a:spAutoFit/>
          </a:bodyPr>
          <a:lstStyle/>
          <a:p>
            <a:r>
              <a:rPr lang="en-US" sz="1600" dirty="0" smtClean="0">
                <a:solidFill>
                  <a:schemeClr val="bg1"/>
                </a:solidFill>
              </a:rPr>
              <a:t>5-14-18</a:t>
            </a:r>
            <a:endParaRPr lang="en-US" sz="1600" dirty="0">
              <a:solidFill>
                <a:schemeClr val="bg1"/>
              </a:solidFill>
            </a:endParaRPr>
          </a:p>
        </p:txBody>
      </p:sp>
    </p:spTree>
    <p:extLst>
      <p:ext uri="{BB962C8B-B14F-4D97-AF65-F5344CB8AC3E}">
        <p14:creationId xmlns:p14="http://schemas.microsoft.com/office/powerpoint/2010/main" val="3508420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80713"/>
            <a:ext cx="8203057" cy="4982597"/>
          </a:xfrm>
        </p:spPr>
      </p:pic>
    </p:spTree>
    <p:extLst>
      <p:ext uri="{BB962C8B-B14F-4D97-AF65-F5344CB8AC3E}">
        <p14:creationId xmlns:p14="http://schemas.microsoft.com/office/powerpoint/2010/main" val="3454493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Thingvellir National </a:t>
            </a:r>
            <a:r>
              <a:rPr lang="en-US" b="1" dirty="0" smtClean="0">
                <a:solidFill>
                  <a:schemeClr val="bg1"/>
                </a:solidFill>
              </a:rPr>
              <a:t>Park</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804" y="1143699"/>
            <a:ext cx="8199848" cy="5456626"/>
          </a:xfrm>
        </p:spPr>
      </p:pic>
    </p:spTree>
    <p:extLst>
      <p:ext uri="{BB962C8B-B14F-4D97-AF65-F5344CB8AC3E}">
        <p14:creationId xmlns:p14="http://schemas.microsoft.com/office/powerpoint/2010/main" val="2081722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Thingvellir National </a:t>
            </a:r>
            <a:r>
              <a:rPr lang="en-US" b="1" dirty="0" smtClean="0">
                <a:solidFill>
                  <a:schemeClr val="bg1"/>
                </a:solidFill>
              </a:rPr>
              <a:t>Park</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095" y="1143000"/>
            <a:ext cx="8135266" cy="5458024"/>
          </a:xfrm>
        </p:spPr>
      </p:pic>
    </p:spTree>
    <p:extLst>
      <p:ext uri="{BB962C8B-B14F-4D97-AF65-F5344CB8AC3E}">
        <p14:creationId xmlns:p14="http://schemas.microsoft.com/office/powerpoint/2010/main" val="424225465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Thingvellir National </a:t>
            </a:r>
            <a:r>
              <a:rPr lang="en-US" b="1" dirty="0" smtClean="0">
                <a:solidFill>
                  <a:schemeClr val="bg1"/>
                </a:solidFill>
              </a:rPr>
              <a:t>Park</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045" y="1143000"/>
            <a:ext cx="7277365" cy="5458024"/>
          </a:xfrm>
        </p:spPr>
      </p:pic>
    </p:spTree>
    <p:extLst>
      <p:ext uri="{BB962C8B-B14F-4D97-AF65-F5344CB8AC3E}">
        <p14:creationId xmlns:p14="http://schemas.microsoft.com/office/powerpoint/2010/main" val="270832238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Thingvellir National </a:t>
            </a:r>
            <a:r>
              <a:rPr lang="en-US" b="1" dirty="0" smtClean="0">
                <a:solidFill>
                  <a:schemeClr val="bg1"/>
                </a:solidFill>
              </a:rPr>
              <a:t>Park</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045" y="1143000"/>
            <a:ext cx="7277365" cy="5458024"/>
          </a:xfrm>
        </p:spPr>
      </p:pic>
    </p:spTree>
    <p:extLst>
      <p:ext uri="{BB962C8B-B14F-4D97-AF65-F5344CB8AC3E}">
        <p14:creationId xmlns:p14="http://schemas.microsoft.com/office/powerpoint/2010/main" val="354147540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Thingvellir National </a:t>
            </a:r>
            <a:r>
              <a:rPr lang="en-US" b="1" dirty="0" smtClean="0">
                <a:solidFill>
                  <a:schemeClr val="bg1"/>
                </a:solidFill>
              </a:rPr>
              <a:t>Park</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321" y="1143000"/>
            <a:ext cx="8176814" cy="5458024"/>
          </a:xfrm>
        </p:spPr>
      </p:pic>
    </p:spTree>
    <p:extLst>
      <p:ext uri="{BB962C8B-B14F-4D97-AF65-F5344CB8AC3E}">
        <p14:creationId xmlns:p14="http://schemas.microsoft.com/office/powerpoint/2010/main" val="158760491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Thingvellir National </a:t>
            </a:r>
            <a:r>
              <a:rPr lang="en-US" b="1" dirty="0" smtClean="0">
                <a:solidFill>
                  <a:schemeClr val="bg1"/>
                </a:solidFill>
              </a:rPr>
              <a:t>Park</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804" y="1173517"/>
            <a:ext cx="8199848" cy="5396990"/>
          </a:xfrm>
        </p:spPr>
      </p:pic>
    </p:spTree>
    <p:extLst>
      <p:ext uri="{BB962C8B-B14F-4D97-AF65-F5344CB8AC3E}">
        <p14:creationId xmlns:p14="http://schemas.microsoft.com/office/powerpoint/2010/main" val="209527890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Thingvellir National </a:t>
            </a:r>
            <a:r>
              <a:rPr lang="en-US" b="1" dirty="0" smtClean="0">
                <a:solidFill>
                  <a:schemeClr val="bg1"/>
                </a:solidFill>
              </a:rPr>
              <a:t>Park</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045" y="1143000"/>
            <a:ext cx="7277365" cy="5458024"/>
          </a:xfrm>
        </p:spPr>
      </p:pic>
    </p:spTree>
    <p:extLst>
      <p:ext uri="{BB962C8B-B14F-4D97-AF65-F5344CB8AC3E}">
        <p14:creationId xmlns:p14="http://schemas.microsoft.com/office/powerpoint/2010/main" val="371033064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Thingvellir National Park is also a UNESCO World Heritage Site.  It was in 930 AD the founding home of </a:t>
            </a:r>
            <a:r>
              <a:rPr lang="en-US" sz="4000" dirty="0" err="1" smtClean="0">
                <a:solidFill>
                  <a:schemeClr val="bg1"/>
                </a:solidFill>
              </a:rPr>
              <a:t>Althingi</a:t>
            </a:r>
            <a:r>
              <a:rPr lang="en-US" sz="4000" dirty="0" smtClean="0">
                <a:solidFill>
                  <a:schemeClr val="bg1"/>
                </a:solidFill>
              </a:rPr>
              <a:t>, the parliament of Iceland.  Many historical buildings are found in the park.  </a:t>
            </a:r>
            <a:endParaRPr lang="en-US" sz="4000" dirty="0">
              <a:solidFill>
                <a:schemeClr val="bg1"/>
              </a:solidFill>
            </a:endParaRPr>
          </a:p>
        </p:txBody>
      </p:sp>
    </p:spTree>
    <p:extLst>
      <p:ext uri="{BB962C8B-B14F-4D97-AF65-F5344CB8AC3E}">
        <p14:creationId xmlns:p14="http://schemas.microsoft.com/office/powerpoint/2010/main" val="22650992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715962"/>
          </a:xfrm>
        </p:spPr>
        <p:txBody>
          <a:bodyPr>
            <a:normAutofit fontScale="90000"/>
          </a:bodyPr>
          <a:lstStyle/>
          <a:p>
            <a:r>
              <a:rPr lang="en-US" b="1" dirty="0" err="1" smtClean="0">
                <a:solidFill>
                  <a:schemeClr val="bg1"/>
                </a:solidFill>
              </a:rPr>
              <a:t>Althingi</a:t>
            </a:r>
            <a:r>
              <a:rPr lang="en-US" b="1" dirty="0" smtClean="0">
                <a:solidFill>
                  <a:schemeClr val="bg1"/>
                </a:solidFill>
              </a:rPr>
              <a:t>… 930 AD</a:t>
            </a:r>
            <a:br>
              <a:rPr lang="en-US" b="1" dirty="0" smtClean="0">
                <a:solidFill>
                  <a:schemeClr val="bg1"/>
                </a:solidFill>
              </a:rPr>
            </a:br>
            <a:r>
              <a:rPr lang="en-US" b="1" dirty="0" smtClean="0">
                <a:solidFill>
                  <a:schemeClr val="bg1"/>
                </a:solidFill>
              </a:rPr>
              <a:t>the oldest parliament in the world</a:t>
            </a:r>
            <a:endParaRPr lang="en-US" b="1"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0045" y="1461976"/>
            <a:ext cx="7277365" cy="4820072"/>
          </a:xfrm>
        </p:spPr>
      </p:pic>
    </p:spTree>
    <p:extLst>
      <p:ext uri="{BB962C8B-B14F-4D97-AF65-F5344CB8AC3E}">
        <p14:creationId xmlns:p14="http://schemas.microsoft.com/office/powerpoint/2010/main" val="373726911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b="1" dirty="0" smtClean="0">
                <a:solidFill>
                  <a:schemeClr val="bg1"/>
                </a:solidFill>
              </a:rPr>
              <a:t>Stop number two: Geyser Area: Great Geyser Hot Springs</a:t>
            </a:r>
          </a:p>
          <a:p>
            <a:pPr marL="0" indent="0">
              <a:buNone/>
            </a:pPr>
            <a:r>
              <a:rPr lang="en-US" sz="4000" dirty="0" smtClean="0">
                <a:solidFill>
                  <a:schemeClr val="bg1"/>
                </a:solidFill>
              </a:rPr>
              <a:t>“Geyser” from the Icelandic verb </a:t>
            </a:r>
            <a:r>
              <a:rPr lang="en-US" sz="4000" dirty="0" err="1" smtClean="0">
                <a:solidFill>
                  <a:schemeClr val="bg1"/>
                </a:solidFill>
              </a:rPr>
              <a:t>geysa</a:t>
            </a:r>
            <a:r>
              <a:rPr lang="en-US" sz="4000" dirty="0" smtClean="0">
                <a:solidFill>
                  <a:schemeClr val="bg1"/>
                </a:solidFill>
              </a:rPr>
              <a:t>, “to gush”, the verb itself is from Old Norse.  </a:t>
            </a:r>
            <a:endParaRPr lang="en-US" sz="4000" dirty="0">
              <a:solidFill>
                <a:schemeClr val="bg1"/>
              </a:solidFill>
            </a:endParaRPr>
          </a:p>
        </p:txBody>
      </p:sp>
      <p:pic>
        <p:nvPicPr>
          <p:cNvPr id="6147" name="Picture 3" descr="C:\Users\Scott\AppData\Local\Microsoft\Windows\Temporary Internet Files\Content.IE5\5ZEO97QU\800px-Strokkur_Geysir_Iceland_200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581400"/>
            <a:ext cx="38862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714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5050"/>
            <a:ext cx="8203057" cy="5453924"/>
          </a:xfrm>
        </p:spPr>
      </p:pic>
    </p:spTree>
    <p:extLst>
      <p:ext uri="{BB962C8B-B14F-4D97-AF65-F5344CB8AC3E}">
        <p14:creationId xmlns:p14="http://schemas.microsoft.com/office/powerpoint/2010/main" val="285343687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lnSpcReduction="10000"/>
          </a:bodyPr>
          <a:lstStyle/>
          <a:p>
            <a:pPr marL="0" indent="0">
              <a:buNone/>
            </a:pPr>
            <a:r>
              <a:rPr lang="en-US" sz="4000" dirty="0" smtClean="0">
                <a:solidFill>
                  <a:schemeClr val="bg1"/>
                </a:solidFill>
              </a:rPr>
              <a:t>Upon arriving at the Geyser areas, the smell of Sulphur in the air is what hits you at first! Phew! And multiple of bubbling hot polls are in every direction and a low running stream at your feet.  Suddenly in the distance, a huge jet of water appears, several feet high spraying upwards.  The geyser erupts every 4 to 8 minutes. </a:t>
            </a:r>
            <a:endParaRPr lang="en-US" sz="4000" dirty="0">
              <a:solidFill>
                <a:schemeClr val="bg1"/>
              </a:solidFill>
            </a:endParaRPr>
          </a:p>
        </p:txBody>
      </p:sp>
    </p:spTree>
    <p:extLst>
      <p:ext uri="{BB962C8B-B14F-4D97-AF65-F5344CB8AC3E}">
        <p14:creationId xmlns:p14="http://schemas.microsoft.com/office/powerpoint/2010/main" val="193162952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a:t>
            </a:r>
            <a:r>
              <a:rPr lang="en-US" b="1" dirty="0" err="1" smtClean="0">
                <a:solidFill>
                  <a:schemeClr val="bg1"/>
                </a:solidFill>
              </a:rPr>
              <a:t>Geysir</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045" y="1144090"/>
            <a:ext cx="7277365" cy="5455844"/>
          </a:xfrm>
        </p:spPr>
      </p:pic>
    </p:spTree>
    <p:extLst>
      <p:ext uri="{BB962C8B-B14F-4D97-AF65-F5344CB8AC3E}">
        <p14:creationId xmlns:p14="http://schemas.microsoft.com/office/powerpoint/2010/main" val="180866067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Icelandic </a:t>
            </a:r>
            <a:r>
              <a:rPr lang="en-US" b="1" dirty="0" err="1">
                <a:solidFill>
                  <a:schemeClr val="bg1"/>
                </a:solidFill>
              </a:rPr>
              <a:t>Geysir</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045" y="1144090"/>
            <a:ext cx="7277365" cy="5455844"/>
          </a:xfrm>
        </p:spPr>
      </p:pic>
    </p:spTree>
    <p:extLst>
      <p:ext uri="{BB962C8B-B14F-4D97-AF65-F5344CB8AC3E}">
        <p14:creationId xmlns:p14="http://schemas.microsoft.com/office/powerpoint/2010/main" val="119726613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Icelandic </a:t>
            </a:r>
            <a:r>
              <a:rPr lang="en-US" b="1" dirty="0" err="1">
                <a:solidFill>
                  <a:schemeClr val="bg1"/>
                </a:solidFill>
              </a:rPr>
              <a:t>Geysir</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045" y="1828257"/>
            <a:ext cx="7277365" cy="4087510"/>
          </a:xfrm>
        </p:spPr>
      </p:pic>
    </p:spTree>
    <p:extLst>
      <p:ext uri="{BB962C8B-B14F-4D97-AF65-F5344CB8AC3E}">
        <p14:creationId xmlns:p14="http://schemas.microsoft.com/office/powerpoint/2010/main" val="163491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Icelandic </a:t>
            </a:r>
            <a:r>
              <a:rPr lang="en-US" b="1" dirty="0" err="1">
                <a:solidFill>
                  <a:schemeClr val="bg1"/>
                </a:solidFill>
              </a:rPr>
              <a:t>Geysir</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045" y="1144090"/>
            <a:ext cx="7277365" cy="5455844"/>
          </a:xfrm>
        </p:spPr>
      </p:pic>
    </p:spTree>
    <p:extLst>
      <p:ext uri="{BB962C8B-B14F-4D97-AF65-F5344CB8AC3E}">
        <p14:creationId xmlns:p14="http://schemas.microsoft.com/office/powerpoint/2010/main" val="301452351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Icelandic </a:t>
            </a:r>
            <a:r>
              <a:rPr lang="en-US" b="1" dirty="0" err="1">
                <a:solidFill>
                  <a:schemeClr val="bg1"/>
                </a:solidFill>
              </a:rPr>
              <a:t>Geysir</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045" y="1144090"/>
            <a:ext cx="7277365" cy="5455844"/>
          </a:xfrm>
        </p:spPr>
      </p:pic>
    </p:spTree>
    <p:extLst>
      <p:ext uri="{BB962C8B-B14F-4D97-AF65-F5344CB8AC3E}">
        <p14:creationId xmlns:p14="http://schemas.microsoft.com/office/powerpoint/2010/main" val="203035867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Icelandic </a:t>
            </a:r>
            <a:r>
              <a:rPr lang="en-US" b="1" dirty="0" err="1">
                <a:solidFill>
                  <a:schemeClr val="bg1"/>
                </a:solidFill>
              </a:rPr>
              <a:t>Geysir</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045" y="1144090"/>
            <a:ext cx="7277365" cy="5455844"/>
          </a:xfrm>
        </p:spPr>
      </p:pic>
    </p:spTree>
    <p:extLst>
      <p:ext uri="{BB962C8B-B14F-4D97-AF65-F5344CB8AC3E}">
        <p14:creationId xmlns:p14="http://schemas.microsoft.com/office/powerpoint/2010/main" val="2929927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Icelandic </a:t>
            </a:r>
            <a:r>
              <a:rPr lang="en-US" b="1" dirty="0" err="1">
                <a:solidFill>
                  <a:schemeClr val="bg1"/>
                </a:solidFill>
              </a:rPr>
              <a:t>Geysir</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045" y="1144090"/>
            <a:ext cx="7277365" cy="5455844"/>
          </a:xfrm>
        </p:spPr>
      </p:pic>
    </p:spTree>
    <p:extLst>
      <p:ext uri="{BB962C8B-B14F-4D97-AF65-F5344CB8AC3E}">
        <p14:creationId xmlns:p14="http://schemas.microsoft.com/office/powerpoint/2010/main" val="391918580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a:t>
            </a:r>
            <a:r>
              <a:rPr lang="en-US" b="1" dirty="0" err="1" smtClean="0">
                <a:solidFill>
                  <a:schemeClr val="bg1"/>
                </a:solidFill>
              </a:rPr>
              <a:t>Geysir</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5050"/>
            <a:ext cx="8203057" cy="5453924"/>
          </a:xfrm>
        </p:spPr>
      </p:pic>
    </p:spTree>
    <p:extLst>
      <p:ext uri="{BB962C8B-B14F-4D97-AF65-F5344CB8AC3E}">
        <p14:creationId xmlns:p14="http://schemas.microsoft.com/office/powerpoint/2010/main" val="158239232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85000" lnSpcReduction="20000"/>
          </a:bodyPr>
          <a:lstStyle/>
          <a:p>
            <a:pPr marL="0" indent="0">
              <a:buNone/>
            </a:pPr>
            <a:r>
              <a:rPr lang="en-US" sz="4000" b="1" dirty="0" smtClean="0">
                <a:solidFill>
                  <a:schemeClr val="bg1"/>
                </a:solidFill>
              </a:rPr>
              <a:t>Stop number three and four: </a:t>
            </a:r>
            <a:r>
              <a:rPr lang="en-US" sz="4000" b="1" dirty="0" err="1" smtClean="0">
                <a:solidFill>
                  <a:schemeClr val="bg1"/>
                </a:solidFill>
              </a:rPr>
              <a:t>Gullfoss</a:t>
            </a:r>
            <a:r>
              <a:rPr lang="en-US" sz="4000" b="1" dirty="0" smtClean="0">
                <a:solidFill>
                  <a:schemeClr val="bg1"/>
                </a:solidFill>
              </a:rPr>
              <a:t> and </a:t>
            </a:r>
            <a:r>
              <a:rPr lang="en-US" sz="4000" b="1" dirty="0" err="1" smtClean="0">
                <a:solidFill>
                  <a:schemeClr val="bg1"/>
                </a:solidFill>
              </a:rPr>
              <a:t>Gymur</a:t>
            </a:r>
            <a:r>
              <a:rPr lang="en-US" sz="4000" b="1" dirty="0" smtClean="0">
                <a:solidFill>
                  <a:schemeClr val="bg1"/>
                </a:solidFill>
              </a:rPr>
              <a:t> – Waterfalls</a:t>
            </a:r>
          </a:p>
          <a:p>
            <a:pPr marL="0" indent="0">
              <a:buNone/>
            </a:pPr>
            <a:r>
              <a:rPr lang="en-US" sz="4000" dirty="0" smtClean="0">
                <a:solidFill>
                  <a:schemeClr val="bg1"/>
                </a:solidFill>
              </a:rPr>
              <a:t>Walking down towards the </a:t>
            </a:r>
            <a:r>
              <a:rPr lang="en-US" sz="4000" dirty="0" err="1" smtClean="0">
                <a:solidFill>
                  <a:schemeClr val="bg1"/>
                </a:solidFill>
              </a:rPr>
              <a:t>Gullfoss</a:t>
            </a:r>
            <a:r>
              <a:rPr lang="en-US" sz="4000" dirty="0" smtClean="0">
                <a:solidFill>
                  <a:schemeClr val="bg1"/>
                </a:solidFill>
              </a:rPr>
              <a:t> waterfall, you first hear it before you see it, and then you watch in wonder as the water vapor floats upward along the canyons edge. At first sight, all that can be made out is the ferocious waters that seemingly disappear into the abyss below.  A huge cavern of water, 61 feet wide, gashes and churns down into the river below. </a:t>
            </a:r>
          </a:p>
        </p:txBody>
      </p:sp>
    </p:spTree>
    <p:extLst>
      <p:ext uri="{BB962C8B-B14F-4D97-AF65-F5344CB8AC3E}">
        <p14:creationId xmlns:p14="http://schemas.microsoft.com/office/powerpoint/2010/main" val="2049805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5050"/>
            <a:ext cx="8203057" cy="5453924"/>
          </a:xfrm>
        </p:spPr>
      </p:pic>
    </p:spTree>
    <p:extLst>
      <p:ext uri="{BB962C8B-B14F-4D97-AF65-F5344CB8AC3E}">
        <p14:creationId xmlns:p14="http://schemas.microsoft.com/office/powerpoint/2010/main" val="95197035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The </a:t>
            </a:r>
            <a:r>
              <a:rPr lang="en-US" sz="4000" dirty="0" err="1" smtClean="0">
                <a:solidFill>
                  <a:schemeClr val="bg1"/>
                </a:solidFill>
              </a:rPr>
              <a:t>Gymur</a:t>
            </a:r>
            <a:r>
              <a:rPr lang="en-US" sz="4000" dirty="0" smtClean="0">
                <a:solidFill>
                  <a:schemeClr val="bg1"/>
                </a:solidFill>
              </a:rPr>
              <a:t> waterfalls is the highest waterfall in Iceland.  What make it so very unique is the trail that goes behind the falls.  The trail is well developed loop trail. </a:t>
            </a:r>
          </a:p>
          <a:p>
            <a:pPr marL="0" indent="0">
              <a:buNone/>
            </a:pPr>
            <a:r>
              <a:rPr lang="en-US" sz="4000" dirty="0" smtClean="0">
                <a:solidFill>
                  <a:schemeClr val="bg1"/>
                </a:solidFill>
              </a:rPr>
              <a:t>Booth waterfalls are majestic and powerful. Prepare to get wet!</a:t>
            </a:r>
            <a:endParaRPr lang="en-US" sz="4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52340715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Gymur</a:t>
            </a:r>
            <a:r>
              <a:rPr lang="en-US" b="1" dirty="0">
                <a:solidFill>
                  <a:schemeClr val="bg1"/>
                </a:solidFill>
              </a:rPr>
              <a:t> </a:t>
            </a:r>
            <a:r>
              <a:rPr lang="en-US" b="1" dirty="0" smtClean="0">
                <a:solidFill>
                  <a:schemeClr val="bg1"/>
                </a:solidFill>
              </a:rPr>
              <a:t>Waterfalls</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210" y="1143000"/>
            <a:ext cx="8187036" cy="5458024"/>
          </a:xfrm>
        </p:spPr>
      </p:pic>
    </p:spTree>
    <p:extLst>
      <p:ext uri="{BB962C8B-B14F-4D97-AF65-F5344CB8AC3E}">
        <p14:creationId xmlns:p14="http://schemas.microsoft.com/office/powerpoint/2010/main" val="7875317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Water Falls</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50592"/>
            <a:ext cx="8203057" cy="5442839"/>
          </a:xfrm>
        </p:spPr>
      </p:pic>
    </p:spTree>
    <p:extLst>
      <p:ext uri="{BB962C8B-B14F-4D97-AF65-F5344CB8AC3E}">
        <p14:creationId xmlns:p14="http://schemas.microsoft.com/office/powerpoint/2010/main" val="305046560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Icelandic Water Falls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08557"/>
            <a:ext cx="8203057" cy="5126910"/>
          </a:xfrm>
        </p:spPr>
      </p:pic>
    </p:spTree>
    <p:extLst>
      <p:ext uri="{BB962C8B-B14F-4D97-AF65-F5344CB8AC3E}">
        <p14:creationId xmlns:p14="http://schemas.microsoft.com/office/powerpoint/2010/main" val="352571534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Icelandic Water Falls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33265"/>
            <a:ext cx="8203057" cy="4877493"/>
          </a:xfrm>
        </p:spPr>
      </p:pic>
    </p:spTree>
    <p:extLst>
      <p:ext uri="{BB962C8B-B14F-4D97-AF65-F5344CB8AC3E}">
        <p14:creationId xmlns:p14="http://schemas.microsoft.com/office/powerpoint/2010/main" val="21896085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Icelandic Water Falls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5882" y="1143000"/>
            <a:ext cx="8045692" cy="5458024"/>
          </a:xfrm>
        </p:spPr>
      </p:pic>
    </p:spTree>
    <p:extLst>
      <p:ext uri="{BB962C8B-B14F-4D97-AF65-F5344CB8AC3E}">
        <p14:creationId xmlns:p14="http://schemas.microsoft.com/office/powerpoint/2010/main" val="95605480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Icelandic Water Falls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67220"/>
            <a:ext cx="8203057" cy="5409583"/>
          </a:xfrm>
        </p:spPr>
      </p:pic>
    </p:spTree>
    <p:extLst>
      <p:ext uri="{BB962C8B-B14F-4D97-AF65-F5344CB8AC3E}">
        <p14:creationId xmlns:p14="http://schemas.microsoft.com/office/powerpoint/2010/main" val="12684924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Icelandic Water Falls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76663"/>
            <a:ext cx="8203057" cy="2990697"/>
          </a:xfrm>
        </p:spPr>
      </p:pic>
    </p:spTree>
    <p:extLst>
      <p:ext uri="{BB962C8B-B14F-4D97-AF65-F5344CB8AC3E}">
        <p14:creationId xmlns:p14="http://schemas.microsoft.com/office/powerpoint/2010/main" val="295704048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20000"/>
          </a:bodyPr>
          <a:lstStyle/>
          <a:p>
            <a:pPr marL="0" indent="0">
              <a:buNone/>
            </a:pPr>
            <a:r>
              <a:rPr lang="en-US" sz="4000" b="1" dirty="0" smtClean="0">
                <a:solidFill>
                  <a:schemeClr val="bg1"/>
                </a:solidFill>
              </a:rPr>
              <a:t>Stop number five: Lake </a:t>
            </a:r>
            <a:r>
              <a:rPr lang="en-US" sz="4000" b="1" dirty="0" err="1" smtClean="0">
                <a:solidFill>
                  <a:schemeClr val="bg1"/>
                </a:solidFill>
              </a:rPr>
              <a:t>Myvatn</a:t>
            </a:r>
            <a:r>
              <a:rPr lang="en-US" sz="4000" b="1" dirty="0" smtClean="0">
                <a:solidFill>
                  <a:schemeClr val="bg1"/>
                </a:solidFill>
              </a:rPr>
              <a:t> and </a:t>
            </a:r>
            <a:r>
              <a:rPr lang="en-US" sz="4000" b="1" dirty="0" err="1" smtClean="0">
                <a:solidFill>
                  <a:schemeClr val="bg1"/>
                </a:solidFill>
              </a:rPr>
              <a:t>Raufarholshellir</a:t>
            </a:r>
            <a:endParaRPr lang="en-US" sz="4000" b="1" dirty="0" smtClean="0">
              <a:solidFill>
                <a:schemeClr val="bg1"/>
              </a:solidFill>
            </a:endParaRPr>
          </a:p>
          <a:p>
            <a:pPr marL="0" indent="0">
              <a:buNone/>
            </a:pPr>
            <a:r>
              <a:rPr lang="en-US" sz="4000" dirty="0" err="1" smtClean="0">
                <a:solidFill>
                  <a:schemeClr val="bg1"/>
                </a:solidFill>
              </a:rPr>
              <a:t>Myvatn</a:t>
            </a:r>
            <a:r>
              <a:rPr lang="en-US" sz="4000" dirty="0" smtClean="0">
                <a:solidFill>
                  <a:schemeClr val="bg1"/>
                </a:solidFill>
              </a:rPr>
              <a:t> is a volcanic lake.  On the east shore are natural baths that are naturally heated by the nearby lagoon with its mineral rich waters know for their geothermal caves to see and tour.  The </a:t>
            </a:r>
            <a:r>
              <a:rPr lang="en-US" sz="4000" dirty="0" err="1" smtClean="0">
                <a:solidFill>
                  <a:schemeClr val="bg1"/>
                </a:solidFill>
              </a:rPr>
              <a:t>Raufarholskellir</a:t>
            </a:r>
            <a:r>
              <a:rPr lang="en-US" sz="4000" dirty="0" smtClean="0">
                <a:solidFill>
                  <a:schemeClr val="bg1"/>
                </a:solidFill>
              </a:rPr>
              <a:t>, a lava tub cave, has lighting for the adventurist tourist to explore. </a:t>
            </a:r>
            <a:endParaRPr lang="en-US" sz="4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54054318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Lakes </a:t>
            </a:r>
            <a:endParaRPr lang="en-US" b="1"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716132"/>
            <a:ext cx="7543800" cy="4243387"/>
          </a:xfrm>
        </p:spPr>
      </p:pic>
    </p:spTree>
    <p:extLst>
      <p:ext uri="{BB962C8B-B14F-4D97-AF65-F5344CB8AC3E}">
        <p14:creationId xmlns:p14="http://schemas.microsoft.com/office/powerpoint/2010/main" val="1059083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89158"/>
            <a:ext cx="8203057" cy="5165708"/>
          </a:xfrm>
        </p:spPr>
      </p:pic>
    </p:spTree>
    <p:extLst>
      <p:ext uri="{BB962C8B-B14F-4D97-AF65-F5344CB8AC3E}">
        <p14:creationId xmlns:p14="http://schemas.microsoft.com/office/powerpoint/2010/main" val="235590554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Lakes </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58948"/>
            <a:ext cx="7543800" cy="3757755"/>
          </a:xfrm>
        </p:spPr>
      </p:pic>
    </p:spTree>
    <p:extLst>
      <p:ext uri="{BB962C8B-B14F-4D97-AF65-F5344CB8AC3E}">
        <p14:creationId xmlns:p14="http://schemas.microsoft.com/office/powerpoint/2010/main" val="30950089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Lakes </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27797"/>
            <a:ext cx="7543800" cy="5020057"/>
          </a:xfrm>
        </p:spPr>
      </p:pic>
    </p:spTree>
    <p:extLst>
      <p:ext uri="{BB962C8B-B14F-4D97-AF65-F5344CB8AC3E}">
        <p14:creationId xmlns:p14="http://schemas.microsoft.com/office/powerpoint/2010/main" val="119345273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Lakes </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12" y="1327797"/>
            <a:ext cx="7231175" cy="5020057"/>
          </a:xfrm>
        </p:spPr>
      </p:pic>
    </p:spTree>
    <p:extLst>
      <p:ext uri="{BB962C8B-B14F-4D97-AF65-F5344CB8AC3E}">
        <p14:creationId xmlns:p14="http://schemas.microsoft.com/office/powerpoint/2010/main" val="71808674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Lakes </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29512"/>
            <a:ext cx="7543800" cy="5016627"/>
          </a:xfrm>
        </p:spPr>
      </p:pic>
    </p:spTree>
    <p:extLst>
      <p:ext uri="{BB962C8B-B14F-4D97-AF65-F5344CB8AC3E}">
        <p14:creationId xmlns:p14="http://schemas.microsoft.com/office/powerpoint/2010/main" val="67179404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Lakes </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83239"/>
            <a:ext cx="7543800" cy="4909172"/>
          </a:xfrm>
        </p:spPr>
      </p:pic>
    </p:spTree>
    <p:extLst>
      <p:ext uri="{BB962C8B-B14F-4D97-AF65-F5344CB8AC3E}">
        <p14:creationId xmlns:p14="http://schemas.microsoft.com/office/powerpoint/2010/main" val="348911087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Lakes </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3395" y="1327797"/>
            <a:ext cx="6693409" cy="5020057"/>
          </a:xfrm>
        </p:spPr>
      </p:pic>
    </p:spTree>
    <p:extLst>
      <p:ext uri="{BB962C8B-B14F-4D97-AF65-F5344CB8AC3E}">
        <p14:creationId xmlns:p14="http://schemas.microsoft.com/office/powerpoint/2010/main" val="9097036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Cave</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72763"/>
            <a:ext cx="8203057" cy="5398498"/>
          </a:xfrm>
        </p:spPr>
      </p:pic>
    </p:spTree>
    <p:extLst>
      <p:ext uri="{BB962C8B-B14F-4D97-AF65-F5344CB8AC3E}">
        <p14:creationId xmlns:p14="http://schemas.microsoft.com/office/powerpoint/2010/main" val="334257720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Cave</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61678"/>
            <a:ext cx="8203057" cy="5420668"/>
          </a:xfrm>
        </p:spPr>
      </p:pic>
    </p:spTree>
    <p:extLst>
      <p:ext uri="{BB962C8B-B14F-4D97-AF65-F5344CB8AC3E}">
        <p14:creationId xmlns:p14="http://schemas.microsoft.com/office/powerpoint/2010/main" val="188070016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Cave</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67220"/>
            <a:ext cx="8203057" cy="5409583"/>
          </a:xfrm>
        </p:spPr>
      </p:pic>
    </p:spTree>
    <p:extLst>
      <p:ext uri="{BB962C8B-B14F-4D97-AF65-F5344CB8AC3E}">
        <p14:creationId xmlns:p14="http://schemas.microsoft.com/office/powerpoint/2010/main" val="219305052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lnSpcReduction="10000"/>
          </a:bodyPr>
          <a:lstStyle/>
          <a:p>
            <a:pPr marL="0" indent="0">
              <a:buNone/>
            </a:pPr>
            <a:r>
              <a:rPr lang="en-US" sz="4000" b="1" dirty="0" smtClean="0">
                <a:solidFill>
                  <a:schemeClr val="bg1"/>
                </a:solidFill>
              </a:rPr>
              <a:t>Stops number six and seven: </a:t>
            </a:r>
            <a:r>
              <a:rPr lang="en-US" sz="4000" b="1" dirty="0" err="1">
                <a:solidFill>
                  <a:schemeClr val="bg1"/>
                </a:solidFill>
              </a:rPr>
              <a:t>Latrabjarg</a:t>
            </a:r>
            <a:r>
              <a:rPr lang="en-US" sz="4000" b="1" dirty="0">
                <a:solidFill>
                  <a:schemeClr val="bg1"/>
                </a:solidFill>
              </a:rPr>
              <a:t> Cliffs </a:t>
            </a:r>
            <a:r>
              <a:rPr lang="en-US" sz="4000" b="1" dirty="0" smtClean="0">
                <a:solidFill>
                  <a:schemeClr val="bg1"/>
                </a:solidFill>
              </a:rPr>
              <a:t> and </a:t>
            </a:r>
            <a:r>
              <a:rPr lang="en-US" sz="4000" b="1" dirty="0" err="1" smtClean="0">
                <a:solidFill>
                  <a:schemeClr val="bg1"/>
                </a:solidFill>
              </a:rPr>
              <a:t>Hvitserkur</a:t>
            </a:r>
            <a:r>
              <a:rPr lang="en-US" sz="4000" b="1" dirty="0" smtClean="0">
                <a:solidFill>
                  <a:schemeClr val="bg1"/>
                </a:solidFill>
              </a:rPr>
              <a:t> </a:t>
            </a:r>
            <a:r>
              <a:rPr lang="en-US" sz="4000" dirty="0" err="1" smtClean="0">
                <a:solidFill>
                  <a:schemeClr val="bg1"/>
                </a:solidFill>
              </a:rPr>
              <a:t>Latrabjarg</a:t>
            </a:r>
            <a:r>
              <a:rPr lang="en-US" sz="4000" dirty="0" smtClean="0">
                <a:solidFill>
                  <a:schemeClr val="bg1"/>
                </a:solidFill>
              </a:rPr>
              <a:t> Cliffs is the westernmost point in Iceland. It is home to millions of birds including puffins, razorbills, and gannets.  It is the largest bird cliff in Europe.  Take your binoculars to get a close up look at the many, many birds.  </a:t>
            </a:r>
            <a:endParaRPr lang="en-US" sz="4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093314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014" y="1143000"/>
            <a:ext cx="7737428" cy="5458024"/>
          </a:xfrm>
        </p:spPr>
      </p:pic>
    </p:spTree>
    <p:extLst>
      <p:ext uri="{BB962C8B-B14F-4D97-AF65-F5344CB8AC3E}">
        <p14:creationId xmlns:p14="http://schemas.microsoft.com/office/powerpoint/2010/main" val="146503055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Latrabjarg</a:t>
            </a:r>
            <a:r>
              <a:rPr lang="en-US" b="1" dirty="0">
                <a:solidFill>
                  <a:schemeClr val="bg1"/>
                </a:solidFill>
              </a:rPr>
              <a:t> Cliffs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022" y="1167220"/>
            <a:ext cx="8137413" cy="5409583"/>
          </a:xfrm>
        </p:spPr>
      </p:pic>
    </p:spTree>
    <p:extLst>
      <p:ext uri="{BB962C8B-B14F-4D97-AF65-F5344CB8AC3E}">
        <p14:creationId xmlns:p14="http://schemas.microsoft.com/office/powerpoint/2010/main" val="386003683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Latrabjarg</a:t>
            </a:r>
            <a:r>
              <a:rPr lang="en-US" b="1" dirty="0">
                <a:solidFill>
                  <a:schemeClr val="bg1"/>
                </a:solidFill>
              </a:rPr>
              <a:t> Cliffs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022" y="1448297"/>
            <a:ext cx="8137413" cy="4847428"/>
          </a:xfrm>
        </p:spPr>
      </p:pic>
    </p:spTree>
    <p:extLst>
      <p:ext uri="{BB962C8B-B14F-4D97-AF65-F5344CB8AC3E}">
        <p14:creationId xmlns:p14="http://schemas.microsoft.com/office/powerpoint/2010/main" val="261771054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Latrabjarg</a:t>
            </a:r>
            <a:r>
              <a:rPr lang="en-US" b="1" dirty="0">
                <a:solidFill>
                  <a:schemeClr val="bg1"/>
                </a:solidFill>
              </a:rPr>
              <a:t> Cliffs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2364" y="1167220"/>
            <a:ext cx="6892729" cy="5409583"/>
          </a:xfrm>
        </p:spPr>
      </p:pic>
    </p:spTree>
    <p:extLst>
      <p:ext uri="{BB962C8B-B14F-4D97-AF65-F5344CB8AC3E}">
        <p14:creationId xmlns:p14="http://schemas.microsoft.com/office/powerpoint/2010/main" val="77780305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Latrabjarg</a:t>
            </a:r>
            <a:r>
              <a:rPr lang="en-US" b="1" dirty="0">
                <a:solidFill>
                  <a:schemeClr val="bg1"/>
                </a:solidFill>
              </a:rPr>
              <a:t> Cliffs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022" y="1169912"/>
            <a:ext cx="8137413" cy="5404199"/>
          </a:xfrm>
        </p:spPr>
      </p:pic>
    </p:spTree>
    <p:extLst>
      <p:ext uri="{BB962C8B-B14F-4D97-AF65-F5344CB8AC3E}">
        <p14:creationId xmlns:p14="http://schemas.microsoft.com/office/powerpoint/2010/main" val="212930546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Latrabjarg</a:t>
            </a:r>
            <a:r>
              <a:rPr lang="en-US" b="1" dirty="0">
                <a:solidFill>
                  <a:schemeClr val="bg1"/>
                </a:solidFill>
              </a:rPr>
              <a:t> Cliffs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573" y="1167220"/>
            <a:ext cx="8134311" cy="5409583"/>
          </a:xfrm>
        </p:spPr>
      </p:pic>
    </p:spTree>
    <p:extLst>
      <p:ext uri="{BB962C8B-B14F-4D97-AF65-F5344CB8AC3E}">
        <p14:creationId xmlns:p14="http://schemas.microsoft.com/office/powerpoint/2010/main" val="266584829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20000"/>
          </a:bodyPr>
          <a:lstStyle/>
          <a:p>
            <a:pPr marL="0" indent="0">
              <a:buNone/>
            </a:pPr>
            <a:r>
              <a:rPr lang="en-US" sz="4000" dirty="0" smtClean="0">
                <a:solidFill>
                  <a:schemeClr val="bg1"/>
                </a:solidFill>
              </a:rPr>
              <a:t>According to legend, </a:t>
            </a:r>
            <a:r>
              <a:rPr lang="en-US" sz="4000" dirty="0" err="1" smtClean="0">
                <a:solidFill>
                  <a:schemeClr val="bg1"/>
                </a:solidFill>
              </a:rPr>
              <a:t>Hvitserkur</a:t>
            </a:r>
            <a:r>
              <a:rPr lang="en-US" sz="4000" dirty="0" smtClean="0">
                <a:solidFill>
                  <a:schemeClr val="bg1"/>
                </a:solidFill>
              </a:rPr>
              <a:t> is a petrified troll who wanted to tear down the bells at </a:t>
            </a:r>
            <a:r>
              <a:rPr lang="en-US" sz="4000" dirty="0" err="1" smtClean="0">
                <a:solidFill>
                  <a:schemeClr val="bg1"/>
                </a:solidFill>
              </a:rPr>
              <a:t>Pineyraklauster</a:t>
            </a:r>
            <a:r>
              <a:rPr lang="en-US" sz="4000" dirty="0" smtClean="0">
                <a:solidFill>
                  <a:schemeClr val="bg1"/>
                </a:solidFill>
              </a:rPr>
              <a:t> convent, but was caught by daylight and turned to stone.  The less fun version of the story is that </a:t>
            </a:r>
            <a:r>
              <a:rPr lang="en-US" sz="4000" dirty="0" err="1" smtClean="0">
                <a:solidFill>
                  <a:schemeClr val="bg1"/>
                </a:solidFill>
              </a:rPr>
              <a:t>Hvitserkur</a:t>
            </a:r>
            <a:r>
              <a:rPr lang="en-US" sz="4000" dirty="0" smtClean="0">
                <a:solidFill>
                  <a:schemeClr val="bg1"/>
                </a:solidFill>
              </a:rPr>
              <a:t> is a volcanic plug from a volcano which was eroded by the ocean.  The troll being turned to stone is more in tune to the folklore of Iceland… a more fascinating story. </a:t>
            </a:r>
            <a:endParaRPr lang="en-US" sz="4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37749100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smtClean="0">
                <a:solidFill>
                  <a:schemeClr val="bg1"/>
                </a:solidFill>
              </a:rPr>
              <a:t>Hvitserkur</a:t>
            </a:r>
            <a:r>
              <a:rPr lang="en-US" b="1" dirty="0" smtClean="0">
                <a:solidFill>
                  <a:schemeClr val="bg1"/>
                </a:solidFill>
              </a:rPr>
              <a:t> “Troll Rock”</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340" y="1167220"/>
            <a:ext cx="7212777" cy="5409583"/>
          </a:xfrm>
        </p:spPr>
      </p:pic>
    </p:spTree>
    <p:extLst>
      <p:ext uri="{BB962C8B-B14F-4D97-AF65-F5344CB8AC3E}">
        <p14:creationId xmlns:p14="http://schemas.microsoft.com/office/powerpoint/2010/main" val="315522939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smtClean="0">
                <a:solidFill>
                  <a:schemeClr val="bg1"/>
                </a:solidFill>
              </a:rPr>
              <a:t>Hvitserkur</a:t>
            </a:r>
            <a:r>
              <a:rPr lang="en-US" b="1" dirty="0" smtClean="0">
                <a:solidFill>
                  <a:schemeClr val="bg1"/>
                </a:solidFill>
              </a:rPr>
              <a:t> “Troll Rock”</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340" y="1466550"/>
            <a:ext cx="7212777" cy="4810922"/>
          </a:xfrm>
        </p:spPr>
      </p:pic>
    </p:spTree>
    <p:extLst>
      <p:ext uri="{BB962C8B-B14F-4D97-AF65-F5344CB8AC3E}">
        <p14:creationId xmlns:p14="http://schemas.microsoft.com/office/powerpoint/2010/main" val="70212145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smtClean="0">
                <a:solidFill>
                  <a:schemeClr val="bg1"/>
                </a:solidFill>
              </a:rPr>
              <a:t>Hvitserkur</a:t>
            </a:r>
            <a:r>
              <a:rPr lang="en-US" b="1" dirty="0" smtClean="0">
                <a:solidFill>
                  <a:schemeClr val="bg1"/>
                </a:solidFill>
              </a:rPr>
              <a:t> “Troll Rock”</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340" y="1472124"/>
            <a:ext cx="7212777" cy="4799775"/>
          </a:xfrm>
        </p:spPr>
      </p:pic>
    </p:spTree>
    <p:extLst>
      <p:ext uri="{BB962C8B-B14F-4D97-AF65-F5344CB8AC3E}">
        <p14:creationId xmlns:p14="http://schemas.microsoft.com/office/powerpoint/2010/main" val="220027952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20000"/>
          </a:bodyPr>
          <a:lstStyle/>
          <a:p>
            <a:pPr marL="0" indent="0">
              <a:buNone/>
            </a:pPr>
            <a:r>
              <a:rPr lang="en-US" sz="4000" b="1" dirty="0" smtClean="0">
                <a:solidFill>
                  <a:schemeClr val="bg1"/>
                </a:solidFill>
              </a:rPr>
              <a:t>Last stop is the Capital City of Iceland: Reykjavik</a:t>
            </a:r>
          </a:p>
          <a:p>
            <a:pPr marL="0" indent="0">
              <a:buNone/>
            </a:pPr>
            <a:r>
              <a:rPr lang="en-US" sz="4000" dirty="0" smtClean="0">
                <a:solidFill>
                  <a:schemeClr val="bg1"/>
                </a:solidFill>
              </a:rPr>
              <a:t>We will visit four notable landmarks in our quick overview of the city.  Reykjavik sits on the shore of the Smoky Bay and surrounded by towering mountain cliffs.  We see no smoke rising from the households because of the geothermal heating used in the home and commercial buildings of the city. </a:t>
            </a:r>
            <a:endParaRPr lang="en-US" sz="4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845199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5050"/>
            <a:ext cx="8203057" cy="5453924"/>
          </a:xfrm>
        </p:spPr>
      </p:pic>
    </p:spTree>
    <p:extLst>
      <p:ext uri="{BB962C8B-B14F-4D97-AF65-F5344CB8AC3E}">
        <p14:creationId xmlns:p14="http://schemas.microsoft.com/office/powerpoint/2010/main" val="47247363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Reykjavik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210" y="1143000"/>
            <a:ext cx="8187036" cy="5458024"/>
          </a:xfrm>
        </p:spPr>
      </p:pic>
    </p:spTree>
    <p:extLst>
      <p:ext uri="{BB962C8B-B14F-4D97-AF65-F5344CB8AC3E}">
        <p14:creationId xmlns:p14="http://schemas.microsoft.com/office/powerpoint/2010/main" val="275516520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Reykjavik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80713"/>
            <a:ext cx="8203057" cy="4982597"/>
          </a:xfrm>
        </p:spPr>
      </p:pic>
    </p:spTree>
    <p:extLst>
      <p:ext uri="{BB962C8B-B14F-4D97-AF65-F5344CB8AC3E}">
        <p14:creationId xmlns:p14="http://schemas.microsoft.com/office/powerpoint/2010/main" val="303400940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Reykjavik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6691" y="1143000"/>
            <a:ext cx="7544075" cy="5458024"/>
          </a:xfrm>
        </p:spPr>
      </p:pic>
    </p:spTree>
    <p:extLst>
      <p:ext uri="{BB962C8B-B14F-4D97-AF65-F5344CB8AC3E}">
        <p14:creationId xmlns:p14="http://schemas.microsoft.com/office/powerpoint/2010/main" val="422073989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lnSpcReduction="10000"/>
          </a:bodyPr>
          <a:lstStyle/>
          <a:p>
            <a:pPr marL="0" indent="0">
              <a:buNone/>
            </a:pPr>
            <a:r>
              <a:rPr lang="en-US" sz="4000" dirty="0">
                <a:solidFill>
                  <a:schemeClr val="bg1"/>
                </a:solidFill>
              </a:rPr>
              <a:t> </a:t>
            </a:r>
            <a:r>
              <a:rPr lang="en-US" sz="4000" dirty="0" smtClean="0">
                <a:solidFill>
                  <a:schemeClr val="bg1"/>
                </a:solidFill>
              </a:rPr>
              <a:t>Reykjavik’s immense white-concrete church, </a:t>
            </a:r>
            <a:r>
              <a:rPr lang="en-US" sz="4000" dirty="0" err="1" smtClean="0">
                <a:solidFill>
                  <a:schemeClr val="bg1"/>
                </a:solidFill>
              </a:rPr>
              <a:t>Hallgrimskirkja</a:t>
            </a:r>
            <a:r>
              <a:rPr lang="en-US" sz="4000" dirty="0" smtClean="0">
                <a:solidFill>
                  <a:schemeClr val="bg1"/>
                </a:solidFill>
              </a:rPr>
              <a:t> (big church on the hill), star of thousands of postcards, dominates the skyline, and is visible from miles around.  Get a fantastic view of the city by taking an elevator to the top viewing area within the tower.  The Lutheran Church was built in 1945 and is 240 feet high. </a:t>
            </a:r>
            <a:endParaRPr lang="en-US" sz="4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445907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Hallgrimskirkja</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5801" y="1517934"/>
            <a:ext cx="7085855" cy="4708156"/>
          </a:xfrm>
        </p:spPr>
      </p:pic>
    </p:spTree>
    <p:extLst>
      <p:ext uri="{BB962C8B-B14F-4D97-AF65-F5344CB8AC3E}">
        <p14:creationId xmlns:p14="http://schemas.microsoft.com/office/powerpoint/2010/main" val="368414853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Hallgrimskirkja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5801" y="1143000"/>
            <a:ext cx="7085855" cy="5458024"/>
          </a:xfrm>
        </p:spPr>
      </p:pic>
    </p:spTree>
    <p:extLst>
      <p:ext uri="{BB962C8B-B14F-4D97-AF65-F5344CB8AC3E}">
        <p14:creationId xmlns:p14="http://schemas.microsoft.com/office/powerpoint/2010/main" val="78012708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Hallgrimskirkja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443" y="1143000"/>
            <a:ext cx="8192571" cy="5458024"/>
          </a:xfrm>
        </p:spPr>
      </p:pic>
    </p:spTree>
    <p:extLst>
      <p:ext uri="{BB962C8B-B14F-4D97-AF65-F5344CB8AC3E}">
        <p14:creationId xmlns:p14="http://schemas.microsoft.com/office/powerpoint/2010/main" val="340590517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lnSpcReduction="10000"/>
          </a:bodyPr>
          <a:lstStyle/>
          <a:p>
            <a:pPr marL="0" indent="0">
              <a:buNone/>
            </a:pPr>
            <a:r>
              <a:rPr lang="en-US" sz="4000" dirty="0">
                <a:solidFill>
                  <a:schemeClr val="bg1"/>
                </a:solidFill>
              </a:rPr>
              <a:t> </a:t>
            </a:r>
            <a:r>
              <a:rPr lang="en-US" sz="4000" dirty="0" smtClean="0">
                <a:solidFill>
                  <a:schemeClr val="bg1"/>
                </a:solidFill>
              </a:rPr>
              <a:t>One of the most unusual building to see in our tour is the </a:t>
            </a:r>
            <a:r>
              <a:rPr lang="en-US" sz="4000" dirty="0" err="1" smtClean="0">
                <a:solidFill>
                  <a:schemeClr val="bg1"/>
                </a:solidFill>
              </a:rPr>
              <a:t>Harpa</a:t>
            </a:r>
            <a:r>
              <a:rPr lang="en-US" sz="4000" dirty="0" smtClean="0">
                <a:solidFill>
                  <a:schemeClr val="bg1"/>
                </a:solidFill>
              </a:rPr>
              <a:t> Concert Hall and Conference Center.  It opened in 2011.  The design was influenced by Iceland’s dramatic nature.  Its is a gleaming sculpture reflecting both sky and sea.  There are four concert halls within the building and has seating for 1800. </a:t>
            </a:r>
            <a:endParaRPr lang="en-US" sz="4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87654742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715962"/>
          </a:xfrm>
        </p:spPr>
        <p:txBody>
          <a:bodyPr>
            <a:normAutofit fontScale="90000"/>
          </a:bodyPr>
          <a:lstStyle/>
          <a:p>
            <a:r>
              <a:rPr lang="en-US" b="1" dirty="0" err="1">
                <a:solidFill>
                  <a:schemeClr val="bg1"/>
                </a:solidFill>
              </a:rPr>
              <a:t>Harpa</a:t>
            </a:r>
            <a:r>
              <a:rPr lang="en-US" b="1" dirty="0">
                <a:solidFill>
                  <a:schemeClr val="bg1"/>
                </a:solidFill>
              </a:rPr>
              <a:t> Concert Hall &amp;</a:t>
            </a:r>
            <a:r>
              <a:rPr lang="en-US" b="1" dirty="0" smtClean="0">
                <a:solidFill>
                  <a:schemeClr val="bg1"/>
                </a:solidFill>
              </a:rPr>
              <a:t> </a:t>
            </a:r>
            <a:r>
              <a:rPr lang="en-US" b="1" dirty="0">
                <a:solidFill>
                  <a:schemeClr val="bg1"/>
                </a:solidFill>
              </a:rPr>
              <a:t>Conference Center</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046" y="1143000"/>
            <a:ext cx="7277365" cy="5458024"/>
          </a:xfrm>
        </p:spPr>
      </p:pic>
    </p:spTree>
    <p:extLst>
      <p:ext uri="{BB962C8B-B14F-4D97-AF65-F5344CB8AC3E}">
        <p14:creationId xmlns:p14="http://schemas.microsoft.com/office/powerpoint/2010/main" val="249849802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715962"/>
          </a:xfrm>
        </p:spPr>
        <p:txBody>
          <a:bodyPr>
            <a:normAutofit fontScale="90000"/>
          </a:bodyPr>
          <a:lstStyle/>
          <a:p>
            <a:r>
              <a:rPr lang="en-US" b="1" dirty="0" err="1">
                <a:solidFill>
                  <a:schemeClr val="bg1"/>
                </a:solidFill>
              </a:rPr>
              <a:t>Harpa</a:t>
            </a:r>
            <a:r>
              <a:rPr lang="en-US" b="1" dirty="0">
                <a:solidFill>
                  <a:schemeClr val="bg1"/>
                </a:solidFill>
              </a:rPr>
              <a:t> Concert Hall &amp;</a:t>
            </a:r>
            <a:r>
              <a:rPr lang="en-US" b="1" dirty="0" smtClean="0">
                <a:solidFill>
                  <a:schemeClr val="bg1"/>
                </a:solidFill>
              </a:rPr>
              <a:t> </a:t>
            </a:r>
            <a:r>
              <a:rPr lang="en-US" b="1" dirty="0">
                <a:solidFill>
                  <a:schemeClr val="bg1"/>
                </a:solidFill>
              </a:rPr>
              <a:t>Conference Center</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6731" y="1143000"/>
            <a:ext cx="6883994" cy="5458024"/>
          </a:xfrm>
        </p:spPr>
      </p:pic>
    </p:spTree>
    <p:extLst>
      <p:ext uri="{BB962C8B-B14F-4D97-AF65-F5344CB8AC3E}">
        <p14:creationId xmlns:p14="http://schemas.microsoft.com/office/powerpoint/2010/main" val="42612941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5050"/>
            <a:ext cx="8203057" cy="5453924"/>
          </a:xfrm>
        </p:spPr>
      </p:pic>
    </p:spTree>
    <p:extLst>
      <p:ext uri="{BB962C8B-B14F-4D97-AF65-F5344CB8AC3E}">
        <p14:creationId xmlns:p14="http://schemas.microsoft.com/office/powerpoint/2010/main" val="314663040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715962"/>
          </a:xfrm>
        </p:spPr>
        <p:txBody>
          <a:bodyPr>
            <a:normAutofit fontScale="90000"/>
          </a:bodyPr>
          <a:lstStyle/>
          <a:p>
            <a:r>
              <a:rPr lang="en-US" b="1" dirty="0" err="1">
                <a:solidFill>
                  <a:schemeClr val="bg1"/>
                </a:solidFill>
              </a:rPr>
              <a:t>Harpa</a:t>
            </a:r>
            <a:r>
              <a:rPr lang="en-US" b="1" dirty="0">
                <a:solidFill>
                  <a:schemeClr val="bg1"/>
                </a:solidFill>
              </a:rPr>
              <a:t> Concert Hall &amp;</a:t>
            </a:r>
            <a:r>
              <a:rPr lang="en-US" b="1" dirty="0" smtClean="0">
                <a:solidFill>
                  <a:schemeClr val="bg1"/>
                </a:solidFill>
              </a:rPr>
              <a:t> </a:t>
            </a:r>
            <a:r>
              <a:rPr lang="en-US" b="1" dirty="0">
                <a:solidFill>
                  <a:schemeClr val="bg1"/>
                </a:solidFill>
              </a:rPr>
              <a:t>Conference Center</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4567" y="1143000"/>
            <a:ext cx="6388323" cy="5458024"/>
          </a:xfrm>
        </p:spPr>
      </p:pic>
    </p:spTree>
    <p:extLst>
      <p:ext uri="{BB962C8B-B14F-4D97-AF65-F5344CB8AC3E}">
        <p14:creationId xmlns:p14="http://schemas.microsoft.com/office/powerpoint/2010/main" val="367115228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a:solidFill>
                  <a:schemeClr val="bg1"/>
                </a:solidFill>
              </a:rPr>
              <a:t> </a:t>
            </a:r>
            <a:r>
              <a:rPr lang="en-US" sz="4000" dirty="0" smtClean="0">
                <a:solidFill>
                  <a:schemeClr val="bg1"/>
                </a:solidFill>
              </a:rPr>
              <a:t>In stark contrast to the </a:t>
            </a:r>
            <a:r>
              <a:rPr lang="en-US" sz="4000" dirty="0" err="1" smtClean="0">
                <a:solidFill>
                  <a:schemeClr val="bg1"/>
                </a:solidFill>
              </a:rPr>
              <a:t>Harpa</a:t>
            </a:r>
            <a:r>
              <a:rPr lang="en-US" sz="4000" dirty="0" smtClean="0">
                <a:solidFill>
                  <a:schemeClr val="bg1"/>
                </a:solidFill>
              </a:rPr>
              <a:t> Center is the Parliament House, </a:t>
            </a:r>
            <a:r>
              <a:rPr lang="en-US" sz="4000" dirty="0" err="1" smtClean="0">
                <a:solidFill>
                  <a:schemeClr val="bg1"/>
                </a:solidFill>
              </a:rPr>
              <a:t>Albinglshuslo</a:t>
            </a:r>
            <a:r>
              <a:rPr lang="en-US" sz="4000" dirty="0" smtClean="0">
                <a:solidFill>
                  <a:schemeClr val="bg1"/>
                </a:solidFill>
              </a:rPr>
              <a:t>.  It is a classical 19</a:t>
            </a:r>
            <a:r>
              <a:rPr lang="en-US" sz="4000" baseline="30000" dirty="0" smtClean="0">
                <a:solidFill>
                  <a:schemeClr val="bg1"/>
                </a:solidFill>
              </a:rPr>
              <a:t>th</a:t>
            </a:r>
            <a:r>
              <a:rPr lang="en-US" sz="4000" dirty="0" smtClean="0">
                <a:solidFill>
                  <a:schemeClr val="bg1"/>
                </a:solidFill>
              </a:rPr>
              <a:t> century structure built in 1881.  It is one of the oldest stone building in Iceland.  Today it housed a museum and parliament debating hall. </a:t>
            </a:r>
            <a:endParaRPr lang="en-US" sz="4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91820010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715962"/>
          </a:xfrm>
        </p:spPr>
        <p:txBody>
          <a:bodyPr>
            <a:normAutofit fontScale="90000"/>
          </a:bodyPr>
          <a:lstStyle/>
          <a:p>
            <a:r>
              <a:rPr lang="en-US" b="1" dirty="0">
                <a:solidFill>
                  <a:schemeClr val="bg1"/>
                </a:solidFill>
              </a:rPr>
              <a:t>Parliament House</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567" y="1746443"/>
            <a:ext cx="6388323" cy="4251138"/>
          </a:xfrm>
        </p:spPr>
      </p:pic>
    </p:spTree>
    <p:extLst>
      <p:ext uri="{BB962C8B-B14F-4D97-AF65-F5344CB8AC3E}">
        <p14:creationId xmlns:p14="http://schemas.microsoft.com/office/powerpoint/2010/main" val="56500327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Autofit/>
          </a:bodyPr>
          <a:lstStyle/>
          <a:p>
            <a:pPr marL="0" indent="0">
              <a:buNone/>
            </a:pPr>
            <a:r>
              <a:rPr lang="en-US" sz="3600" dirty="0" smtClean="0">
                <a:solidFill>
                  <a:schemeClr val="bg1"/>
                </a:solidFill>
              </a:rPr>
              <a:t>Last on our tour and possibly the most famous site is The Blue Lagoon. The lagoon is a geothermal spa and is one of the most visited attraction in Iceland.  The spa is located in a lava field not far from the city.  It is a man-made lagoon which is fed by the water output of the nearby geothermal poser plant and it is renewed every two days.</a:t>
            </a:r>
            <a:endParaRPr lang="en-US" sz="3600" dirty="0">
              <a:solidFill>
                <a:schemeClr val="bg1"/>
              </a:solidFill>
            </a:endParaRPr>
          </a:p>
        </p:txBody>
      </p:sp>
    </p:spTree>
    <p:extLst>
      <p:ext uri="{BB962C8B-B14F-4D97-AF65-F5344CB8AC3E}">
        <p14:creationId xmlns:p14="http://schemas.microsoft.com/office/powerpoint/2010/main" val="295749025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The Blue Lagoon</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804" y="1143000"/>
            <a:ext cx="8199848" cy="5458024"/>
          </a:xfrm>
        </p:spPr>
      </p:pic>
    </p:spTree>
    <p:extLst>
      <p:ext uri="{BB962C8B-B14F-4D97-AF65-F5344CB8AC3E}">
        <p14:creationId xmlns:p14="http://schemas.microsoft.com/office/powerpoint/2010/main" val="224908573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The Blue Lagoon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210" y="1143000"/>
            <a:ext cx="8187036" cy="5458024"/>
          </a:xfrm>
        </p:spPr>
      </p:pic>
    </p:spTree>
    <p:extLst>
      <p:ext uri="{BB962C8B-B14F-4D97-AF65-F5344CB8AC3E}">
        <p14:creationId xmlns:p14="http://schemas.microsoft.com/office/powerpoint/2010/main" val="402491841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The Blue Lagoon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804" y="1143000"/>
            <a:ext cx="8199848" cy="5458024"/>
          </a:xfrm>
        </p:spPr>
      </p:pic>
    </p:spTree>
    <p:extLst>
      <p:ext uri="{BB962C8B-B14F-4D97-AF65-F5344CB8AC3E}">
        <p14:creationId xmlns:p14="http://schemas.microsoft.com/office/powerpoint/2010/main" val="375856795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People typically spend 1 to 3½hours in the healing waters.  Currently the price to visit the lagoon spa with round trip transportation from Reykjavik and admission start at $133.85 and up. No wonder people stay up to 3 ½ hours.</a:t>
            </a:r>
            <a:endParaRPr lang="en-US" sz="4000" dirty="0">
              <a:solidFill>
                <a:schemeClr val="bg1"/>
              </a:solidFill>
            </a:endParaRPr>
          </a:p>
        </p:txBody>
      </p:sp>
    </p:spTree>
    <p:extLst>
      <p:ext uri="{BB962C8B-B14F-4D97-AF65-F5344CB8AC3E}">
        <p14:creationId xmlns:p14="http://schemas.microsoft.com/office/powerpoint/2010/main" val="429496357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b="1" dirty="0">
                <a:solidFill>
                  <a:schemeClr val="bg1"/>
                </a:solidFill>
              </a:rPr>
              <a:t>Highlights of Some Museums in </a:t>
            </a:r>
            <a:r>
              <a:rPr lang="en-US" sz="4000" b="1" dirty="0" smtClean="0">
                <a:solidFill>
                  <a:schemeClr val="bg1"/>
                </a:solidFill>
              </a:rPr>
              <a:t>Reykjavik</a:t>
            </a:r>
            <a:endParaRPr lang="en-US" sz="4000" dirty="0">
              <a:solidFill>
                <a:schemeClr val="bg1"/>
              </a:solidFill>
            </a:endParaRPr>
          </a:p>
          <a:p>
            <a:pPr marL="0" indent="0">
              <a:buNone/>
            </a:pPr>
            <a:r>
              <a:rPr lang="en-US" sz="4000" dirty="0">
                <a:solidFill>
                  <a:schemeClr val="bg1"/>
                </a:solidFill>
              </a:rPr>
              <a:t>As you enter the </a:t>
            </a:r>
            <a:r>
              <a:rPr lang="en-US" sz="4000" b="1" dirty="0">
                <a:solidFill>
                  <a:schemeClr val="bg1"/>
                </a:solidFill>
              </a:rPr>
              <a:t>Whales of Iceland</a:t>
            </a:r>
            <a:r>
              <a:rPr lang="en-US" sz="4000" dirty="0">
                <a:solidFill>
                  <a:schemeClr val="bg1"/>
                </a:solidFill>
              </a:rPr>
              <a:t> exhibit you feel quite small, for up above you, hanging from the ceiling are  23  life-size models of whales, including a humpback whale, a blue whale and an orca.</a:t>
            </a:r>
          </a:p>
          <a:p>
            <a:endParaRPr lang="en-US" dirty="0"/>
          </a:p>
        </p:txBody>
      </p:sp>
    </p:spTree>
    <p:extLst>
      <p:ext uri="{BB962C8B-B14F-4D97-AF65-F5344CB8AC3E}">
        <p14:creationId xmlns:p14="http://schemas.microsoft.com/office/powerpoint/2010/main" val="311386058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Whales of Iceland Exhibit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5629" y="1143000"/>
            <a:ext cx="7286197" cy="5458024"/>
          </a:xfrm>
        </p:spPr>
      </p:pic>
    </p:spTree>
    <p:extLst>
      <p:ext uri="{BB962C8B-B14F-4D97-AF65-F5344CB8AC3E}">
        <p14:creationId xmlns:p14="http://schemas.microsoft.com/office/powerpoint/2010/main" val="2336081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80713"/>
            <a:ext cx="8203057" cy="4982597"/>
          </a:xfrm>
        </p:spPr>
      </p:pic>
    </p:spTree>
    <p:extLst>
      <p:ext uri="{BB962C8B-B14F-4D97-AF65-F5344CB8AC3E}">
        <p14:creationId xmlns:p14="http://schemas.microsoft.com/office/powerpoint/2010/main" val="256033114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Whales of Iceland Exhibit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804" y="1143699"/>
            <a:ext cx="8199848" cy="5456626"/>
          </a:xfrm>
        </p:spPr>
      </p:pic>
    </p:spTree>
    <p:extLst>
      <p:ext uri="{BB962C8B-B14F-4D97-AF65-F5344CB8AC3E}">
        <p14:creationId xmlns:p14="http://schemas.microsoft.com/office/powerpoint/2010/main" val="90301751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10000"/>
          </a:bodyPr>
          <a:lstStyle/>
          <a:p>
            <a:pPr marL="0" indent="0">
              <a:buNone/>
            </a:pPr>
            <a:r>
              <a:rPr lang="en-US" sz="4000" b="1" dirty="0">
                <a:solidFill>
                  <a:schemeClr val="bg1"/>
                </a:solidFill>
              </a:rPr>
              <a:t>The Settlement Exhibition </a:t>
            </a:r>
            <a:r>
              <a:rPr lang="en-US" sz="4000" dirty="0">
                <a:solidFill>
                  <a:schemeClr val="bg1"/>
                </a:solidFill>
              </a:rPr>
              <a:t>is the perfect place to step into the Viking age.  In downtown Reykjavik a 2001 excavation revealed a 10th century Viking hall, and the oldest evidence of an Icelandic settlement including a house and artifacts dating to before 871. An interactive display gives you a glimpse into the everyday life of Viking settlers</a:t>
            </a:r>
            <a:r>
              <a:rPr lang="en-US" sz="4000" dirty="0" smtClean="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97044140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Settlement Exhibit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977" y="1143699"/>
            <a:ext cx="7275501" cy="5456626"/>
          </a:xfrm>
        </p:spPr>
      </p:pic>
    </p:spTree>
    <p:extLst>
      <p:ext uri="{BB962C8B-B14F-4D97-AF65-F5344CB8AC3E}">
        <p14:creationId xmlns:p14="http://schemas.microsoft.com/office/powerpoint/2010/main" val="142670650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Settlement Exhibit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652" y="1143699"/>
            <a:ext cx="7256151" cy="5456626"/>
          </a:xfrm>
        </p:spPr>
      </p:pic>
    </p:spTree>
    <p:extLst>
      <p:ext uri="{BB962C8B-B14F-4D97-AF65-F5344CB8AC3E}">
        <p14:creationId xmlns:p14="http://schemas.microsoft.com/office/powerpoint/2010/main" val="426777410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Settlement Exhibit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977" y="1444640"/>
            <a:ext cx="7275501" cy="4854743"/>
          </a:xfrm>
        </p:spPr>
      </p:pic>
    </p:spTree>
    <p:extLst>
      <p:ext uri="{BB962C8B-B14F-4D97-AF65-F5344CB8AC3E}">
        <p14:creationId xmlns:p14="http://schemas.microsoft.com/office/powerpoint/2010/main" val="263997688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a:solidFill>
                  <a:schemeClr val="bg1"/>
                </a:solidFill>
              </a:rPr>
              <a:t> </a:t>
            </a:r>
            <a:r>
              <a:rPr lang="en-US" sz="4000" b="1" dirty="0" smtClean="0">
                <a:solidFill>
                  <a:schemeClr val="bg1"/>
                </a:solidFill>
              </a:rPr>
              <a:t>Admission Prices: </a:t>
            </a:r>
          </a:p>
          <a:p>
            <a:pPr marL="0" indent="0">
              <a:buNone/>
            </a:pPr>
            <a:r>
              <a:rPr lang="en-US" sz="4000" dirty="0" smtClean="0">
                <a:solidFill>
                  <a:schemeClr val="bg1"/>
                </a:solidFill>
              </a:rPr>
              <a:t>17 </a:t>
            </a:r>
            <a:r>
              <a:rPr lang="en-US" sz="4000" dirty="0">
                <a:solidFill>
                  <a:schemeClr val="bg1"/>
                </a:solidFill>
              </a:rPr>
              <a:t>and younger are free</a:t>
            </a:r>
          </a:p>
          <a:p>
            <a:pPr marL="0" indent="0">
              <a:buNone/>
            </a:pPr>
            <a:r>
              <a:rPr lang="en-US" sz="4000" dirty="0" smtClean="0">
                <a:solidFill>
                  <a:schemeClr val="bg1"/>
                </a:solidFill>
              </a:rPr>
              <a:t>67 </a:t>
            </a:r>
            <a:r>
              <a:rPr lang="en-US" sz="4000" dirty="0">
                <a:solidFill>
                  <a:schemeClr val="bg1"/>
                </a:solidFill>
              </a:rPr>
              <a:t>years and older are free</a:t>
            </a:r>
          </a:p>
          <a:p>
            <a:pPr marL="0" indent="0">
              <a:buNone/>
            </a:pPr>
            <a:r>
              <a:rPr lang="en-US" sz="4000" dirty="0" smtClean="0">
                <a:solidFill>
                  <a:schemeClr val="bg1"/>
                </a:solidFill>
              </a:rPr>
              <a:t>Disabled </a:t>
            </a:r>
            <a:r>
              <a:rPr lang="en-US" sz="4000" dirty="0">
                <a:solidFill>
                  <a:schemeClr val="bg1"/>
                </a:solidFill>
              </a:rPr>
              <a:t>are free</a:t>
            </a:r>
          </a:p>
          <a:p>
            <a:pPr marL="0" indent="0">
              <a:buNone/>
            </a:pPr>
            <a:r>
              <a:rPr lang="en-US" sz="4000" dirty="0" smtClean="0">
                <a:solidFill>
                  <a:schemeClr val="bg1"/>
                </a:solidFill>
              </a:rPr>
              <a:t>Adults </a:t>
            </a:r>
            <a:r>
              <a:rPr lang="en-US" sz="4000" dirty="0">
                <a:solidFill>
                  <a:schemeClr val="bg1"/>
                </a:solidFill>
              </a:rPr>
              <a:t>are 1,600 ISK which is </a:t>
            </a:r>
            <a:r>
              <a:rPr lang="en-US" sz="4000" dirty="0" smtClean="0">
                <a:solidFill>
                  <a:schemeClr val="bg1"/>
                </a:solidFill>
              </a:rPr>
              <a:t>Krona</a:t>
            </a:r>
          </a:p>
          <a:p>
            <a:pPr marL="0" indent="0">
              <a:buNone/>
            </a:pPr>
            <a:r>
              <a:rPr lang="en-US" sz="4000" dirty="0" smtClean="0">
                <a:solidFill>
                  <a:schemeClr val="bg1"/>
                </a:solidFill>
              </a:rPr>
              <a:t>($</a:t>
            </a:r>
            <a:r>
              <a:rPr lang="en-US" sz="4000" dirty="0">
                <a:solidFill>
                  <a:schemeClr val="bg1"/>
                </a:solidFill>
              </a:rPr>
              <a:t>15.04 U.S. dollars)</a:t>
            </a:r>
          </a:p>
          <a:p>
            <a:pPr marL="0" indent="0">
              <a:buNone/>
            </a:pPr>
            <a:r>
              <a:rPr lang="en-US" sz="4000" dirty="0" smtClean="0">
                <a:solidFill>
                  <a:schemeClr val="bg1"/>
                </a:solidFill>
              </a:rPr>
              <a:t>Students </a:t>
            </a:r>
            <a:r>
              <a:rPr lang="en-US" sz="4000" dirty="0">
                <a:solidFill>
                  <a:schemeClr val="bg1"/>
                </a:solidFill>
              </a:rPr>
              <a:t>are 900 ISK</a:t>
            </a:r>
          </a:p>
          <a:p>
            <a:endParaRPr lang="en-US" dirty="0"/>
          </a:p>
        </p:txBody>
      </p:sp>
    </p:spTree>
    <p:extLst>
      <p:ext uri="{BB962C8B-B14F-4D97-AF65-F5344CB8AC3E}">
        <p14:creationId xmlns:p14="http://schemas.microsoft.com/office/powerpoint/2010/main" val="178507356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b="1" dirty="0">
                <a:solidFill>
                  <a:schemeClr val="bg1"/>
                </a:solidFill>
              </a:rPr>
              <a:t>The</a:t>
            </a:r>
            <a:r>
              <a:rPr lang="en-US" sz="4000" dirty="0">
                <a:solidFill>
                  <a:schemeClr val="bg1"/>
                </a:solidFill>
              </a:rPr>
              <a:t> </a:t>
            </a:r>
            <a:r>
              <a:rPr lang="en-US" sz="4000" b="1" dirty="0">
                <a:solidFill>
                  <a:schemeClr val="bg1"/>
                </a:solidFill>
              </a:rPr>
              <a:t>Icelandic Punk Museum </a:t>
            </a:r>
            <a:r>
              <a:rPr lang="en-US" sz="4000" dirty="0">
                <a:solidFill>
                  <a:schemeClr val="bg1"/>
                </a:solidFill>
              </a:rPr>
              <a:t>Officially opened by punk rocker Johnny Rotten in 2016 to exhibit photos and objects related to the period of music in 1980.  </a:t>
            </a:r>
          </a:p>
          <a:p>
            <a:pPr marL="0" indent="0">
              <a:buNone/>
            </a:pPr>
            <a:r>
              <a:rPr lang="en-US" sz="4000" dirty="0">
                <a:solidFill>
                  <a:schemeClr val="bg1"/>
                </a:solidFill>
              </a:rPr>
              <a:t>Punk Museum is located in an abandoned public toilet facility</a:t>
            </a:r>
            <a:r>
              <a:rPr lang="en-US" sz="4000" dirty="0" smtClean="0">
                <a:solidFill>
                  <a:schemeClr val="bg1"/>
                </a:solidFill>
              </a:rPr>
              <a:t>.</a:t>
            </a:r>
            <a:endParaRPr lang="en-US" sz="4000" dirty="0">
              <a:solidFill>
                <a:schemeClr val="bg1"/>
              </a:solidFill>
            </a:endParaRPr>
          </a:p>
          <a:p>
            <a:endParaRPr lang="en-US" dirty="0"/>
          </a:p>
        </p:txBody>
      </p:sp>
    </p:spTree>
    <p:extLst>
      <p:ext uri="{BB962C8B-B14F-4D97-AF65-F5344CB8AC3E}">
        <p14:creationId xmlns:p14="http://schemas.microsoft.com/office/powerpoint/2010/main" val="106988368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Punk Museum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977" y="1446845"/>
            <a:ext cx="7275501" cy="4850334"/>
          </a:xfrm>
        </p:spPr>
      </p:pic>
    </p:spTree>
    <p:extLst>
      <p:ext uri="{BB962C8B-B14F-4D97-AF65-F5344CB8AC3E}">
        <p14:creationId xmlns:p14="http://schemas.microsoft.com/office/powerpoint/2010/main" val="205051640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smtClean="0">
                <a:solidFill>
                  <a:schemeClr val="bg1"/>
                </a:solidFill>
              </a:rPr>
              <a:t>Punk Museum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977" y="1465500"/>
            <a:ext cx="7275501" cy="4813023"/>
          </a:xfrm>
        </p:spPr>
      </p:pic>
    </p:spTree>
    <p:extLst>
      <p:ext uri="{BB962C8B-B14F-4D97-AF65-F5344CB8AC3E}">
        <p14:creationId xmlns:p14="http://schemas.microsoft.com/office/powerpoint/2010/main" val="245559920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There </a:t>
            </a:r>
            <a:r>
              <a:rPr lang="en-US" sz="4000" dirty="0">
                <a:solidFill>
                  <a:schemeClr val="bg1"/>
                </a:solidFill>
              </a:rPr>
              <a:t>are several museums that showcase the country's seafaring heritage.  How important the fishing industry was to Icelandic history, survival and how they won the Cod </a:t>
            </a:r>
            <a:r>
              <a:rPr lang="en-US" sz="4000" dirty="0" smtClean="0">
                <a:solidFill>
                  <a:schemeClr val="bg1"/>
                </a:solidFill>
              </a:rPr>
              <a:t>Wars. </a:t>
            </a:r>
            <a:r>
              <a:rPr lang="en-US" sz="4000" b="1" dirty="0" smtClean="0">
                <a:solidFill>
                  <a:schemeClr val="bg1"/>
                </a:solidFill>
              </a:rPr>
              <a:t>Maritime </a:t>
            </a:r>
            <a:r>
              <a:rPr lang="en-US" sz="4000" b="1" dirty="0">
                <a:solidFill>
                  <a:schemeClr val="bg1"/>
                </a:solidFill>
              </a:rPr>
              <a:t>Museum</a:t>
            </a:r>
            <a:r>
              <a:rPr lang="en-US" sz="4000" dirty="0">
                <a:solidFill>
                  <a:schemeClr val="bg1"/>
                </a:solidFill>
              </a:rPr>
              <a:t> and </a:t>
            </a:r>
            <a:r>
              <a:rPr lang="en-US" sz="4000" b="1" dirty="0">
                <a:solidFill>
                  <a:schemeClr val="bg1"/>
                </a:solidFill>
              </a:rPr>
              <a:t>The Culture House</a:t>
            </a:r>
            <a:r>
              <a:rPr lang="en-US" sz="4000" dirty="0">
                <a:solidFill>
                  <a:schemeClr val="bg1"/>
                </a:solidFill>
              </a:rPr>
              <a:t>.</a:t>
            </a:r>
          </a:p>
          <a:p>
            <a:endParaRPr lang="en-US" dirty="0"/>
          </a:p>
        </p:txBody>
      </p:sp>
    </p:spTree>
    <p:extLst>
      <p:ext uri="{BB962C8B-B14F-4D97-AF65-F5344CB8AC3E}">
        <p14:creationId xmlns:p14="http://schemas.microsoft.com/office/powerpoint/2010/main" val="1691434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5050"/>
            <a:ext cx="8203057" cy="5453924"/>
          </a:xfrm>
        </p:spPr>
      </p:pic>
    </p:spTree>
    <p:extLst>
      <p:ext uri="{BB962C8B-B14F-4D97-AF65-F5344CB8AC3E}">
        <p14:creationId xmlns:p14="http://schemas.microsoft.com/office/powerpoint/2010/main" val="258460332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Maritime Museum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977" y="1641196"/>
            <a:ext cx="7275501" cy="4461631"/>
          </a:xfrm>
        </p:spPr>
      </p:pic>
    </p:spTree>
    <p:extLst>
      <p:ext uri="{BB962C8B-B14F-4D97-AF65-F5344CB8AC3E}">
        <p14:creationId xmlns:p14="http://schemas.microsoft.com/office/powerpoint/2010/main" val="224611060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Maritime Museum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368" y="1465500"/>
            <a:ext cx="6886719" cy="4813023"/>
          </a:xfrm>
        </p:spPr>
      </p:pic>
    </p:spTree>
    <p:extLst>
      <p:ext uri="{BB962C8B-B14F-4D97-AF65-F5344CB8AC3E}">
        <p14:creationId xmlns:p14="http://schemas.microsoft.com/office/powerpoint/2010/main" val="115568701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Maritime Museum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6167" y="1465500"/>
            <a:ext cx="3605121" cy="4813023"/>
          </a:xfrm>
        </p:spPr>
      </p:pic>
    </p:spTree>
    <p:extLst>
      <p:ext uri="{BB962C8B-B14F-4D97-AF65-F5344CB8AC3E}">
        <p14:creationId xmlns:p14="http://schemas.microsoft.com/office/powerpoint/2010/main" val="424947953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b="1" dirty="0">
                <a:solidFill>
                  <a:schemeClr val="bg1"/>
                </a:solidFill>
              </a:rPr>
              <a:t>The Saga Museum</a:t>
            </a:r>
            <a:r>
              <a:rPr lang="en-US" sz="4000" dirty="0">
                <a:solidFill>
                  <a:schemeClr val="bg1"/>
                </a:solidFill>
              </a:rPr>
              <a:t> is where history comes alive.  The museum uses life-like replicas of Icelandic figures to recreate moments in everyday life and turbulent times in history.  Replicas were created based on descriptions found in the Viking Sagas (passed down stories).</a:t>
            </a:r>
          </a:p>
          <a:p>
            <a:pPr marL="0" indent="0">
              <a:buNone/>
            </a:pPr>
            <a:endParaRPr lang="en-US" sz="4000" dirty="0">
              <a:solidFill>
                <a:schemeClr val="bg1"/>
              </a:solidFill>
            </a:endParaRPr>
          </a:p>
          <a:p>
            <a:endParaRPr lang="en-US" dirty="0"/>
          </a:p>
        </p:txBody>
      </p:sp>
    </p:spTree>
    <p:extLst>
      <p:ext uri="{BB962C8B-B14F-4D97-AF65-F5344CB8AC3E}">
        <p14:creationId xmlns:p14="http://schemas.microsoft.com/office/powerpoint/2010/main" val="384860155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Saga Museum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7043" y="1465500"/>
            <a:ext cx="3203369" cy="4813023"/>
          </a:xfrm>
        </p:spPr>
      </p:pic>
    </p:spTree>
    <p:extLst>
      <p:ext uri="{BB962C8B-B14F-4D97-AF65-F5344CB8AC3E}">
        <p14:creationId xmlns:p14="http://schemas.microsoft.com/office/powerpoint/2010/main" val="268641569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Saga Museum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143000"/>
            <a:ext cx="7973901" cy="5306268"/>
          </a:xfrm>
        </p:spPr>
      </p:pic>
    </p:spTree>
    <p:extLst>
      <p:ext uri="{BB962C8B-B14F-4D97-AF65-F5344CB8AC3E}">
        <p14:creationId xmlns:p14="http://schemas.microsoft.com/office/powerpoint/2010/main" val="321120442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Saga Museum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7303" y="1465500"/>
            <a:ext cx="3202848" cy="4813023"/>
          </a:xfrm>
        </p:spPr>
      </p:pic>
    </p:spTree>
    <p:extLst>
      <p:ext uri="{BB962C8B-B14F-4D97-AF65-F5344CB8AC3E}">
        <p14:creationId xmlns:p14="http://schemas.microsoft.com/office/powerpoint/2010/main" val="134536132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b="1" dirty="0" smtClean="0">
                <a:solidFill>
                  <a:schemeClr val="bg1"/>
                </a:solidFill>
              </a:rPr>
              <a:t>The </a:t>
            </a:r>
            <a:r>
              <a:rPr lang="en-US" sz="4000" b="1" dirty="0" err="1">
                <a:solidFill>
                  <a:schemeClr val="bg1"/>
                </a:solidFill>
              </a:rPr>
              <a:t>Arbaer</a:t>
            </a:r>
            <a:r>
              <a:rPr lang="en-US" sz="4000" b="1" dirty="0">
                <a:solidFill>
                  <a:schemeClr val="bg1"/>
                </a:solidFill>
              </a:rPr>
              <a:t> Open Air Museum</a:t>
            </a:r>
            <a:r>
              <a:rPr lang="en-US" sz="4000" dirty="0">
                <a:solidFill>
                  <a:schemeClr val="bg1"/>
                </a:solidFill>
              </a:rPr>
              <a:t> is located outside Reykjavik. </a:t>
            </a: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384946"/>
            <a:ext cx="5404455" cy="4048125"/>
          </a:xfrm>
          <a:prstGeom prst="rect">
            <a:avLst/>
          </a:prstGeom>
        </p:spPr>
      </p:pic>
    </p:spTree>
    <p:extLst>
      <p:ext uri="{BB962C8B-B14F-4D97-AF65-F5344CB8AC3E}">
        <p14:creationId xmlns:p14="http://schemas.microsoft.com/office/powerpoint/2010/main" val="208534209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Arbaer</a:t>
            </a:r>
            <a:r>
              <a:rPr lang="en-US" b="1" dirty="0">
                <a:solidFill>
                  <a:schemeClr val="bg1"/>
                </a:solidFill>
              </a:rPr>
              <a:t> Open Air Museum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0680" y="1143000"/>
            <a:ext cx="7084141" cy="5306268"/>
          </a:xfrm>
        </p:spPr>
      </p:pic>
    </p:spTree>
    <p:extLst>
      <p:ext uri="{BB962C8B-B14F-4D97-AF65-F5344CB8AC3E}">
        <p14:creationId xmlns:p14="http://schemas.microsoft.com/office/powerpoint/2010/main" val="305038928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Arbaer</a:t>
            </a:r>
            <a:r>
              <a:rPr lang="en-US" b="1" dirty="0">
                <a:solidFill>
                  <a:schemeClr val="bg1"/>
                </a:solidFill>
              </a:rPr>
              <a:t> Open Air Museum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0680" y="1143000"/>
            <a:ext cx="7084141" cy="5306268"/>
          </a:xfrm>
        </p:spPr>
      </p:pic>
    </p:spTree>
    <p:extLst>
      <p:ext uri="{BB962C8B-B14F-4D97-AF65-F5344CB8AC3E}">
        <p14:creationId xmlns:p14="http://schemas.microsoft.com/office/powerpoint/2010/main" val="2772279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5050"/>
            <a:ext cx="8203057" cy="5453924"/>
          </a:xfrm>
        </p:spPr>
      </p:pic>
    </p:spTree>
    <p:extLst>
      <p:ext uri="{BB962C8B-B14F-4D97-AF65-F5344CB8AC3E}">
        <p14:creationId xmlns:p14="http://schemas.microsoft.com/office/powerpoint/2010/main" val="113425437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 </a:t>
            </a:r>
            <a:r>
              <a:rPr lang="en-US" b="1" dirty="0" err="1">
                <a:solidFill>
                  <a:schemeClr val="bg1"/>
                </a:solidFill>
              </a:rPr>
              <a:t>Arbaer</a:t>
            </a:r>
            <a:r>
              <a:rPr lang="en-US" b="1" dirty="0">
                <a:solidFill>
                  <a:schemeClr val="bg1"/>
                </a:solidFill>
              </a:rPr>
              <a:t> Open Air Museum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802659"/>
            <a:ext cx="7973901" cy="3986950"/>
          </a:xfrm>
        </p:spPr>
      </p:pic>
    </p:spTree>
    <p:extLst>
      <p:ext uri="{BB962C8B-B14F-4D97-AF65-F5344CB8AC3E}">
        <p14:creationId xmlns:p14="http://schemas.microsoft.com/office/powerpoint/2010/main" val="296911003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 </a:t>
            </a:r>
            <a:r>
              <a:rPr lang="en-US" b="1" dirty="0" err="1">
                <a:solidFill>
                  <a:schemeClr val="bg1"/>
                </a:solidFill>
              </a:rPr>
              <a:t>Arbaer</a:t>
            </a:r>
            <a:r>
              <a:rPr lang="en-US" b="1" dirty="0">
                <a:solidFill>
                  <a:schemeClr val="bg1"/>
                </a:solidFill>
              </a:rPr>
              <a:t> Open Air Museum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0680" y="1143000"/>
            <a:ext cx="7084141" cy="5306268"/>
          </a:xfrm>
        </p:spPr>
      </p:pic>
    </p:spTree>
    <p:extLst>
      <p:ext uri="{BB962C8B-B14F-4D97-AF65-F5344CB8AC3E}">
        <p14:creationId xmlns:p14="http://schemas.microsoft.com/office/powerpoint/2010/main" val="44536339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lgn="ctr">
              <a:buNone/>
            </a:pPr>
            <a:r>
              <a:rPr lang="en-US" sz="4000" b="1" dirty="0" smtClean="0">
                <a:solidFill>
                  <a:schemeClr val="bg1"/>
                </a:solidFill>
              </a:rPr>
              <a:t>Sod Houses</a:t>
            </a:r>
          </a:p>
          <a:p>
            <a:pPr marL="0" indent="0">
              <a:buNone/>
            </a:pPr>
            <a:r>
              <a:rPr lang="en-US" sz="4000" dirty="0" smtClean="0">
                <a:solidFill>
                  <a:schemeClr val="bg1"/>
                </a:solidFill>
              </a:rPr>
              <a:t> </a:t>
            </a:r>
            <a:r>
              <a:rPr lang="en-US" sz="4000" dirty="0">
                <a:solidFill>
                  <a:schemeClr val="bg1"/>
                </a:solidFill>
              </a:rPr>
              <a:t>So here's the </a:t>
            </a:r>
            <a:r>
              <a:rPr lang="en-US" sz="4000" b="1" i="1" dirty="0">
                <a:solidFill>
                  <a:schemeClr val="bg1"/>
                </a:solidFill>
              </a:rPr>
              <a:t>question </a:t>
            </a:r>
            <a:r>
              <a:rPr lang="en-US" sz="4000" dirty="0">
                <a:solidFill>
                  <a:schemeClr val="bg1"/>
                </a:solidFill>
              </a:rPr>
              <a:t>- If you lived on a small island far out to sea, an island with poor soil, few forests, and long cold winters what would you use to build a house?</a:t>
            </a:r>
          </a:p>
          <a:p>
            <a:endParaRPr lang="en-US" dirty="0"/>
          </a:p>
        </p:txBody>
      </p:sp>
    </p:spTree>
    <p:extLst>
      <p:ext uri="{BB962C8B-B14F-4D97-AF65-F5344CB8AC3E}">
        <p14:creationId xmlns:p14="http://schemas.microsoft.com/office/powerpoint/2010/main" val="110880053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85000" lnSpcReduction="20000"/>
          </a:bodyPr>
          <a:lstStyle/>
          <a:p>
            <a:pPr marL="0" indent="0">
              <a:buNone/>
            </a:pPr>
            <a:r>
              <a:rPr lang="en-US" sz="4000" b="1" i="1" dirty="0">
                <a:solidFill>
                  <a:schemeClr val="bg1"/>
                </a:solidFill>
              </a:rPr>
              <a:t>Answer</a:t>
            </a:r>
            <a:r>
              <a:rPr lang="en-US" sz="4000" dirty="0">
                <a:solidFill>
                  <a:schemeClr val="bg1"/>
                </a:solidFill>
              </a:rPr>
              <a:t> - You would cut large bricks of grassy sod to build turf houses, barns and churches.</a:t>
            </a:r>
          </a:p>
          <a:p>
            <a:pPr marL="0" indent="0">
              <a:buNone/>
            </a:pPr>
            <a:r>
              <a:rPr lang="en-US" sz="4000" dirty="0">
                <a:solidFill>
                  <a:schemeClr val="bg1"/>
                </a:solidFill>
              </a:rPr>
              <a:t>This open air museum has 20 vintage turf homes and buildings spread around a large green area</a:t>
            </a:r>
            <a:r>
              <a:rPr lang="en-US" sz="4000" dirty="0" smtClean="0">
                <a:solidFill>
                  <a:schemeClr val="bg1"/>
                </a:solidFill>
              </a:rPr>
              <a:t>.</a:t>
            </a:r>
            <a:endParaRPr lang="en-US" sz="4000" dirty="0">
              <a:solidFill>
                <a:schemeClr val="bg1"/>
              </a:solidFill>
            </a:endParaRPr>
          </a:p>
          <a:p>
            <a:pPr marL="0" indent="0">
              <a:buNone/>
            </a:pPr>
            <a:r>
              <a:rPr lang="en-US" sz="4000" dirty="0">
                <a:solidFill>
                  <a:schemeClr val="bg1"/>
                </a:solidFill>
              </a:rPr>
              <a:t>To build a turf house first mark the small floor and remove the grassy turf. Scrape floor smooth.</a:t>
            </a:r>
          </a:p>
          <a:p>
            <a:pPr marL="0" indent="0">
              <a:buNone/>
            </a:pPr>
            <a:r>
              <a:rPr lang="en-US" sz="4000" dirty="0">
                <a:solidFill>
                  <a:schemeClr val="bg1"/>
                </a:solidFill>
              </a:rPr>
              <a:t>Drag flat chunks of rock to your site and build a 3 or 4 foot wide base on just 3 sides of your </a:t>
            </a:r>
            <a:r>
              <a:rPr lang="en-US" sz="4000" dirty="0" smtClean="0">
                <a:solidFill>
                  <a:schemeClr val="bg1"/>
                </a:solidFill>
              </a:rPr>
              <a:t>house </a:t>
            </a:r>
            <a:r>
              <a:rPr lang="en-US" sz="4000" dirty="0">
                <a:solidFill>
                  <a:schemeClr val="bg1"/>
                </a:solidFill>
              </a:rPr>
              <a:t>.</a:t>
            </a:r>
          </a:p>
          <a:p>
            <a:pPr marL="0" indent="0">
              <a:buNone/>
            </a:pPr>
            <a:endParaRPr lang="en-US" sz="4000" dirty="0">
              <a:solidFill>
                <a:schemeClr val="bg1"/>
              </a:solidFill>
            </a:endParaRPr>
          </a:p>
          <a:p>
            <a:endParaRPr lang="en-US" dirty="0"/>
          </a:p>
        </p:txBody>
      </p:sp>
    </p:spTree>
    <p:extLst>
      <p:ext uri="{BB962C8B-B14F-4D97-AF65-F5344CB8AC3E}">
        <p14:creationId xmlns:p14="http://schemas.microsoft.com/office/powerpoint/2010/main" val="17886232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You </a:t>
            </a:r>
            <a:r>
              <a:rPr lang="en-US" sz="4000" dirty="0">
                <a:solidFill>
                  <a:schemeClr val="bg1"/>
                </a:solidFill>
              </a:rPr>
              <a:t>may need to make a sled of hide with leather straps to pull rocks or turf to your site.</a:t>
            </a:r>
          </a:p>
          <a:p>
            <a:pPr marL="0" indent="0">
              <a:buNone/>
            </a:pPr>
            <a:r>
              <a:rPr lang="en-US" sz="4000" dirty="0">
                <a:solidFill>
                  <a:schemeClr val="bg1"/>
                </a:solidFill>
              </a:rPr>
              <a:t>Using saws, blades and flat shovels cut grassy turf into large blocks, stack with sticks </a:t>
            </a:r>
            <a:r>
              <a:rPr lang="en-US" sz="4000" dirty="0" smtClean="0">
                <a:solidFill>
                  <a:schemeClr val="bg1"/>
                </a:solidFill>
              </a:rPr>
              <a:t>between layers </a:t>
            </a:r>
            <a:r>
              <a:rPr lang="en-US" sz="4000" dirty="0">
                <a:solidFill>
                  <a:schemeClr val="bg1"/>
                </a:solidFill>
              </a:rPr>
              <a:t>so turf can air dry.</a:t>
            </a:r>
          </a:p>
          <a:p>
            <a:endParaRPr lang="en-US" dirty="0"/>
          </a:p>
        </p:txBody>
      </p:sp>
    </p:spTree>
    <p:extLst>
      <p:ext uri="{BB962C8B-B14F-4D97-AF65-F5344CB8AC3E}">
        <p14:creationId xmlns:p14="http://schemas.microsoft.com/office/powerpoint/2010/main" val="258458585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20000"/>
          </a:bodyPr>
          <a:lstStyle/>
          <a:p>
            <a:pPr marL="0" indent="0">
              <a:buNone/>
            </a:pPr>
            <a:r>
              <a:rPr lang="en-US" sz="4000" dirty="0">
                <a:solidFill>
                  <a:schemeClr val="bg1"/>
                </a:solidFill>
              </a:rPr>
              <a:t>On top of rocks, stack turf bricks flat or on edge in a herring bone design to form three sides of  </a:t>
            </a:r>
            <a:r>
              <a:rPr lang="en-US" sz="4000" dirty="0" smtClean="0">
                <a:solidFill>
                  <a:schemeClr val="bg1"/>
                </a:solidFill>
              </a:rPr>
              <a:t>your </a:t>
            </a:r>
            <a:r>
              <a:rPr lang="en-US" sz="4000" dirty="0">
                <a:solidFill>
                  <a:schemeClr val="bg1"/>
                </a:solidFill>
              </a:rPr>
              <a:t>house.  Walls 3 or 4 feet thick. Stack to edge of roof line. Smooth inside walls.</a:t>
            </a:r>
          </a:p>
          <a:p>
            <a:pPr marL="0" indent="0">
              <a:buNone/>
            </a:pPr>
            <a:r>
              <a:rPr lang="en-US" sz="4000" dirty="0">
                <a:solidFill>
                  <a:schemeClr val="bg1"/>
                </a:solidFill>
              </a:rPr>
              <a:t>Hunt for drift wood or birch trees to use as framing inside turf house and roof. Lay turf on roof.</a:t>
            </a:r>
          </a:p>
          <a:p>
            <a:pPr marL="0" indent="0">
              <a:buNone/>
            </a:pPr>
            <a:r>
              <a:rPr lang="en-US" sz="4000" dirty="0">
                <a:solidFill>
                  <a:schemeClr val="bg1"/>
                </a:solidFill>
              </a:rPr>
              <a:t>If possible, best to build wooden front for house with windows and a door</a:t>
            </a:r>
            <a:r>
              <a:rPr lang="en-US" sz="4000" dirty="0" smtClean="0">
                <a:solidFill>
                  <a:schemeClr val="bg1"/>
                </a:solidFill>
              </a:rPr>
              <a:t>.</a:t>
            </a:r>
            <a:endParaRPr lang="en-US" sz="4000" dirty="0">
              <a:solidFill>
                <a:schemeClr val="bg1"/>
              </a:solidFill>
            </a:endParaRPr>
          </a:p>
          <a:p>
            <a:endParaRPr lang="en-US" dirty="0"/>
          </a:p>
        </p:txBody>
      </p:sp>
    </p:spTree>
    <p:extLst>
      <p:ext uri="{BB962C8B-B14F-4D97-AF65-F5344CB8AC3E}">
        <p14:creationId xmlns:p14="http://schemas.microsoft.com/office/powerpoint/2010/main" val="970025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Half </a:t>
            </a:r>
            <a:r>
              <a:rPr lang="en-US" sz="4000" dirty="0">
                <a:solidFill>
                  <a:schemeClr val="bg1"/>
                </a:solidFill>
              </a:rPr>
              <a:t>of the population still lived in turf homes in 1910.  By 1960 there were 234 inhabited turf homes in Iceland, most were deserted in the next decade.</a:t>
            </a:r>
          </a:p>
          <a:p>
            <a:endParaRPr lang="en-US" dirty="0"/>
          </a:p>
        </p:txBody>
      </p:sp>
    </p:spTree>
    <p:extLst>
      <p:ext uri="{BB962C8B-B14F-4D97-AF65-F5344CB8AC3E}">
        <p14:creationId xmlns:p14="http://schemas.microsoft.com/office/powerpoint/2010/main" val="374216271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Sod Houses</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754" y="1143000"/>
            <a:ext cx="8201948" cy="5458024"/>
          </a:xfrm>
        </p:spPr>
      </p:pic>
    </p:spTree>
    <p:extLst>
      <p:ext uri="{BB962C8B-B14F-4D97-AF65-F5344CB8AC3E}">
        <p14:creationId xmlns:p14="http://schemas.microsoft.com/office/powerpoint/2010/main" val="171679826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Sod Houses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738" y="1143000"/>
            <a:ext cx="8193980" cy="5458024"/>
          </a:xfrm>
        </p:spPr>
      </p:pic>
    </p:spTree>
    <p:extLst>
      <p:ext uri="{BB962C8B-B14F-4D97-AF65-F5344CB8AC3E}">
        <p14:creationId xmlns:p14="http://schemas.microsoft.com/office/powerpoint/2010/main" val="233658844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Sod Houses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84936"/>
            <a:ext cx="8203057" cy="3974151"/>
          </a:xfrm>
        </p:spPr>
      </p:pic>
    </p:spTree>
    <p:extLst>
      <p:ext uri="{BB962C8B-B14F-4D97-AF65-F5344CB8AC3E}">
        <p14:creationId xmlns:p14="http://schemas.microsoft.com/office/powerpoint/2010/main" val="587186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0837"/>
            <a:ext cx="8229600" cy="5135563"/>
          </a:xfrm>
        </p:spPr>
        <p:txBody>
          <a:bodyPr/>
          <a:lstStyle/>
          <a:p>
            <a:pPr marL="0" indent="0">
              <a:buNone/>
            </a:pPr>
            <a:r>
              <a:rPr lang="en-US" sz="4000" dirty="0">
                <a:solidFill>
                  <a:schemeClr val="bg1"/>
                </a:solidFill>
              </a:rPr>
              <a:t>Iceland is a land of geysers, glaciers, volcanoes, and rough hewn coastlines.  A landscape full of legends and where the Northern Lights shine.  An island country with poor soil, few forests and isolated from the rest of the world.  </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4119307"/>
            <a:ext cx="1231669" cy="115076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49" y="5486400"/>
            <a:ext cx="1524609" cy="1143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4699" y="5498910"/>
            <a:ext cx="1752600" cy="13144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3425" y="4096420"/>
            <a:ext cx="2647950" cy="132397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5502730"/>
            <a:ext cx="1251056" cy="131063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7983" y="5566392"/>
            <a:ext cx="1597417" cy="106300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1" y="4110208"/>
            <a:ext cx="1731318" cy="115986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8583" y="4096420"/>
            <a:ext cx="1799933" cy="115986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13290" y="5573188"/>
            <a:ext cx="1701710" cy="1132412"/>
          </a:xfrm>
          <a:prstGeom prst="rect">
            <a:avLst/>
          </a:prstGeom>
        </p:spPr>
      </p:pic>
    </p:spTree>
    <p:extLst>
      <p:ext uri="{BB962C8B-B14F-4D97-AF65-F5344CB8AC3E}">
        <p14:creationId xmlns:p14="http://schemas.microsoft.com/office/powerpoint/2010/main" val="3207718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a:solidFill>
                  <a:schemeClr val="bg1"/>
                </a:solidFill>
              </a:rPr>
              <a:t>They've been ruled by the King of Norway, the King of Denmark, lost 1/3 of their population to the Black Plague, later lost another 1/3 to Bubonic Plague, then more to a small pox outbreak.</a:t>
            </a: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4308919"/>
            <a:ext cx="3124200" cy="2272856"/>
          </a:xfrm>
          <a:prstGeom prst="rect">
            <a:avLst/>
          </a:prstGeom>
        </p:spPr>
      </p:pic>
    </p:spTree>
    <p:extLst>
      <p:ext uri="{BB962C8B-B14F-4D97-AF65-F5344CB8AC3E}">
        <p14:creationId xmlns:p14="http://schemas.microsoft.com/office/powerpoint/2010/main" val="9434007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Sod Houses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209" y="1143000"/>
            <a:ext cx="8195038" cy="5458024"/>
          </a:xfrm>
        </p:spPr>
      </p:pic>
    </p:spTree>
    <p:extLst>
      <p:ext uri="{BB962C8B-B14F-4D97-AF65-F5344CB8AC3E}">
        <p14:creationId xmlns:p14="http://schemas.microsoft.com/office/powerpoint/2010/main" val="14878355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Sod Houses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861" y="1143000"/>
            <a:ext cx="7821735" cy="5458024"/>
          </a:xfrm>
        </p:spPr>
      </p:pic>
    </p:spTree>
    <p:extLst>
      <p:ext uri="{BB962C8B-B14F-4D97-AF65-F5344CB8AC3E}">
        <p14:creationId xmlns:p14="http://schemas.microsoft.com/office/powerpoint/2010/main" val="299546456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Sod Houses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754" y="1143000"/>
            <a:ext cx="8201948" cy="5458024"/>
          </a:xfrm>
        </p:spPr>
      </p:pic>
    </p:spTree>
    <p:extLst>
      <p:ext uri="{BB962C8B-B14F-4D97-AF65-F5344CB8AC3E}">
        <p14:creationId xmlns:p14="http://schemas.microsoft.com/office/powerpoint/2010/main" val="157860711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 Inside a Sod House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5630" y="1143000"/>
            <a:ext cx="7286197" cy="5458024"/>
          </a:xfrm>
        </p:spPr>
      </p:pic>
    </p:spTree>
    <p:extLst>
      <p:ext uri="{BB962C8B-B14F-4D97-AF65-F5344CB8AC3E}">
        <p14:creationId xmlns:p14="http://schemas.microsoft.com/office/powerpoint/2010/main" val="24685573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Inside a Sod House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4349" y="1143000"/>
            <a:ext cx="5608759" cy="5458024"/>
          </a:xfrm>
        </p:spPr>
      </p:pic>
    </p:spTree>
    <p:extLst>
      <p:ext uri="{BB962C8B-B14F-4D97-AF65-F5344CB8AC3E}">
        <p14:creationId xmlns:p14="http://schemas.microsoft.com/office/powerpoint/2010/main" val="318885267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Sod Houses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4496"/>
            <a:ext cx="8203057" cy="5455032"/>
          </a:xfrm>
        </p:spPr>
      </p:pic>
    </p:spTree>
    <p:extLst>
      <p:ext uri="{BB962C8B-B14F-4D97-AF65-F5344CB8AC3E}">
        <p14:creationId xmlns:p14="http://schemas.microsoft.com/office/powerpoint/2010/main" val="399476099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 Inside a Sod House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77795"/>
            <a:ext cx="8203057" cy="5188433"/>
          </a:xfrm>
        </p:spPr>
      </p:pic>
    </p:spTree>
    <p:extLst>
      <p:ext uri="{BB962C8B-B14F-4D97-AF65-F5344CB8AC3E}">
        <p14:creationId xmlns:p14="http://schemas.microsoft.com/office/powerpoint/2010/main" val="204690472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Inside a Sod House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5357" y="1143000"/>
            <a:ext cx="7286743" cy="5458024"/>
          </a:xfrm>
        </p:spPr>
      </p:pic>
    </p:spTree>
    <p:extLst>
      <p:ext uri="{BB962C8B-B14F-4D97-AF65-F5344CB8AC3E}">
        <p14:creationId xmlns:p14="http://schemas.microsoft.com/office/powerpoint/2010/main" val="427315163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Inside a Sod House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059" y="1143000"/>
            <a:ext cx="7409338" cy="5458024"/>
          </a:xfrm>
        </p:spPr>
      </p:pic>
    </p:spTree>
    <p:extLst>
      <p:ext uri="{BB962C8B-B14F-4D97-AF65-F5344CB8AC3E}">
        <p14:creationId xmlns:p14="http://schemas.microsoft.com/office/powerpoint/2010/main" val="110945110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A Modern Stone House</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804" y="1143000"/>
            <a:ext cx="8199848" cy="5458024"/>
          </a:xfrm>
        </p:spPr>
      </p:pic>
    </p:spTree>
    <p:extLst>
      <p:ext uri="{BB962C8B-B14F-4D97-AF65-F5344CB8AC3E}">
        <p14:creationId xmlns:p14="http://schemas.microsoft.com/office/powerpoint/2010/main" val="3379123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YET</a:t>
            </a:r>
            <a:r>
              <a:rPr lang="en-US" sz="4000" dirty="0">
                <a:solidFill>
                  <a:schemeClr val="bg1"/>
                </a:solidFill>
              </a:rPr>
              <a:t>, this little country is known for having some of the happiest people in the world, plus some of the healthiest.  What makes this country so amazing?</a:t>
            </a: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546764"/>
            <a:ext cx="1428750" cy="260508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962400"/>
            <a:ext cx="1519238" cy="253867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3622467"/>
            <a:ext cx="2095501" cy="299357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3988760"/>
            <a:ext cx="1600200" cy="2512314"/>
          </a:xfrm>
          <a:prstGeom prst="rect">
            <a:avLst/>
          </a:prstGeom>
        </p:spPr>
      </p:pic>
    </p:spTree>
    <p:extLst>
      <p:ext uri="{BB962C8B-B14F-4D97-AF65-F5344CB8AC3E}">
        <p14:creationId xmlns:p14="http://schemas.microsoft.com/office/powerpoint/2010/main" val="27700926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a:bodyPr>
          <a:lstStyle/>
          <a:p>
            <a:pPr marL="0" indent="0" algn="ctr">
              <a:buNone/>
            </a:pPr>
            <a:r>
              <a:rPr lang="en-US" sz="4000" b="1" dirty="0" smtClean="0">
                <a:solidFill>
                  <a:schemeClr val="bg1"/>
                </a:solidFill>
              </a:rPr>
              <a:t>The Cod Wars, 1958-1975</a:t>
            </a:r>
          </a:p>
          <a:p>
            <a:pPr marL="0" indent="0">
              <a:buNone/>
            </a:pPr>
            <a:r>
              <a:rPr lang="en-US" sz="4000" dirty="0" smtClean="0">
                <a:solidFill>
                  <a:schemeClr val="bg1"/>
                </a:solidFill>
              </a:rPr>
              <a:t>Who would have guessed that something as harmless as favorite fishing spots could incite wars between two nations? In a way, that exactly what happened between Iceland and the United Kingdom during the three Cod Wars – meaning Fish Wars</a:t>
            </a:r>
            <a:endParaRPr lang="en-US" sz="4000" dirty="0">
              <a:solidFill>
                <a:schemeClr val="bg1"/>
              </a:solidFill>
            </a:endParaRPr>
          </a:p>
        </p:txBody>
      </p:sp>
    </p:spTree>
    <p:extLst>
      <p:ext uri="{BB962C8B-B14F-4D97-AF65-F5344CB8AC3E}">
        <p14:creationId xmlns:p14="http://schemas.microsoft.com/office/powerpoint/2010/main" val="379888173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Fishing Bay</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3000"/>
            <a:ext cx="8203057" cy="5458024"/>
          </a:xfrm>
        </p:spPr>
      </p:pic>
    </p:spTree>
    <p:extLst>
      <p:ext uri="{BB962C8B-B14F-4D97-AF65-F5344CB8AC3E}">
        <p14:creationId xmlns:p14="http://schemas.microsoft.com/office/powerpoint/2010/main" val="2543184399"/>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Fishing Ships</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21248"/>
            <a:ext cx="8203057" cy="4101528"/>
          </a:xfrm>
        </p:spPr>
      </p:pic>
    </p:spTree>
    <p:extLst>
      <p:ext uri="{BB962C8B-B14F-4D97-AF65-F5344CB8AC3E}">
        <p14:creationId xmlns:p14="http://schemas.microsoft.com/office/powerpoint/2010/main" val="233279018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In the 1950s and 1970s, the neighboring nations engages in naval conflict over fishing waters and territorial claims. Iceland had extended its fishing water borders from 50 nautical miles to 200 nautical miles and the UK believed them to be international waters. </a:t>
            </a:r>
          </a:p>
        </p:txBody>
      </p:sp>
    </p:spTree>
    <p:extLst>
      <p:ext uri="{BB962C8B-B14F-4D97-AF65-F5344CB8AC3E}">
        <p14:creationId xmlns:p14="http://schemas.microsoft.com/office/powerpoint/2010/main" val="61025763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lnSpcReduction="10000"/>
          </a:bodyPr>
          <a:lstStyle/>
          <a:p>
            <a:pPr marL="0" indent="0">
              <a:buNone/>
            </a:pPr>
            <a:r>
              <a:rPr lang="en-US" sz="4000" dirty="0" smtClean="0">
                <a:solidFill>
                  <a:schemeClr val="bg1"/>
                </a:solidFill>
              </a:rPr>
              <a:t>The problem? Iceland is very dependent on Cod as its main export and the income from the fishing industry.  Icelandic Government increased the distance from its mainland to include rich fishing waters also used by the United Kingdom.  Fishing trawlers from both countries mixed in the fishing area. </a:t>
            </a:r>
          </a:p>
        </p:txBody>
      </p:sp>
    </p:spTree>
    <p:extLst>
      <p:ext uri="{BB962C8B-B14F-4D97-AF65-F5344CB8AC3E}">
        <p14:creationId xmlns:p14="http://schemas.microsoft.com/office/powerpoint/2010/main" val="83691145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20000"/>
          </a:bodyPr>
          <a:lstStyle/>
          <a:p>
            <a:pPr marL="0" indent="0">
              <a:buNone/>
            </a:pPr>
            <a:r>
              <a:rPr lang="en-US" sz="4000" dirty="0" smtClean="0">
                <a:solidFill>
                  <a:schemeClr val="bg1"/>
                </a:solidFill>
              </a:rPr>
              <a:t>The British government reacted to the change of Iceland boundaries by ordering warships to protect their fishing nets.  This is what happened over the next three decades. British warships fired upon Icelandic fishing boats and patrols.  Icelandic patrols fired on British vessels.  Trawlers, tugboats and frigates were rammed. Fishing nets were cut.  Each side lost one man. </a:t>
            </a:r>
          </a:p>
        </p:txBody>
      </p:sp>
    </p:spTree>
    <p:extLst>
      <p:ext uri="{BB962C8B-B14F-4D97-AF65-F5344CB8AC3E}">
        <p14:creationId xmlns:p14="http://schemas.microsoft.com/office/powerpoint/2010/main" val="116050040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The 200 nautical miles is now the sea-zone prescribed by the United Nations Convention on the Law of the Sea. </a:t>
            </a:r>
          </a:p>
        </p:txBody>
      </p:sp>
      <p:pic>
        <p:nvPicPr>
          <p:cNvPr id="10242" name="Picture 2" descr="C:\Users\Scott\AppData\Local\Microsoft\Windows\Temporary Internet Files\Content.IE5\K34L8LFE\Cod-label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104" y="2971800"/>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Scott\AppData\Local\Microsoft\Windows\Temporary Internet Files\Content.IE5\WSJRZNXL\Gadus_morhua[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2514600"/>
            <a:ext cx="7387337" cy="446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83693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85000" lnSpcReduction="20000"/>
          </a:bodyPr>
          <a:lstStyle/>
          <a:p>
            <a:pPr marL="0" indent="0">
              <a:buNone/>
            </a:pPr>
            <a:r>
              <a:rPr lang="en-US" sz="4000" b="1" dirty="0">
                <a:solidFill>
                  <a:schemeClr val="bg1"/>
                </a:solidFill>
              </a:rPr>
              <a:t>The World's Most Precious Genes</a:t>
            </a:r>
            <a:r>
              <a:rPr lang="en-US" sz="4000" b="1" dirty="0" smtClean="0">
                <a:solidFill>
                  <a:schemeClr val="bg1"/>
                </a:solidFill>
              </a:rPr>
              <a:t>?</a:t>
            </a:r>
          </a:p>
          <a:p>
            <a:pPr marL="0" indent="0">
              <a:buNone/>
            </a:pPr>
            <a:r>
              <a:rPr lang="en-US" sz="4000" b="1" dirty="0">
                <a:solidFill>
                  <a:schemeClr val="bg1"/>
                </a:solidFill>
              </a:rPr>
              <a:t> </a:t>
            </a:r>
            <a:endParaRPr lang="en-US" sz="4000" dirty="0">
              <a:solidFill>
                <a:schemeClr val="bg1"/>
              </a:solidFill>
            </a:endParaRPr>
          </a:p>
          <a:p>
            <a:pPr marL="0" indent="0">
              <a:buNone/>
            </a:pPr>
            <a:r>
              <a:rPr lang="en-US" sz="4000" b="1" dirty="0">
                <a:solidFill>
                  <a:schemeClr val="bg1"/>
                </a:solidFill>
              </a:rPr>
              <a:t>I</a:t>
            </a:r>
            <a:r>
              <a:rPr lang="en-US" sz="4000" b="1" dirty="0" smtClean="0">
                <a:solidFill>
                  <a:schemeClr val="bg1"/>
                </a:solidFill>
              </a:rPr>
              <a:t>f </a:t>
            </a:r>
            <a:r>
              <a:rPr lang="en-US" sz="4000" b="1" dirty="0">
                <a:solidFill>
                  <a:schemeClr val="bg1"/>
                </a:solidFill>
              </a:rPr>
              <a:t>you lived on a small island far out to sea you'd probably end up marrying your neighbor. </a:t>
            </a:r>
            <a:endParaRPr lang="en-US" sz="4000" dirty="0">
              <a:solidFill>
                <a:schemeClr val="bg1"/>
              </a:solidFill>
            </a:endParaRPr>
          </a:p>
          <a:p>
            <a:pPr marL="0" indent="0">
              <a:buNone/>
            </a:pPr>
            <a:r>
              <a:rPr lang="en-US" sz="4000" dirty="0">
                <a:solidFill>
                  <a:schemeClr val="bg1"/>
                </a:solidFill>
              </a:rPr>
              <a:t> </a:t>
            </a:r>
          </a:p>
          <a:p>
            <a:pPr marL="0" indent="0">
              <a:buNone/>
            </a:pPr>
            <a:r>
              <a:rPr lang="en-US" sz="4000" dirty="0" smtClean="0">
                <a:solidFill>
                  <a:schemeClr val="bg1"/>
                </a:solidFill>
              </a:rPr>
              <a:t>Iceland's </a:t>
            </a:r>
            <a:r>
              <a:rPr lang="en-US" sz="4000" dirty="0">
                <a:solidFill>
                  <a:schemeClr val="bg1"/>
                </a:solidFill>
              </a:rPr>
              <a:t>population of 332,000 is 90% pure Icelandic. Their genealogy database goes back 1,100 years. Most Icelanders can trace their lineage to a single Viking settler</a:t>
            </a:r>
            <a:r>
              <a:rPr lang="en-US" sz="4000" dirty="0" smtClean="0">
                <a:solidFill>
                  <a:schemeClr val="bg1"/>
                </a:solidFill>
              </a:rPr>
              <a:t>.</a:t>
            </a:r>
            <a:r>
              <a:rPr lang="en-US" sz="4000" dirty="0">
                <a:solidFill>
                  <a:schemeClr val="bg1"/>
                </a:solidFill>
              </a:rPr>
              <a:t> </a:t>
            </a:r>
          </a:p>
          <a:p>
            <a:pPr marL="0" indent="0">
              <a:buNone/>
            </a:pPr>
            <a:endParaRPr lang="en-US" sz="4000" dirty="0">
              <a:solidFill>
                <a:schemeClr val="bg1"/>
              </a:solidFill>
            </a:endParaRPr>
          </a:p>
          <a:p>
            <a:endParaRPr lang="en-US" dirty="0"/>
          </a:p>
        </p:txBody>
      </p:sp>
      <p:pic>
        <p:nvPicPr>
          <p:cNvPr id="7172" name="Picture 4" descr="C:\Users\Scott\AppData\Local\Microsoft\Windows\Temporary Internet Files\Content.IE5\R94HGHKP\875px-Autorecessive_(zh-tw).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2438400"/>
            <a:ext cx="1160227" cy="135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13371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20000"/>
          </a:bodyPr>
          <a:lstStyle/>
          <a:p>
            <a:pPr marL="0" indent="0">
              <a:buNone/>
            </a:pPr>
            <a:r>
              <a:rPr lang="en-US" sz="4000" dirty="0" smtClean="0">
                <a:solidFill>
                  <a:schemeClr val="bg1"/>
                </a:solidFill>
              </a:rPr>
              <a:t>It's </a:t>
            </a:r>
            <a:r>
              <a:rPr lang="en-US" sz="4000" dirty="0">
                <a:solidFill>
                  <a:schemeClr val="bg1"/>
                </a:solidFill>
              </a:rPr>
              <a:t>that unique gene pool that brought neurologist and geneticist Kari Stefansson home after 20 years abroad to found a company called </a:t>
            </a:r>
            <a:r>
              <a:rPr lang="en-US" sz="4000" dirty="0" err="1">
                <a:solidFill>
                  <a:schemeClr val="bg1"/>
                </a:solidFill>
              </a:rPr>
              <a:t>deCODE</a:t>
            </a:r>
            <a:r>
              <a:rPr lang="en-US" sz="4000" dirty="0">
                <a:solidFill>
                  <a:schemeClr val="bg1"/>
                </a:solidFill>
              </a:rPr>
              <a:t> with the ambitious goal of mapping the genome of the entire country</a:t>
            </a:r>
            <a:r>
              <a:rPr lang="en-US" sz="4000" dirty="0" smtClean="0">
                <a:solidFill>
                  <a:schemeClr val="bg1"/>
                </a:solidFill>
              </a:rPr>
              <a:t>.</a:t>
            </a:r>
          </a:p>
          <a:p>
            <a:pPr marL="0" indent="0">
              <a:buNone/>
            </a:pPr>
            <a:r>
              <a:rPr lang="en-US" sz="4000" dirty="0">
                <a:solidFill>
                  <a:schemeClr val="bg1"/>
                </a:solidFill>
              </a:rPr>
              <a:t>A genome is your entire set of DNA, the chemical compound that contains genetic </a:t>
            </a:r>
            <a:r>
              <a:rPr lang="en-US" sz="4000" dirty="0" smtClean="0">
                <a:solidFill>
                  <a:schemeClr val="bg1"/>
                </a:solidFill>
              </a:rPr>
              <a:t>instructions</a:t>
            </a:r>
            <a:r>
              <a:rPr lang="en-US" sz="4000" dirty="0">
                <a:solidFill>
                  <a:schemeClr val="bg1"/>
                </a:solidFill>
              </a:rPr>
              <a:t> that tells our bodies how to function. </a:t>
            </a:r>
          </a:p>
          <a:p>
            <a:pPr marL="0" indent="0">
              <a:buNone/>
            </a:pPr>
            <a:endParaRPr lang="en-US" sz="4000" dirty="0">
              <a:solidFill>
                <a:schemeClr val="bg1"/>
              </a:solidFill>
            </a:endParaRPr>
          </a:p>
          <a:p>
            <a:endParaRPr lang="en-US" dirty="0"/>
          </a:p>
        </p:txBody>
      </p:sp>
      <p:pic>
        <p:nvPicPr>
          <p:cNvPr id="8196" name="Picture 4" descr="C:\Users\Scott\AppData\Local\Microsoft\Windows\Temporary Internet Files\Content.IE5\R94HGHKP\dn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5257800"/>
            <a:ext cx="1398549" cy="1146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19436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More </a:t>
            </a:r>
            <a:r>
              <a:rPr lang="en-US" sz="4000" dirty="0">
                <a:solidFill>
                  <a:schemeClr val="bg1"/>
                </a:solidFill>
              </a:rPr>
              <a:t>that 150,000 Icelanders have donated their blood samples to this project but not all Icelanders wish to participate this double blind project.</a:t>
            </a:r>
          </a:p>
          <a:p>
            <a:pPr marL="0" indent="0">
              <a:buNone/>
            </a:pPr>
            <a:r>
              <a:rPr lang="en-US" sz="4000" dirty="0">
                <a:solidFill>
                  <a:schemeClr val="bg1"/>
                </a:solidFill>
              </a:rPr>
              <a:t>When researchers find a gene mutation or variant, it is easier to trace.</a:t>
            </a:r>
          </a:p>
          <a:p>
            <a:endParaRPr lang="en-US" dirty="0"/>
          </a:p>
        </p:txBody>
      </p:sp>
    </p:spTree>
    <p:extLst>
      <p:ext uri="{BB962C8B-B14F-4D97-AF65-F5344CB8AC3E}">
        <p14:creationId xmlns:p14="http://schemas.microsoft.com/office/powerpoint/2010/main" val="100728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lgn="ctr">
              <a:buNone/>
            </a:pPr>
            <a:r>
              <a:rPr lang="en-US" sz="10000" b="1" i="1" dirty="0" smtClean="0">
                <a:solidFill>
                  <a:schemeClr val="bg1"/>
                </a:solidFill>
              </a:rPr>
              <a:t>Iceland </a:t>
            </a:r>
          </a:p>
          <a:p>
            <a:pPr marL="0" indent="0" algn="ctr">
              <a:buNone/>
            </a:pPr>
            <a:r>
              <a:rPr lang="en-US" sz="10000" b="1" i="1" dirty="0" smtClean="0">
                <a:solidFill>
                  <a:schemeClr val="bg1"/>
                </a:solidFill>
              </a:rPr>
              <a:t>Trivia Quiz</a:t>
            </a:r>
            <a:endParaRPr lang="en-US" sz="10000" dirty="0">
              <a:solidFill>
                <a:schemeClr val="bg1"/>
              </a:solidFill>
            </a:endParaRPr>
          </a:p>
          <a:p>
            <a:endParaRPr lang="en-US" dirty="0"/>
          </a:p>
        </p:txBody>
      </p:sp>
    </p:spTree>
    <p:extLst>
      <p:ext uri="{BB962C8B-B14F-4D97-AF65-F5344CB8AC3E}">
        <p14:creationId xmlns:p14="http://schemas.microsoft.com/office/powerpoint/2010/main" val="241364996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err="1">
                <a:solidFill>
                  <a:schemeClr val="bg1"/>
                </a:solidFill>
              </a:rPr>
              <a:t>DeCODE</a:t>
            </a:r>
            <a:r>
              <a:rPr lang="en-US" sz="4000" dirty="0">
                <a:solidFill>
                  <a:schemeClr val="bg1"/>
                </a:solidFill>
              </a:rPr>
              <a:t> discovered a variant a few years ago that confers protection against Alzheimer's disease.  It's a rare gene variance found in about 1% of the Icelandic population, and if you carry that variant, you are almost completely protected against Alzheimer's disease.  </a:t>
            </a:r>
            <a:endParaRPr lang="en-US" dirty="0"/>
          </a:p>
        </p:txBody>
      </p:sp>
      <p:pic>
        <p:nvPicPr>
          <p:cNvPr id="9218" name="Picture 2" descr="C:\Users\Scott\AppData\Local\Microsoft\Windows\Temporary Internet Files\Content.IE5\WSJRZNXL\StopAlzheimer[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953000"/>
            <a:ext cx="1257300"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185533"/>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The </a:t>
            </a:r>
            <a:r>
              <a:rPr lang="en-US" sz="4000" dirty="0">
                <a:solidFill>
                  <a:schemeClr val="bg1"/>
                </a:solidFill>
              </a:rPr>
              <a:t>next step is to replicate what the genetic variant does in the body, in the form of medicine to protect the health of others. Trials are underway on drugs based on that Alzheimer's variant, as well as a new cardiovascular drug by Amgen of California who purchased the company </a:t>
            </a:r>
            <a:r>
              <a:rPr lang="en-US" sz="4000" dirty="0" err="1">
                <a:solidFill>
                  <a:schemeClr val="bg1"/>
                </a:solidFill>
              </a:rPr>
              <a:t>deCODE</a:t>
            </a:r>
            <a:r>
              <a:rPr lang="en-US" sz="4000" dirty="0">
                <a:solidFill>
                  <a:schemeClr val="bg1"/>
                </a:solidFill>
              </a:rPr>
              <a:t> in 2012.</a:t>
            </a:r>
          </a:p>
          <a:p>
            <a:endParaRPr lang="en-US" dirty="0"/>
          </a:p>
        </p:txBody>
      </p:sp>
    </p:spTree>
    <p:extLst>
      <p:ext uri="{BB962C8B-B14F-4D97-AF65-F5344CB8AC3E}">
        <p14:creationId xmlns:p14="http://schemas.microsoft.com/office/powerpoint/2010/main" val="423818956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The Northern Lights in </a:t>
            </a:r>
            <a:r>
              <a:rPr lang="en-US" b="1" dirty="0" smtClean="0">
                <a:solidFill>
                  <a:schemeClr val="bg1"/>
                </a:solidFill>
              </a:rPr>
              <a:t>Iceland</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5050"/>
            <a:ext cx="8203057" cy="5453924"/>
          </a:xfrm>
        </p:spPr>
      </p:pic>
    </p:spTree>
    <p:extLst>
      <p:ext uri="{BB962C8B-B14F-4D97-AF65-F5344CB8AC3E}">
        <p14:creationId xmlns:p14="http://schemas.microsoft.com/office/powerpoint/2010/main" val="54793919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The Northern Lights in Iceland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735" y="1143000"/>
            <a:ext cx="8175987" cy="5458024"/>
          </a:xfrm>
        </p:spPr>
      </p:pic>
    </p:spTree>
    <p:extLst>
      <p:ext uri="{BB962C8B-B14F-4D97-AF65-F5344CB8AC3E}">
        <p14:creationId xmlns:p14="http://schemas.microsoft.com/office/powerpoint/2010/main" val="52396603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The Northern Lights in Iceland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5050"/>
            <a:ext cx="8203057" cy="5453924"/>
          </a:xfrm>
        </p:spPr>
      </p:pic>
    </p:spTree>
    <p:extLst>
      <p:ext uri="{BB962C8B-B14F-4D97-AF65-F5344CB8AC3E}">
        <p14:creationId xmlns:p14="http://schemas.microsoft.com/office/powerpoint/2010/main" val="14169020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The Northern Lights in Iceland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211" y="1143000"/>
            <a:ext cx="8189035" cy="5458024"/>
          </a:xfrm>
        </p:spPr>
      </p:pic>
    </p:spTree>
    <p:extLst>
      <p:ext uri="{BB962C8B-B14F-4D97-AF65-F5344CB8AC3E}">
        <p14:creationId xmlns:p14="http://schemas.microsoft.com/office/powerpoint/2010/main" val="250811624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Whales of Iceland</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5050"/>
            <a:ext cx="8203057" cy="5453924"/>
          </a:xfrm>
        </p:spPr>
      </p:pic>
    </p:spTree>
    <p:extLst>
      <p:ext uri="{BB962C8B-B14F-4D97-AF65-F5344CB8AC3E}">
        <p14:creationId xmlns:p14="http://schemas.microsoft.com/office/powerpoint/2010/main" val="144949851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Whales of Iceland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5884" y="1143000"/>
            <a:ext cx="7465689" cy="5458024"/>
          </a:xfrm>
        </p:spPr>
      </p:pic>
    </p:spTree>
    <p:extLst>
      <p:ext uri="{BB962C8B-B14F-4D97-AF65-F5344CB8AC3E}">
        <p14:creationId xmlns:p14="http://schemas.microsoft.com/office/powerpoint/2010/main" val="229921952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solidFill>
                  <a:schemeClr val="bg1"/>
                </a:solidFill>
              </a:rPr>
              <a:t>Arctic </a:t>
            </a:r>
            <a:r>
              <a:rPr lang="en-US" b="1" dirty="0" err="1" smtClean="0">
                <a:solidFill>
                  <a:schemeClr val="bg1"/>
                </a:solidFill>
              </a:rPr>
              <a:t>Henge</a:t>
            </a:r>
            <a:r>
              <a:rPr lang="en-US" b="1" dirty="0" smtClean="0">
                <a:solidFill>
                  <a:schemeClr val="bg1"/>
                </a:solidFill>
              </a:rPr>
              <a:t>… started in 1996</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59295"/>
            <a:ext cx="8203057" cy="5225434"/>
          </a:xfrm>
        </p:spPr>
      </p:pic>
    </p:spTree>
    <p:extLst>
      <p:ext uri="{BB962C8B-B14F-4D97-AF65-F5344CB8AC3E}">
        <p14:creationId xmlns:p14="http://schemas.microsoft.com/office/powerpoint/2010/main" val="193697375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Autofit/>
          </a:bodyPr>
          <a:lstStyle/>
          <a:p>
            <a:pPr marL="0" indent="0" algn="ctr">
              <a:buNone/>
            </a:pPr>
            <a:r>
              <a:rPr lang="en-US" sz="4000" b="1" dirty="0">
                <a:solidFill>
                  <a:schemeClr val="bg1"/>
                </a:solidFill>
              </a:rPr>
              <a:t>Arctic </a:t>
            </a:r>
            <a:r>
              <a:rPr lang="en-US" sz="4000" b="1" dirty="0" err="1">
                <a:solidFill>
                  <a:schemeClr val="bg1"/>
                </a:solidFill>
              </a:rPr>
              <a:t>Henge</a:t>
            </a:r>
            <a:r>
              <a:rPr lang="en-US" sz="4000" b="1" dirty="0">
                <a:solidFill>
                  <a:schemeClr val="bg1"/>
                </a:solidFill>
              </a:rPr>
              <a:t>… started in 1996</a:t>
            </a:r>
            <a:endParaRPr lang="en-US" sz="4000" dirty="0">
              <a:solidFill>
                <a:schemeClr val="bg1"/>
              </a:solidFill>
            </a:endParaRPr>
          </a:p>
          <a:p>
            <a:pPr marL="0" indent="0">
              <a:buNone/>
            </a:pPr>
            <a:endParaRPr lang="en-US" sz="2000" b="1" dirty="0" smtClean="0">
              <a:solidFill>
                <a:schemeClr val="bg1"/>
              </a:solidFill>
            </a:endParaRPr>
          </a:p>
          <a:p>
            <a:pPr marL="0" indent="0">
              <a:buNone/>
            </a:pPr>
            <a:r>
              <a:rPr lang="en-US" sz="4000" b="1" dirty="0" smtClean="0">
                <a:solidFill>
                  <a:schemeClr val="bg1"/>
                </a:solidFill>
              </a:rPr>
              <a:t>Located </a:t>
            </a:r>
            <a:r>
              <a:rPr lang="en-US" sz="4000" b="1" dirty="0">
                <a:solidFill>
                  <a:schemeClr val="bg1"/>
                </a:solidFill>
              </a:rPr>
              <a:t>in one of Iceland’s most remote northern villages, the Arctic </a:t>
            </a:r>
            <a:r>
              <a:rPr lang="en-US" sz="4000" b="1" dirty="0" err="1">
                <a:solidFill>
                  <a:schemeClr val="bg1"/>
                </a:solidFill>
              </a:rPr>
              <a:t>Henge</a:t>
            </a:r>
            <a:r>
              <a:rPr lang="en-US" sz="4000" b="1" dirty="0">
                <a:solidFill>
                  <a:schemeClr val="bg1"/>
                </a:solidFill>
              </a:rPr>
              <a:t> is a colossal piece of stone construction that, when finished, will make Stonehenge look like amateur hour.</a:t>
            </a:r>
          </a:p>
        </p:txBody>
      </p:sp>
    </p:spTree>
    <p:extLst>
      <p:ext uri="{BB962C8B-B14F-4D97-AF65-F5344CB8AC3E}">
        <p14:creationId xmlns:p14="http://schemas.microsoft.com/office/powerpoint/2010/main" val="845455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10000"/>
          </a:bodyPr>
          <a:lstStyle/>
          <a:p>
            <a:pPr marL="0" indent="0" algn="ctr">
              <a:buNone/>
            </a:pPr>
            <a:r>
              <a:rPr lang="en-US" sz="4000" b="1" dirty="0">
                <a:solidFill>
                  <a:schemeClr val="bg1"/>
                </a:solidFill>
              </a:rPr>
              <a:t>Iceland Trivia Quiz - Answers </a:t>
            </a:r>
            <a:endParaRPr lang="en-US" sz="4000" b="1" dirty="0" smtClean="0">
              <a:solidFill>
                <a:schemeClr val="bg1"/>
              </a:solidFill>
            </a:endParaRPr>
          </a:p>
          <a:p>
            <a:pPr marL="0" indent="0">
              <a:buNone/>
            </a:pPr>
            <a:r>
              <a:rPr lang="en-US" sz="4000" dirty="0" smtClean="0">
                <a:solidFill>
                  <a:schemeClr val="bg1"/>
                </a:solidFill>
              </a:rPr>
              <a:t> 1. (True or False) Iceland is about the same size as the state of Oregon.  </a:t>
            </a:r>
            <a:endParaRPr lang="en-US" sz="4000" dirty="0">
              <a:solidFill>
                <a:schemeClr val="bg1"/>
              </a:solidFill>
            </a:endParaRPr>
          </a:p>
          <a:p>
            <a:pPr marL="0" indent="0">
              <a:buNone/>
            </a:pPr>
            <a:endParaRPr lang="en-US" sz="4000" dirty="0" smtClean="0">
              <a:solidFill>
                <a:schemeClr val="bg1"/>
              </a:solidFill>
            </a:endParaRPr>
          </a:p>
          <a:p>
            <a:pPr marL="0" indent="0">
              <a:buNone/>
            </a:pPr>
            <a:r>
              <a:rPr lang="en-US" sz="4000" dirty="0" smtClean="0">
                <a:solidFill>
                  <a:schemeClr val="bg1"/>
                </a:solidFill>
              </a:rPr>
              <a:t>Answer </a:t>
            </a:r>
            <a:r>
              <a:rPr lang="en-US" sz="4000" dirty="0">
                <a:solidFill>
                  <a:schemeClr val="bg1"/>
                </a:solidFill>
              </a:rPr>
              <a:t>is False. Iceland can fit inside Oregon with room to spare. Oregon is 2 1/2 </a:t>
            </a:r>
            <a:r>
              <a:rPr lang="en-US" sz="4000" dirty="0" smtClean="0">
                <a:solidFill>
                  <a:schemeClr val="bg1"/>
                </a:solidFill>
              </a:rPr>
              <a:t>times larger </a:t>
            </a:r>
            <a:r>
              <a:rPr lang="en-US" sz="4000" dirty="0">
                <a:solidFill>
                  <a:schemeClr val="bg1"/>
                </a:solidFill>
              </a:rPr>
              <a:t>than Iceland. Its about size of Kentucky. </a:t>
            </a:r>
            <a:r>
              <a:rPr lang="en-US" sz="4000" dirty="0" smtClean="0">
                <a:solidFill>
                  <a:schemeClr val="bg1"/>
                </a:solidFill>
              </a:rPr>
              <a:t>Reykjavik is the capital city.</a:t>
            </a:r>
          </a:p>
        </p:txBody>
      </p:sp>
    </p:spTree>
    <p:extLst>
      <p:ext uri="{BB962C8B-B14F-4D97-AF65-F5344CB8AC3E}">
        <p14:creationId xmlns:p14="http://schemas.microsoft.com/office/powerpoint/2010/main" val="101914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Autofit/>
          </a:bodyPr>
          <a:lstStyle/>
          <a:p>
            <a:pPr marL="0" indent="0" algn="ctr">
              <a:buNone/>
            </a:pPr>
            <a:r>
              <a:rPr lang="en-US" sz="3300" b="1" dirty="0">
                <a:solidFill>
                  <a:schemeClr val="bg1"/>
                </a:solidFill>
              </a:rPr>
              <a:t>Conclusion:</a:t>
            </a:r>
            <a:endParaRPr lang="en-US" sz="3300" dirty="0">
              <a:solidFill>
                <a:schemeClr val="bg1"/>
              </a:solidFill>
            </a:endParaRPr>
          </a:p>
          <a:p>
            <a:pPr marL="0" indent="0">
              <a:buNone/>
            </a:pPr>
            <a:r>
              <a:rPr lang="en-US" sz="3300" dirty="0" smtClean="0">
                <a:solidFill>
                  <a:schemeClr val="bg1"/>
                </a:solidFill>
              </a:rPr>
              <a:t>Iceland </a:t>
            </a:r>
            <a:r>
              <a:rPr lang="en-US" sz="3300" dirty="0">
                <a:solidFill>
                  <a:schemeClr val="bg1"/>
                </a:solidFill>
              </a:rPr>
              <a:t>- an island gem surrounded by icy cold water and bathed by the Northern Lights.</a:t>
            </a:r>
          </a:p>
          <a:p>
            <a:pPr marL="0" indent="0">
              <a:buNone/>
            </a:pPr>
            <a:r>
              <a:rPr lang="en-US" sz="3300" dirty="0">
                <a:solidFill>
                  <a:schemeClr val="bg1"/>
                </a:solidFill>
              </a:rPr>
              <a:t>Hearty creative people who've endured volcanoes, plagues, lack of traditional building materials, and occupations by foreign governments. They've harnessed bubbling hot springs to heat their homes.  They enjoy low crime rates and unarmed police.  Most sweet of all, they share this land with elves, trolls and talking cows</a:t>
            </a:r>
            <a:r>
              <a:rPr lang="en-US" sz="3300" dirty="0" smtClean="0">
                <a:solidFill>
                  <a:schemeClr val="bg1"/>
                </a:solidFill>
              </a:rPr>
              <a:t>.</a:t>
            </a:r>
            <a:endParaRPr lang="en-US" sz="3300" dirty="0">
              <a:solidFill>
                <a:schemeClr val="bg1"/>
              </a:solidFill>
            </a:endParaRPr>
          </a:p>
        </p:txBody>
      </p:sp>
    </p:spTree>
    <p:extLst>
      <p:ext uri="{BB962C8B-B14F-4D97-AF65-F5344CB8AC3E}">
        <p14:creationId xmlns:p14="http://schemas.microsoft.com/office/powerpoint/2010/main" val="423962650"/>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3200" b="1" dirty="0" smtClean="0">
                <a:solidFill>
                  <a:schemeClr val="bg1"/>
                </a:solidFill>
              </a:rPr>
              <a:t>US Navy plane moved from Sicily to Iceland for the May 2017 World Summit in Sicily.  </a:t>
            </a:r>
            <a:endParaRPr lang="en-US" sz="3200" b="1"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106" y="1259295"/>
            <a:ext cx="6967245" cy="5225434"/>
          </a:xfrm>
        </p:spPr>
      </p:pic>
    </p:spTree>
    <p:extLst>
      <p:ext uri="{BB962C8B-B14F-4D97-AF65-F5344CB8AC3E}">
        <p14:creationId xmlns:p14="http://schemas.microsoft.com/office/powerpoint/2010/main" val="36543806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n-US" sz="3200" b="1" dirty="0" smtClean="0">
                <a:solidFill>
                  <a:schemeClr val="bg1"/>
                </a:solidFill>
              </a:rPr>
              <a:t>Mike Teeples, the man in charge of moving the US Navy planes from Sicily to Iceland for the May 2017 World Summit in Sicily.  </a:t>
            </a:r>
            <a:endParaRPr lang="en-US" sz="3200" b="1"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676400"/>
            <a:ext cx="3771900" cy="5029200"/>
          </a:xfrm>
        </p:spPr>
      </p:pic>
      <p:sp>
        <p:nvSpPr>
          <p:cNvPr id="3" name="TextBox 2"/>
          <p:cNvSpPr txBox="1"/>
          <p:nvPr/>
        </p:nvSpPr>
        <p:spPr>
          <a:xfrm>
            <a:off x="5181600" y="2362200"/>
            <a:ext cx="3276600" cy="3539430"/>
          </a:xfrm>
          <a:prstGeom prst="rect">
            <a:avLst/>
          </a:prstGeom>
          <a:noFill/>
        </p:spPr>
        <p:txBody>
          <a:bodyPr wrap="square" rtlCol="0">
            <a:spAutoFit/>
          </a:bodyPr>
          <a:lstStyle/>
          <a:p>
            <a:pPr algn="ctr"/>
            <a:r>
              <a:rPr lang="en-US" sz="3200" b="1" dirty="0" smtClean="0">
                <a:solidFill>
                  <a:srgbClr val="FF0000"/>
                </a:solidFill>
              </a:rPr>
              <a:t>Quite a change in temperatures…. 90 degrees in Catania, Sicily… 25 degrees in Iceland and lots of WIND. </a:t>
            </a:r>
            <a:endParaRPr lang="en-US" sz="3200" b="1" dirty="0">
              <a:solidFill>
                <a:srgbClr val="FF0000"/>
              </a:solidFill>
            </a:endParaRPr>
          </a:p>
        </p:txBody>
      </p:sp>
    </p:spTree>
    <p:extLst>
      <p:ext uri="{BB962C8B-B14F-4D97-AF65-F5344CB8AC3E}">
        <p14:creationId xmlns:p14="http://schemas.microsoft.com/office/powerpoint/2010/main" val="19505037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lnSpcReduction="10000"/>
          </a:bodyPr>
          <a:lstStyle/>
          <a:p>
            <a:pPr marL="0" indent="0">
              <a:buNone/>
            </a:pPr>
            <a:r>
              <a:rPr lang="en-US" dirty="0" smtClean="0">
                <a:solidFill>
                  <a:schemeClr val="bg1"/>
                </a:solidFill>
              </a:rPr>
              <a:t> 2. Why are Icelanders’ heritage 60% ___________ and 40% ___________ ? </a:t>
            </a:r>
            <a:endParaRPr lang="en-US" dirty="0">
              <a:solidFill>
                <a:schemeClr val="bg1"/>
              </a:solidFill>
            </a:endParaRPr>
          </a:p>
          <a:p>
            <a:pPr marL="0" indent="0">
              <a:buNone/>
            </a:pPr>
            <a:endParaRPr lang="en-US" dirty="0" smtClean="0">
              <a:solidFill>
                <a:schemeClr val="bg1"/>
              </a:solidFill>
            </a:endParaRPr>
          </a:p>
          <a:p>
            <a:pPr marL="0" indent="0">
              <a:buNone/>
            </a:pPr>
            <a:r>
              <a:rPr lang="en-US" dirty="0" smtClean="0">
                <a:solidFill>
                  <a:schemeClr val="bg1"/>
                </a:solidFill>
              </a:rPr>
              <a:t>Icelandic </a:t>
            </a:r>
            <a:r>
              <a:rPr lang="en-US" dirty="0">
                <a:solidFill>
                  <a:schemeClr val="bg1"/>
                </a:solidFill>
              </a:rPr>
              <a:t>people are 60% or more Nordic, </a:t>
            </a:r>
            <a:r>
              <a:rPr lang="en-US" dirty="0" smtClean="0">
                <a:solidFill>
                  <a:schemeClr val="bg1"/>
                </a:solidFill>
              </a:rPr>
              <a:t>Norse or, </a:t>
            </a:r>
            <a:r>
              <a:rPr lang="en-US" dirty="0">
                <a:solidFill>
                  <a:schemeClr val="bg1"/>
                </a:solidFill>
              </a:rPr>
              <a:t>Viking and 40% Scottish and </a:t>
            </a:r>
            <a:r>
              <a:rPr lang="en-US" dirty="0" smtClean="0">
                <a:solidFill>
                  <a:schemeClr val="bg1"/>
                </a:solidFill>
              </a:rPr>
              <a:t>Irish. Vikings </a:t>
            </a:r>
            <a:r>
              <a:rPr lang="en-US" dirty="0">
                <a:solidFill>
                  <a:schemeClr val="bg1"/>
                </a:solidFill>
              </a:rPr>
              <a:t>rowing small boats in good weather could reach Iceland in a week, </a:t>
            </a:r>
            <a:r>
              <a:rPr lang="en-US" dirty="0" smtClean="0">
                <a:solidFill>
                  <a:schemeClr val="bg1"/>
                </a:solidFill>
              </a:rPr>
              <a:t>harsh weather </a:t>
            </a:r>
            <a:r>
              <a:rPr lang="en-US" dirty="0">
                <a:solidFill>
                  <a:schemeClr val="bg1"/>
                </a:solidFill>
              </a:rPr>
              <a:t>would take longer. They could detour to stop in Scotland or Ireland to </a:t>
            </a:r>
            <a:r>
              <a:rPr lang="en-US" dirty="0" smtClean="0">
                <a:solidFill>
                  <a:schemeClr val="bg1"/>
                </a:solidFill>
              </a:rPr>
              <a:t>take hostages. </a:t>
            </a:r>
            <a:r>
              <a:rPr lang="en-US" dirty="0">
                <a:solidFill>
                  <a:schemeClr val="bg1"/>
                </a:solidFill>
              </a:rPr>
              <a:t>Settlers brought their language - Old Norse - from </a:t>
            </a:r>
            <a:r>
              <a:rPr lang="en-US" dirty="0" smtClean="0">
                <a:solidFill>
                  <a:schemeClr val="bg1"/>
                </a:solidFill>
              </a:rPr>
              <a:t>Norway, which has evolved </a:t>
            </a:r>
            <a:r>
              <a:rPr lang="en-US">
                <a:solidFill>
                  <a:schemeClr val="bg1"/>
                </a:solidFill>
              </a:rPr>
              <a:t>into </a:t>
            </a:r>
            <a:r>
              <a:rPr lang="en-US" smtClean="0">
                <a:solidFill>
                  <a:schemeClr val="bg1"/>
                </a:solidFill>
              </a:rPr>
              <a:t>modern </a:t>
            </a:r>
            <a:r>
              <a:rPr lang="en-US" dirty="0">
                <a:solidFill>
                  <a:schemeClr val="bg1"/>
                </a:solidFill>
              </a:rPr>
              <a:t>Icelandic. </a:t>
            </a:r>
          </a:p>
          <a:p>
            <a:pPr marL="0" indent="0">
              <a:buNone/>
            </a:pPr>
            <a:endParaRPr lang="en-US" dirty="0">
              <a:solidFill>
                <a:schemeClr val="bg1"/>
              </a:solidFill>
            </a:endParaRPr>
          </a:p>
        </p:txBody>
      </p:sp>
    </p:spTree>
    <p:extLst>
      <p:ext uri="{BB962C8B-B14F-4D97-AF65-F5344CB8AC3E}">
        <p14:creationId xmlns:p14="http://schemas.microsoft.com/office/powerpoint/2010/main" val="44847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lnSpcReduction="10000"/>
          </a:bodyPr>
          <a:lstStyle/>
          <a:p>
            <a:pPr marL="0" indent="0">
              <a:buNone/>
            </a:pPr>
            <a:r>
              <a:rPr lang="en-US" sz="4000" dirty="0" smtClean="0">
                <a:solidFill>
                  <a:schemeClr val="bg1"/>
                </a:solidFill>
              </a:rPr>
              <a:t>3. Iceland has ______ active and inactive volcanoes, but only ______ active ones. </a:t>
            </a:r>
            <a:endParaRPr lang="en-US" sz="4000" dirty="0">
              <a:solidFill>
                <a:schemeClr val="bg1"/>
              </a:solidFill>
            </a:endParaRPr>
          </a:p>
          <a:p>
            <a:pPr marL="0" indent="0">
              <a:buNone/>
            </a:pPr>
            <a:endParaRPr lang="en-US" sz="4000" dirty="0" smtClean="0">
              <a:solidFill>
                <a:schemeClr val="bg1"/>
              </a:solidFill>
            </a:endParaRPr>
          </a:p>
          <a:p>
            <a:pPr marL="0" indent="0">
              <a:buNone/>
            </a:pPr>
            <a:r>
              <a:rPr lang="en-US" sz="4000" dirty="0" smtClean="0">
                <a:solidFill>
                  <a:schemeClr val="bg1"/>
                </a:solidFill>
              </a:rPr>
              <a:t>Iceland </a:t>
            </a:r>
            <a:r>
              <a:rPr lang="en-US" sz="4000" dirty="0">
                <a:solidFill>
                  <a:schemeClr val="bg1"/>
                </a:solidFill>
              </a:rPr>
              <a:t>has 130 active and inactive volcanoes, but the county is </a:t>
            </a:r>
            <a:r>
              <a:rPr lang="en-US" sz="4000" dirty="0" smtClean="0">
                <a:solidFill>
                  <a:schemeClr val="bg1"/>
                </a:solidFill>
              </a:rPr>
              <a:t>in the </a:t>
            </a:r>
            <a:r>
              <a:rPr lang="en-US" sz="4000" dirty="0">
                <a:solidFill>
                  <a:schemeClr val="bg1"/>
                </a:solidFill>
              </a:rPr>
              <a:t>middle of or on top </a:t>
            </a:r>
            <a:r>
              <a:rPr lang="en-US" sz="4000" dirty="0" smtClean="0">
                <a:solidFill>
                  <a:schemeClr val="bg1"/>
                </a:solidFill>
              </a:rPr>
              <a:t>of two </a:t>
            </a:r>
            <a:r>
              <a:rPr lang="en-US" sz="4000" dirty="0">
                <a:solidFill>
                  <a:schemeClr val="bg1"/>
                </a:solidFill>
              </a:rPr>
              <a:t>tectonic plates and has 30 active volcanic systems running through the island</a:t>
            </a:r>
            <a:r>
              <a:rPr lang="en-US" sz="4000" dirty="0" smtClean="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235006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897563"/>
          </a:xfrm>
        </p:spPr>
        <p:txBody>
          <a:bodyPr>
            <a:normAutofit/>
          </a:bodyPr>
          <a:lstStyle/>
          <a:p>
            <a:pPr marL="0" indent="0">
              <a:buNone/>
            </a:pPr>
            <a:r>
              <a:rPr lang="en-US" sz="4000" dirty="0" smtClean="0">
                <a:solidFill>
                  <a:schemeClr val="bg1"/>
                </a:solidFill>
              </a:rPr>
              <a:t>4. Iceland has no real highways except to the _____________. </a:t>
            </a:r>
            <a:endParaRPr lang="en-US" sz="4000" dirty="0">
              <a:solidFill>
                <a:schemeClr val="bg1"/>
              </a:solidFill>
            </a:endParaRPr>
          </a:p>
          <a:p>
            <a:pPr marL="0" indent="0">
              <a:buNone/>
            </a:pPr>
            <a:endParaRPr lang="en-US" sz="4000" dirty="0" smtClean="0">
              <a:solidFill>
                <a:schemeClr val="bg1"/>
              </a:solidFill>
            </a:endParaRPr>
          </a:p>
          <a:p>
            <a:pPr marL="0" indent="0">
              <a:buNone/>
            </a:pPr>
            <a:r>
              <a:rPr lang="en-US" sz="4000" dirty="0" smtClean="0">
                <a:solidFill>
                  <a:schemeClr val="bg1"/>
                </a:solidFill>
              </a:rPr>
              <a:t>Iceland </a:t>
            </a:r>
            <a:r>
              <a:rPr lang="en-US" sz="4000" dirty="0">
                <a:solidFill>
                  <a:schemeClr val="bg1"/>
                </a:solidFill>
              </a:rPr>
              <a:t>has no real highways except to the Keflavik Airport. </a:t>
            </a:r>
          </a:p>
        </p:txBody>
      </p:sp>
    </p:spTree>
    <p:extLst>
      <p:ext uri="{BB962C8B-B14F-4D97-AF65-F5344CB8AC3E}">
        <p14:creationId xmlns:p14="http://schemas.microsoft.com/office/powerpoint/2010/main" val="324874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lnSpcReduction="10000"/>
          </a:bodyPr>
          <a:lstStyle/>
          <a:p>
            <a:pPr marL="0" indent="0">
              <a:buNone/>
            </a:pPr>
            <a:r>
              <a:rPr lang="en-US" sz="4300" dirty="0" smtClean="0">
                <a:solidFill>
                  <a:schemeClr val="bg1"/>
                </a:solidFill>
              </a:rPr>
              <a:t>5. __________________________ is related to most Icelanders through Dutch and Norwegian Royalty. </a:t>
            </a:r>
            <a:endParaRPr lang="en-US" sz="4300" dirty="0">
              <a:solidFill>
                <a:schemeClr val="bg1"/>
              </a:solidFill>
            </a:endParaRPr>
          </a:p>
          <a:p>
            <a:pPr marL="0" indent="0">
              <a:buNone/>
            </a:pPr>
            <a:endParaRPr lang="en-US" sz="4300" dirty="0" smtClean="0">
              <a:solidFill>
                <a:schemeClr val="bg1"/>
              </a:solidFill>
            </a:endParaRPr>
          </a:p>
          <a:p>
            <a:pPr marL="0" indent="0">
              <a:buNone/>
            </a:pPr>
            <a:r>
              <a:rPr lang="en-US" sz="4300" dirty="0" smtClean="0">
                <a:solidFill>
                  <a:schemeClr val="bg1"/>
                </a:solidFill>
              </a:rPr>
              <a:t>Donald </a:t>
            </a:r>
            <a:r>
              <a:rPr lang="en-US" sz="4300" dirty="0">
                <a:solidFill>
                  <a:schemeClr val="bg1"/>
                </a:solidFill>
              </a:rPr>
              <a:t>Trump is related to most Icelanders through his Dutch and Norwegian Royalty. </a:t>
            </a:r>
          </a:p>
          <a:p>
            <a:pPr marL="0" indent="0">
              <a:buNone/>
            </a:pPr>
            <a:endParaRPr lang="en-US" sz="4400" dirty="0">
              <a:solidFill>
                <a:schemeClr val="bg1"/>
              </a:solidFill>
            </a:endParaRPr>
          </a:p>
        </p:txBody>
      </p:sp>
    </p:spTree>
    <p:extLst>
      <p:ext uri="{BB962C8B-B14F-4D97-AF65-F5344CB8AC3E}">
        <p14:creationId xmlns:p14="http://schemas.microsoft.com/office/powerpoint/2010/main" val="22269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lnSpcReduction="10000"/>
          </a:bodyPr>
          <a:lstStyle/>
          <a:p>
            <a:pPr marL="0" indent="0">
              <a:buNone/>
            </a:pPr>
            <a:r>
              <a:rPr lang="en-US" sz="4000" dirty="0" smtClean="0">
                <a:solidFill>
                  <a:schemeClr val="bg1"/>
                </a:solidFill>
              </a:rPr>
              <a:t>6. From late June to early July Iceland has “midnight sun” which means ___________________________. </a:t>
            </a:r>
            <a:endParaRPr lang="en-US" sz="4000" dirty="0">
              <a:solidFill>
                <a:schemeClr val="bg1"/>
              </a:solidFill>
            </a:endParaRPr>
          </a:p>
          <a:p>
            <a:pPr marL="0" indent="0">
              <a:buNone/>
            </a:pPr>
            <a:endParaRPr lang="en-US" sz="4000" dirty="0" smtClean="0">
              <a:solidFill>
                <a:schemeClr val="bg1"/>
              </a:solidFill>
            </a:endParaRPr>
          </a:p>
          <a:p>
            <a:pPr marL="0" indent="0">
              <a:buNone/>
            </a:pPr>
            <a:r>
              <a:rPr lang="en-US" sz="4000" dirty="0" smtClean="0">
                <a:solidFill>
                  <a:schemeClr val="bg1"/>
                </a:solidFill>
              </a:rPr>
              <a:t>From </a:t>
            </a:r>
            <a:r>
              <a:rPr lang="en-US" sz="4000" dirty="0">
                <a:solidFill>
                  <a:schemeClr val="bg1"/>
                </a:solidFill>
              </a:rPr>
              <a:t>late June to early July Iceland has 'midnight sun' which means 24 hours of </a:t>
            </a:r>
            <a:r>
              <a:rPr lang="en-US" sz="4000" dirty="0" smtClean="0">
                <a:solidFill>
                  <a:schemeClr val="bg1"/>
                </a:solidFill>
              </a:rPr>
              <a:t>sun light. In </a:t>
            </a:r>
            <a:r>
              <a:rPr lang="en-US" sz="4000" dirty="0">
                <a:solidFill>
                  <a:schemeClr val="bg1"/>
                </a:solidFill>
              </a:rPr>
              <a:t>December they endure 22 hours of darkness and 2 hours of twilight. </a:t>
            </a:r>
          </a:p>
        </p:txBody>
      </p:sp>
    </p:spTree>
    <p:extLst>
      <p:ext uri="{BB962C8B-B14F-4D97-AF65-F5344CB8AC3E}">
        <p14:creationId xmlns:p14="http://schemas.microsoft.com/office/powerpoint/2010/main" val="56108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Autofit/>
          </a:bodyPr>
          <a:lstStyle/>
          <a:p>
            <a:pPr marL="0" indent="0">
              <a:buNone/>
            </a:pPr>
            <a:r>
              <a:rPr lang="en-US" dirty="0" smtClean="0">
                <a:solidFill>
                  <a:schemeClr val="bg1"/>
                </a:solidFill>
              </a:rPr>
              <a:t>7. In August the average temperature is _________________. In January the highest average is 36 degrees, lowest average is 18 degrees. </a:t>
            </a:r>
            <a:endParaRPr lang="en-US" dirty="0">
              <a:solidFill>
                <a:schemeClr val="bg1"/>
              </a:solidFill>
            </a:endParaRPr>
          </a:p>
          <a:p>
            <a:pPr marL="0" indent="0">
              <a:buNone/>
            </a:pPr>
            <a:endParaRPr lang="en-US" dirty="0" smtClean="0">
              <a:solidFill>
                <a:schemeClr val="bg1"/>
              </a:solidFill>
            </a:endParaRPr>
          </a:p>
          <a:p>
            <a:pPr marL="0" indent="0">
              <a:buNone/>
            </a:pPr>
            <a:r>
              <a:rPr lang="en-US" dirty="0" smtClean="0">
                <a:solidFill>
                  <a:schemeClr val="bg1"/>
                </a:solidFill>
              </a:rPr>
              <a:t>In August </a:t>
            </a:r>
            <a:r>
              <a:rPr lang="en-US" dirty="0">
                <a:solidFill>
                  <a:schemeClr val="bg1"/>
                </a:solidFill>
              </a:rPr>
              <a:t>the average temperature is </a:t>
            </a:r>
            <a:r>
              <a:rPr lang="en-US" dirty="0" smtClean="0">
                <a:solidFill>
                  <a:schemeClr val="bg1"/>
                </a:solidFill>
              </a:rPr>
              <a:t>50 to 55 degrees</a:t>
            </a:r>
            <a:r>
              <a:rPr lang="en-US" dirty="0">
                <a:solidFill>
                  <a:schemeClr val="bg1"/>
                </a:solidFill>
              </a:rPr>
              <a:t>. </a:t>
            </a:r>
            <a:r>
              <a:rPr lang="en-US" dirty="0" smtClean="0">
                <a:solidFill>
                  <a:schemeClr val="bg1"/>
                </a:solidFill>
              </a:rPr>
              <a:t>In January </a:t>
            </a:r>
            <a:r>
              <a:rPr lang="en-US" dirty="0">
                <a:solidFill>
                  <a:schemeClr val="bg1"/>
                </a:solidFill>
              </a:rPr>
              <a:t>the highest average is </a:t>
            </a:r>
            <a:r>
              <a:rPr lang="en-US" dirty="0" smtClean="0">
                <a:solidFill>
                  <a:schemeClr val="bg1"/>
                </a:solidFill>
              </a:rPr>
              <a:t>36 degrees</a:t>
            </a:r>
            <a:r>
              <a:rPr lang="en-US" dirty="0">
                <a:solidFill>
                  <a:schemeClr val="bg1"/>
                </a:solidFill>
              </a:rPr>
              <a:t>, lowest average </a:t>
            </a:r>
            <a:r>
              <a:rPr lang="en-US" dirty="0" smtClean="0">
                <a:solidFill>
                  <a:schemeClr val="bg1"/>
                </a:solidFill>
              </a:rPr>
              <a:t>is </a:t>
            </a:r>
            <a:r>
              <a:rPr lang="en-US" dirty="0">
                <a:solidFill>
                  <a:schemeClr val="bg1"/>
                </a:solidFill>
              </a:rPr>
              <a:t>18 degrees. Iceland has a maritime temperate climate - </a:t>
            </a:r>
            <a:r>
              <a:rPr lang="en-US" dirty="0" smtClean="0">
                <a:solidFill>
                  <a:schemeClr val="bg1"/>
                </a:solidFill>
              </a:rPr>
              <a:t>snow, sleet</a:t>
            </a:r>
            <a:r>
              <a:rPr lang="en-US" dirty="0">
                <a:solidFill>
                  <a:schemeClr val="bg1"/>
                </a:solidFill>
              </a:rPr>
              <a:t>, hail, rain and often high winds. </a:t>
            </a:r>
          </a:p>
        </p:txBody>
      </p:sp>
    </p:spTree>
    <p:extLst>
      <p:ext uri="{BB962C8B-B14F-4D97-AF65-F5344CB8AC3E}">
        <p14:creationId xmlns:p14="http://schemas.microsoft.com/office/powerpoint/2010/main" val="30330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chemeClr val="bg1"/>
                </a:solidFill>
              </a:rPr>
              <a:t>Iceland on the World Map</a:t>
            </a:r>
            <a:endParaRPr lang="en-US"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295400"/>
            <a:ext cx="7708389" cy="4598054"/>
          </a:xfrm>
        </p:spPr>
      </p:pic>
    </p:spTree>
    <p:extLst>
      <p:ext uri="{BB962C8B-B14F-4D97-AF65-F5344CB8AC3E}">
        <p14:creationId xmlns:p14="http://schemas.microsoft.com/office/powerpoint/2010/main" val="1915128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a:noAutofit/>
          </a:bodyPr>
          <a:lstStyle/>
          <a:p>
            <a:pPr marL="0" indent="0">
              <a:buNone/>
            </a:pPr>
            <a:r>
              <a:rPr lang="en-US" dirty="0" smtClean="0">
                <a:solidFill>
                  <a:schemeClr val="bg1"/>
                </a:solidFill>
              </a:rPr>
              <a:t>8. Who </a:t>
            </a:r>
            <a:r>
              <a:rPr lang="en-US" dirty="0">
                <a:solidFill>
                  <a:schemeClr val="bg1"/>
                </a:solidFill>
              </a:rPr>
              <a:t>are the '</a:t>
            </a:r>
            <a:r>
              <a:rPr lang="en-US" dirty="0" err="1">
                <a:solidFill>
                  <a:schemeClr val="bg1"/>
                </a:solidFill>
              </a:rPr>
              <a:t>huldu</a:t>
            </a:r>
            <a:r>
              <a:rPr lang="en-US" dirty="0">
                <a:solidFill>
                  <a:schemeClr val="bg1"/>
                </a:solidFill>
              </a:rPr>
              <a:t> folk' and why did people build them small wooden houses? Even </a:t>
            </a:r>
            <a:r>
              <a:rPr lang="en-US" dirty="0" smtClean="0">
                <a:solidFill>
                  <a:schemeClr val="bg1"/>
                </a:solidFill>
              </a:rPr>
              <a:t>built small </a:t>
            </a:r>
            <a:r>
              <a:rPr lang="en-US" dirty="0">
                <a:solidFill>
                  <a:schemeClr val="bg1"/>
                </a:solidFill>
              </a:rPr>
              <a:t>churches to convert them to Christianity. </a:t>
            </a:r>
          </a:p>
          <a:p>
            <a:pPr marL="0" indent="0">
              <a:buNone/>
            </a:pPr>
            <a:endParaRPr lang="en-US" dirty="0">
              <a:solidFill>
                <a:schemeClr val="bg1"/>
              </a:solidFill>
            </a:endParaRPr>
          </a:p>
          <a:p>
            <a:pPr marL="0" indent="0">
              <a:buNone/>
            </a:pPr>
            <a:r>
              <a:rPr lang="en-US" dirty="0" err="1" smtClean="0">
                <a:solidFill>
                  <a:schemeClr val="bg1"/>
                </a:solidFill>
              </a:rPr>
              <a:t>Huldu</a:t>
            </a:r>
            <a:r>
              <a:rPr lang="en-US" dirty="0" smtClean="0">
                <a:solidFill>
                  <a:schemeClr val="bg1"/>
                </a:solidFill>
              </a:rPr>
              <a:t> </a:t>
            </a:r>
            <a:r>
              <a:rPr lang="en-US" dirty="0">
                <a:solidFill>
                  <a:schemeClr val="bg1"/>
                </a:solidFill>
              </a:rPr>
              <a:t>Folk means hidden people, and </a:t>
            </a:r>
            <a:r>
              <a:rPr lang="en-US" dirty="0" smtClean="0">
                <a:solidFill>
                  <a:schemeClr val="bg1"/>
                </a:solidFill>
              </a:rPr>
              <a:t>are elves </a:t>
            </a:r>
            <a:r>
              <a:rPr lang="en-US" dirty="0">
                <a:solidFill>
                  <a:schemeClr val="bg1"/>
                </a:solidFill>
              </a:rPr>
              <a:t>and trolls, part of Icelandic legends. Large fallen rocks in fields </a:t>
            </a:r>
            <a:r>
              <a:rPr lang="en-US" dirty="0" smtClean="0">
                <a:solidFill>
                  <a:schemeClr val="bg1"/>
                </a:solidFill>
              </a:rPr>
              <a:t>are said </a:t>
            </a:r>
            <a:r>
              <a:rPr lang="en-US" dirty="0">
                <a:solidFill>
                  <a:schemeClr val="bg1"/>
                </a:solidFill>
              </a:rPr>
              <a:t>to be </a:t>
            </a:r>
            <a:r>
              <a:rPr lang="en-US" dirty="0" smtClean="0">
                <a:solidFill>
                  <a:schemeClr val="bg1"/>
                </a:solidFill>
              </a:rPr>
              <a:t>frozen trolls</a:t>
            </a:r>
            <a:r>
              <a:rPr lang="en-US" dirty="0">
                <a:solidFill>
                  <a:schemeClr val="bg1"/>
                </a:solidFill>
              </a:rPr>
              <a:t>. The smell present in Iceland isn't from </a:t>
            </a:r>
            <a:r>
              <a:rPr lang="en-US" dirty="0" smtClean="0">
                <a:solidFill>
                  <a:schemeClr val="bg1"/>
                </a:solidFill>
              </a:rPr>
              <a:t>sulfur at </a:t>
            </a:r>
            <a:r>
              <a:rPr lang="en-US" dirty="0">
                <a:solidFill>
                  <a:schemeClr val="bg1"/>
                </a:solidFill>
              </a:rPr>
              <a:t>all - its the smell of the trolls dirty </a:t>
            </a:r>
            <a:r>
              <a:rPr lang="en-US" dirty="0" smtClean="0">
                <a:solidFill>
                  <a:schemeClr val="bg1"/>
                </a:solidFill>
              </a:rPr>
              <a:t>bath </a:t>
            </a:r>
            <a:r>
              <a:rPr lang="en-US" dirty="0">
                <a:solidFill>
                  <a:schemeClr val="bg1"/>
                </a:solidFill>
              </a:rPr>
              <a:t>water. Of coarse this is said with a sly smile and a wink. </a:t>
            </a:r>
          </a:p>
        </p:txBody>
      </p:sp>
    </p:spTree>
    <p:extLst>
      <p:ext uri="{BB962C8B-B14F-4D97-AF65-F5344CB8AC3E}">
        <p14:creationId xmlns:p14="http://schemas.microsoft.com/office/powerpoint/2010/main" val="53888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chemeClr val="bg1"/>
                </a:solidFill>
              </a:rPr>
              <a:t>Small Wooden houses for '</a:t>
            </a:r>
            <a:r>
              <a:rPr lang="en-US" dirty="0" err="1" smtClean="0">
                <a:solidFill>
                  <a:schemeClr val="bg1"/>
                </a:solidFill>
              </a:rPr>
              <a:t>huldu</a:t>
            </a:r>
            <a:r>
              <a:rPr lang="en-US" dirty="0" smtClean="0">
                <a:solidFill>
                  <a:schemeClr val="bg1"/>
                </a:solidFill>
              </a:rPr>
              <a:t> </a:t>
            </a:r>
            <a:r>
              <a:rPr lang="en-US" dirty="0">
                <a:solidFill>
                  <a:schemeClr val="bg1"/>
                </a:solidFill>
              </a:rPr>
              <a:t>folk'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295399"/>
            <a:ext cx="7982778" cy="5197419"/>
          </a:xfrm>
        </p:spPr>
      </p:pic>
    </p:spTree>
    <p:extLst>
      <p:ext uri="{BB962C8B-B14F-4D97-AF65-F5344CB8AC3E}">
        <p14:creationId xmlns:p14="http://schemas.microsoft.com/office/powerpoint/2010/main" val="31181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55000" lnSpcReduction="20000"/>
          </a:bodyPr>
          <a:lstStyle/>
          <a:p>
            <a:pPr marL="0" indent="0">
              <a:buNone/>
            </a:pPr>
            <a:r>
              <a:rPr lang="en-US" sz="7200" dirty="0" smtClean="0">
                <a:solidFill>
                  <a:schemeClr val="bg1"/>
                </a:solidFill>
              </a:rPr>
              <a:t>9. (True or False) Iceland has been </a:t>
            </a:r>
            <a:r>
              <a:rPr lang="en-US" sz="7200" dirty="0" err="1" smtClean="0">
                <a:solidFill>
                  <a:schemeClr val="bg1"/>
                </a:solidFill>
              </a:rPr>
              <a:t>ocupied</a:t>
            </a:r>
            <a:r>
              <a:rPr lang="en-US" sz="7200" dirty="0" smtClean="0">
                <a:solidFill>
                  <a:schemeClr val="bg1"/>
                </a:solidFill>
              </a:rPr>
              <a:t> by British troops and US troops. </a:t>
            </a:r>
          </a:p>
          <a:p>
            <a:pPr marL="0" indent="0">
              <a:buNone/>
            </a:pPr>
            <a:endParaRPr lang="en-US" sz="7200" dirty="0">
              <a:solidFill>
                <a:schemeClr val="bg1"/>
              </a:solidFill>
            </a:endParaRPr>
          </a:p>
          <a:p>
            <a:pPr marL="0" indent="0">
              <a:buNone/>
            </a:pPr>
            <a:r>
              <a:rPr lang="en-US" sz="7200" dirty="0" smtClean="0">
                <a:solidFill>
                  <a:schemeClr val="bg1"/>
                </a:solidFill>
              </a:rPr>
              <a:t>Answer </a:t>
            </a:r>
            <a:r>
              <a:rPr lang="en-US" sz="7200" dirty="0">
                <a:solidFill>
                  <a:schemeClr val="bg1"/>
                </a:solidFill>
              </a:rPr>
              <a:t>is True. Iceland has been occupied by both British troops and U.S. </a:t>
            </a:r>
            <a:r>
              <a:rPr lang="en-US" sz="7200" dirty="0" smtClean="0">
                <a:solidFill>
                  <a:schemeClr val="bg1"/>
                </a:solidFill>
              </a:rPr>
              <a:t>troops. Iceland </a:t>
            </a:r>
            <a:r>
              <a:rPr lang="en-US" sz="7200" dirty="0">
                <a:solidFill>
                  <a:schemeClr val="bg1"/>
                </a:solidFill>
              </a:rPr>
              <a:t>has no military of its own, but played a big part in WWII. </a:t>
            </a:r>
          </a:p>
        </p:txBody>
      </p:sp>
    </p:spTree>
    <p:extLst>
      <p:ext uri="{BB962C8B-B14F-4D97-AF65-F5344CB8AC3E}">
        <p14:creationId xmlns:p14="http://schemas.microsoft.com/office/powerpoint/2010/main" val="370051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fontScale="47500" lnSpcReduction="20000"/>
          </a:bodyPr>
          <a:lstStyle/>
          <a:p>
            <a:pPr marL="0" indent="0">
              <a:buNone/>
            </a:pPr>
            <a:r>
              <a:rPr lang="en-US" sz="7200" dirty="0" smtClean="0">
                <a:solidFill>
                  <a:schemeClr val="bg1"/>
                </a:solidFill>
              </a:rPr>
              <a:t>10. (True or False) The capital, Reykjavik, has a </a:t>
            </a:r>
            <a:r>
              <a:rPr lang="en-US" sz="7200" dirty="0" err="1" smtClean="0">
                <a:solidFill>
                  <a:schemeClr val="bg1"/>
                </a:solidFill>
              </a:rPr>
              <a:t>Phallological</a:t>
            </a:r>
            <a:r>
              <a:rPr lang="en-US" sz="7200" dirty="0" smtClean="0">
                <a:solidFill>
                  <a:schemeClr val="bg1"/>
                </a:solidFill>
              </a:rPr>
              <a:t> Museum. </a:t>
            </a:r>
          </a:p>
          <a:p>
            <a:pPr marL="0" indent="0">
              <a:buNone/>
            </a:pPr>
            <a:endParaRPr lang="en-US" sz="7200" dirty="0" smtClean="0">
              <a:solidFill>
                <a:schemeClr val="bg1"/>
              </a:solidFill>
            </a:endParaRPr>
          </a:p>
          <a:p>
            <a:pPr marL="0" indent="0">
              <a:buNone/>
            </a:pPr>
            <a:r>
              <a:rPr lang="en-US" sz="7200" dirty="0" smtClean="0">
                <a:solidFill>
                  <a:schemeClr val="bg1"/>
                </a:solidFill>
              </a:rPr>
              <a:t>The </a:t>
            </a:r>
            <a:r>
              <a:rPr lang="en-US" sz="7200" dirty="0">
                <a:solidFill>
                  <a:schemeClr val="bg1"/>
                </a:solidFill>
              </a:rPr>
              <a:t>answer is True. </a:t>
            </a:r>
            <a:r>
              <a:rPr lang="en-US" sz="7200" dirty="0" smtClean="0">
                <a:solidFill>
                  <a:schemeClr val="bg1"/>
                </a:solidFill>
              </a:rPr>
              <a:t>The </a:t>
            </a:r>
            <a:r>
              <a:rPr lang="en-US" sz="7200" dirty="0">
                <a:solidFill>
                  <a:schemeClr val="bg1"/>
                </a:solidFill>
              </a:rPr>
              <a:t>capital, Reykjavik has many interesting museums among </a:t>
            </a:r>
            <a:r>
              <a:rPr lang="en-US" sz="7200" dirty="0" smtClean="0">
                <a:solidFill>
                  <a:schemeClr val="bg1"/>
                </a:solidFill>
              </a:rPr>
              <a:t>them is </a:t>
            </a:r>
            <a:r>
              <a:rPr lang="en-US" sz="7200" dirty="0">
                <a:solidFill>
                  <a:schemeClr val="bg1"/>
                </a:solidFill>
              </a:rPr>
              <a:t>the Icelandic </a:t>
            </a:r>
            <a:r>
              <a:rPr lang="en-US" sz="7200" dirty="0" err="1">
                <a:solidFill>
                  <a:schemeClr val="bg1"/>
                </a:solidFill>
              </a:rPr>
              <a:t>Phallological</a:t>
            </a:r>
            <a:r>
              <a:rPr lang="en-US" sz="7200" dirty="0">
                <a:solidFill>
                  <a:schemeClr val="bg1"/>
                </a:solidFill>
              </a:rPr>
              <a:t> Museum. There you will find a collection of over </a:t>
            </a:r>
            <a:r>
              <a:rPr lang="en-US" sz="7200" dirty="0" smtClean="0">
                <a:solidFill>
                  <a:schemeClr val="bg1"/>
                </a:solidFill>
              </a:rPr>
              <a:t>200 penises </a:t>
            </a:r>
            <a:r>
              <a:rPr lang="en-US" sz="7200" dirty="0">
                <a:solidFill>
                  <a:schemeClr val="bg1"/>
                </a:solidFill>
              </a:rPr>
              <a:t>from almost all </a:t>
            </a:r>
            <a:r>
              <a:rPr lang="en-US" sz="7200" dirty="0" smtClean="0">
                <a:solidFill>
                  <a:schemeClr val="bg1"/>
                </a:solidFill>
              </a:rPr>
              <a:t>of </a:t>
            </a:r>
            <a:r>
              <a:rPr lang="en-US" sz="7200" dirty="0">
                <a:solidFill>
                  <a:schemeClr val="bg1"/>
                </a:solidFill>
              </a:rPr>
              <a:t>the land and sea mammals in Iceland. Including sixteen </a:t>
            </a:r>
            <a:r>
              <a:rPr lang="en-US" sz="7200" dirty="0" smtClean="0">
                <a:solidFill>
                  <a:schemeClr val="bg1"/>
                </a:solidFill>
              </a:rPr>
              <a:t>types of </a:t>
            </a:r>
            <a:r>
              <a:rPr lang="en-US" sz="7200" dirty="0">
                <a:solidFill>
                  <a:schemeClr val="bg1"/>
                </a:solidFill>
              </a:rPr>
              <a:t>whales, seven types of seals and walruses, a polar bear and one homo sapiens</a:t>
            </a:r>
            <a:r>
              <a:rPr lang="en-US" sz="4400" dirty="0">
                <a:solidFill>
                  <a:schemeClr val="bg1"/>
                </a:solidFill>
              </a:rPr>
              <a:t>. </a:t>
            </a:r>
          </a:p>
        </p:txBody>
      </p:sp>
    </p:spTree>
    <p:extLst>
      <p:ext uri="{BB962C8B-B14F-4D97-AF65-F5344CB8AC3E}">
        <p14:creationId xmlns:p14="http://schemas.microsoft.com/office/powerpoint/2010/main" val="53774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0649" y="1143000"/>
            <a:ext cx="4636159" cy="5458024"/>
          </a:xfrm>
        </p:spPr>
      </p:pic>
    </p:spTree>
    <p:extLst>
      <p:ext uri="{BB962C8B-B14F-4D97-AF65-F5344CB8AC3E}">
        <p14:creationId xmlns:p14="http://schemas.microsoft.com/office/powerpoint/2010/main" val="34935902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4884" y="1143000"/>
            <a:ext cx="3627689" cy="5458024"/>
          </a:xfrm>
        </p:spPr>
      </p:pic>
    </p:spTree>
    <p:extLst>
      <p:ext uri="{BB962C8B-B14F-4D97-AF65-F5344CB8AC3E}">
        <p14:creationId xmlns:p14="http://schemas.microsoft.com/office/powerpoint/2010/main" val="1091218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Phallological</a:t>
            </a:r>
            <a:r>
              <a:rPr lang="en-US" b="1" dirty="0">
                <a:solidFill>
                  <a:schemeClr val="bg1"/>
                </a:solidFill>
              </a:rPr>
              <a:t> Museum</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9387" y="1143000"/>
            <a:ext cx="3638682" cy="5458024"/>
          </a:xfrm>
        </p:spPr>
      </p:pic>
    </p:spTree>
    <p:extLst>
      <p:ext uri="{BB962C8B-B14F-4D97-AF65-F5344CB8AC3E}">
        <p14:creationId xmlns:p14="http://schemas.microsoft.com/office/powerpoint/2010/main" val="5440727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Phallological</a:t>
            </a:r>
            <a:r>
              <a:rPr lang="en-US" b="1" dirty="0">
                <a:solidFill>
                  <a:schemeClr val="bg1"/>
                </a:solidFill>
              </a:rPr>
              <a:t> Museum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11095"/>
            <a:ext cx="8203057" cy="4921834"/>
          </a:xfrm>
        </p:spPr>
      </p:pic>
    </p:spTree>
    <p:extLst>
      <p:ext uri="{BB962C8B-B14F-4D97-AF65-F5344CB8AC3E}">
        <p14:creationId xmlns:p14="http://schemas.microsoft.com/office/powerpoint/2010/main" val="31237391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Phallological</a:t>
            </a:r>
            <a:r>
              <a:rPr lang="en-US" b="1" dirty="0">
                <a:solidFill>
                  <a:schemeClr val="bg1"/>
                </a:solidFill>
              </a:rPr>
              <a:t> Museum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990183"/>
            <a:ext cx="8203057" cy="1763657"/>
          </a:xfrm>
        </p:spPr>
      </p:pic>
    </p:spTree>
    <p:extLst>
      <p:ext uri="{BB962C8B-B14F-4D97-AF65-F5344CB8AC3E}">
        <p14:creationId xmlns:p14="http://schemas.microsoft.com/office/powerpoint/2010/main" val="15876610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a:solidFill>
                  <a:schemeClr val="bg1"/>
                </a:solidFill>
              </a:rPr>
              <a:t>Phallological</a:t>
            </a:r>
            <a:r>
              <a:rPr lang="en-US" b="1" dirty="0">
                <a:solidFill>
                  <a:schemeClr val="bg1"/>
                </a:solidFill>
              </a:rPr>
              <a:t> Museum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046" y="1143000"/>
            <a:ext cx="7277365" cy="5458024"/>
          </a:xfrm>
        </p:spPr>
      </p:pic>
    </p:spTree>
    <p:extLst>
      <p:ext uri="{BB962C8B-B14F-4D97-AF65-F5344CB8AC3E}">
        <p14:creationId xmlns:p14="http://schemas.microsoft.com/office/powerpoint/2010/main" val="6750388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chemeClr val="bg1"/>
                </a:solidFill>
              </a:rPr>
              <a:t>Iceland kissing the Artic Circle</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143000"/>
            <a:ext cx="7150821" cy="5370788"/>
          </a:xfrm>
        </p:spPr>
      </p:pic>
    </p:spTree>
    <p:extLst>
      <p:ext uri="{BB962C8B-B14F-4D97-AF65-F5344CB8AC3E}">
        <p14:creationId xmlns:p14="http://schemas.microsoft.com/office/powerpoint/2010/main" val="191512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lnSpcReduction="10000"/>
          </a:bodyPr>
          <a:lstStyle/>
          <a:p>
            <a:pPr marL="0" indent="0" algn="ctr">
              <a:buNone/>
            </a:pPr>
            <a:r>
              <a:rPr lang="en-US" sz="4000" b="1" dirty="0">
                <a:solidFill>
                  <a:schemeClr val="bg1"/>
                </a:solidFill>
              </a:rPr>
              <a:t>The Occupation of Iceland During World War II and </a:t>
            </a:r>
            <a:r>
              <a:rPr lang="en-US" sz="4000" b="1" dirty="0" smtClean="0">
                <a:solidFill>
                  <a:schemeClr val="bg1"/>
                </a:solidFill>
              </a:rPr>
              <a:t>Beyond</a:t>
            </a:r>
          </a:p>
          <a:p>
            <a:pPr marL="0" indent="0">
              <a:buNone/>
            </a:pPr>
            <a:r>
              <a:rPr lang="en-US" sz="4000" dirty="0">
                <a:solidFill>
                  <a:schemeClr val="bg1"/>
                </a:solidFill>
              </a:rPr>
              <a:t>Small quiet Iceland was an independent sovereign nation ruled by the King of Demark.</a:t>
            </a:r>
          </a:p>
          <a:p>
            <a:pPr marL="0" indent="0">
              <a:buNone/>
            </a:pPr>
            <a:endParaRPr lang="en-US" sz="1400" dirty="0">
              <a:solidFill>
                <a:schemeClr val="bg1"/>
              </a:solidFill>
            </a:endParaRPr>
          </a:p>
          <a:p>
            <a:pPr marL="0" indent="0">
              <a:buNone/>
            </a:pPr>
            <a:r>
              <a:rPr lang="en-US" sz="4000" dirty="0">
                <a:solidFill>
                  <a:schemeClr val="bg1"/>
                </a:solidFill>
              </a:rPr>
              <a:t>It had no military, but the capital was the biggest city and had 70 police officers</a:t>
            </a:r>
            <a:r>
              <a:rPr lang="en-US" sz="4000" dirty="0" smtClean="0">
                <a:solidFill>
                  <a:schemeClr val="bg1"/>
                </a:solidFill>
              </a:rPr>
              <a:t>.</a:t>
            </a:r>
            <a:endParaRPr lang="en-US" sz="4000" dirty="0">
              <a:solidFill>
                <a:schemeClr val="bg1"/>
              </a:solidFill>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5334000"/>
            <a:ext cx="2228850" cy="1238250"/>
          </a:xfrm>
          <a:prstGeom prst="rect">
            <a:avLst/>
          </a:prstGeom>
        </p:spPr>
      </p:pic>
    </p:spTree>
    <p:extLst>
      <p:ext uri="{BB962C8B-B14F-4D97-AF65-F5344CB8AC3E}">
        <p14:creationId xmlns:p14="http://schemas.microsoft.com/office/powerpoint/2010/main" val="8306742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10000"/>
          </a:bodyPr>
          <a:lstStyle/>
          <a:p>
            <a:pPr marL="0" indent="0">
              <a:buNone/>
            </a:pPr>
            <a:r>
              <a:rPr lang="en-US" sz="4000" dirty="0" smtClean="0">
                <a:solidFill>
                  <a:schemeClr val="bg1"/>
                </a:solidFill>
              </a:rPr>
              <a:t>But </a:t>
            </a:r>
            <a:r>
              <a:rPr lang="en-US" sz="4000" dirty="0">
                <a:solidFill>
                  <a:schemeClr val="bg1"/>
                </a:solidFill>
              </a:rPr>
              <a:t>who had their sites set on Iceland?  And why?  Great Britain and the United States knew the ships and convoys crossing the north Atlantic needed protection from German submarines. </a:t>
            </a:r>
          </a:p>
          <a:p>
            <a:pPr marL="0" indent="0">
              <a:buNone/>
            </a:pPr>
            <a:endParaRPr lang="en-US" sz="1300" dirty="0" smtClean="0">
              <a:solidFill>
                <a:schemeClr val="bg1"/>
              </a:solidFill>
            </a:endParaRPr>
          </a:p>
          <a:p>
            <a:pPr marL="0" indent="0">
              <a:buNone/>
            </a:pPr>
            <a:r>
              <a:rPr lang="en-US" sz="4000" dirty="0" smtClean="0">
                <a:solidFill>
                  <a:schemeClr val="bg1"/>
                </a:solidFill>
              </a:rPr>
              <a:t>Also </a:t>
            </a:r>
            <a:r>
              <a:rPr lang="en-US" sz="4000" dirty="0">
                <a:solidFill>
                  <a:schemeClr val="bg1"/>
                </a:solidFill>
              </a:rPr>
              <a:t>a large airfield should be built on the island</a:t>
            </a:r>
            <a:r>
              <a:rPr lang="en-US" sz="4000" b="1" i="1" dirty="0">
                <a:solidFill>
                  <a:schemeClr val="bg1"/>
                </a:solidFill>
              </a:rPr>
              <a:t>.                 </a:t>
            </a:r>
            <a:endParaRPr lang="en-US" sz="4000" b="1" i="1" dirty="0" smtClean="0">
              <a:solidFill>
                <a:schemeClr val="bg1"/>
              </a:solidFill>
            </a:endParaRPr>
          </a:p>
          <a:p>
            <a:pPr marL="0" indent="0">
              <a:buNone/>
            </a:pPr>
            <a:endParaRPr lang="en-US" sz="1400" b="1" i="1" dirty="0">
              <a:solidFill>
                <a:schemeClr val="bg1"/>
              </a:solidFill>
            </a:endParaRPr>
          </a:p>
          <a:p>
            <a:pPr marL="0" indent="0">
              <a:buNone/>
            </a:pPr>
            <a:r>
              <a:rPr lang="en-US" sz="4000" b="1" i="1" dirty="0" smtClean="0">
                <a:solidFill>
                  <a:schemeClr val="bg1"/>
                </a:solidFill>
              </a:rPr>
              <a:t>Life </a:t>
            </a:r>
            <a:r>
              <a:rPr lang="en-US" sz="4000" b="1" i="1" dirty="0">
                <a:solidFill>
                  <a:schemeClr val="bg1"/>
                </a:solidFill>
              </a:rPr>
              <a:t>in Iceland is about to change.</a:t>
            </a:r>
            <a:endParaRPr lang="en-US" sz="4000" dirty="0">
              <a:solidFill>
                <a:schemeClr val="bg1"/>
              </a:solidFill>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2133600"/>
            <a:ext cx="1204912" cy="947737"/>
          </a:xfrm>
          <a:prstGeom prst="rect">
            <a:avLst/>
          </a:prstGeom>
        </p:spPr>
      </p:pic>
    </p:spTree>
    <p:extLst>
      <p:ext uri="{BB962C8B-B14F-4D97-AF65-F5344CB8AC3E}">
        <p14:creationId xmlns:p14="http://schemas.microsoft.com/office/powerpoint/2010/main" val="28905067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55000" lnSpcReduction="20000"/>
          </a:bodyPr>
          <a:lstStyle/>
          <a:p>
            <a:pPr marL="0" indent="0">
              <a:buNone/>
            </a:pPr>
            <a:r>
              <a:rPr lang="en-US" sz="6400" b="1" dirty="0">
                <a:solidFill>
                  <a:schemeClr val="bg1"/>
                </a:solidFill>
              </a:rPr>
              <a:t>September 1939:</a:t>
            </a:r>
            <a:r>
              <a:rPr lang="en-US" sz="6400" dirty="0">
                <a:solidFill>
                  <a:schemeClr val="bg1"/>
                </a:solidFill>
              </a:rPr>
              <a:t> Germany invades Poland.  German sub sinks passenger ship near Ireland.</a:t>
            </a:r>
          </a:p>
          <a:p>
            <a:pPr marL="0" indent="0">
              <a:buNone/>
            </a:pPr>
            <a:r>
              <a:rPr lang="en-US" sz="6400" dirty="0">
                <a:solidFill>
                  <a:schemeClr val="bg1"/>
                </a:solidFill>
              </a:rPr>
              <a:t> </a:t>
            </a:r>
          </a:p>
          <a:p>
            <a:pPr marL="0" indent="0">
              <a:buNone/>
            </a:pPr>
            <a:r>
              <a:rPr lang="en-US" sz="6400" b="1" dirty="0">
                <a:solidFill>
                  <a:schemeClr val="bg1"/>
                </a:solidFill>
              </a:rPr>
              <a:t>April 1940</a:t>
            </a:r>
            <a:r>
              <a:rPr lang="en-US" sz="6400" dirty="0">
                <a:solidFill>
                  <a:schemeClr val="bg1"/>
                </a:solidFill>
              </a:rPr>
              <a:t>: German soldiers march into neutral Demark, government is overthrown</a:t>
            </a:r>
            <a:r>
              <a:rPr lang="en-US" sz="6400" dirty="0" smtClean="0">
                <a:solidFill>
                  <a:schemeClr val="bg1"/>
                </a:solidFill>
              </a:rPr>
              <a:t>.</a:t>
            </a:r>
            <a:endParaRPr lang="en-US" sz="6400" dirty="0">
              <a:solidFill>
                <a:schemeClr val="bg1"/>
              </a:solidFill>
            </a:endParaRPr>
          </a:p>
          <a:p>
            <a:pPr marL="0" indent="0">
              <a:buNone/>
            </a:pPr>
            <a:r>
              <a:rPr lang="en-US" sz="6400" dirty="0" smtClean="0">
                <a:solidFill>
                  <a:schemeClr val="bg1"/>
                </a:solidFill>
              </a:rPr>
              <a:t>Britain </a:t>
            </a:r>
            <a:r>
              <a:rPr lang="en-US" sz="6400" dirty="0">
                <a:solidFill>
                  <a:schemeClr val="bg1"/>
                </a:solidFill>
              </a:rPr>
              <a:t>offers Iceland help, but will need houses and buildings.  Iceland says NO.</a:t>
            </a:r>
          </a:p>
          <a:p>
            <a:pPr marL="0" indent="0">
              <a:buNone/>
            </a:pPr>
            <a:r>
              <a:rPr lang="en-US" sz="6400" dirty="0" smtClean="0">
                <a:solidFill>
                  <a:schemeClr val="bg1"/>
                </a:solidFill>
              </a:rPr>
              <a:t>Iceland </a:t>
            </a:r>
            <a:r>
              <a:rPr lang="en-US" sz="6400" dirty="0">
                <a:solidFill>
                  <a:schemeClr val="bg1"/>
                </a:solidFill>
              </a:rPr>
              <a:t>declares independence from Denmark, asks United States for recognition.</a:t>
            </a:r>
          </a:p>
          <a:p>
            <a:pPr marL="0" indent="0">
              <a:buNone/>
            </a:pPr>
            <a:endParaRPr lang="en-US" sz="4000" dirty="0">
              <a:solidFill>
                <a:schemeClr val="bg1"/>
              </a:solidFill>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597" y="1905000"/>
            <a:ext cx="1419225" cy="8572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092" y="5715000"/>
            <a:ext cx="1746107" cy="910293"/>
          </a:xfrm>
          <a:prstGeom prst="rect">
            <a:avLst/>
          </a:prstGeom>
        </p:spPr>
      </p:pic>
    </p:spTree>
    <p:extLst>
      <p:ext uri="{BB962C8B-B14F-4D97-AF65-F5344CB8AC3E}">
        <p14:creationId xmlns:p14="http://schemas.microsoft.com/office/powerpoint/2010/main" val="12221607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a:bodyPr>
          <a:lstStyle/>
          <a:p>
            <a:pPr marL="0" indent="0">
              <a:buNone/>
            </a:pPr>
            <a:r>
              <a:rPr lang="en-US" sz="4000" b="1" dirty="0">
                <a:solidFill>
                  <a:schemeClr val="bg1"/>
                </a:solidFill>
              </a:rPr>
              <a:t>May 6, 1940:</a:t>
            </a:r>
            <a:r>
              <a:rPr lang="en-US" sz="4000" dirty="0">
                <a:solidFill>
                  <a:schemeClr val="bg1"/>
                </a:solidFill>
              </a:rPr>
              <a:t>  Winston Churchill insists the British military land in Iceland anyway.</a:t>
            </a:r>
          </a:p>
          <a:p>
            <a:pPr marL="0" indent="0">
              <a:buNone/>
            </a:pPr>
            <a:r>
              <a:rPr lang="en-US" sz="4000" b="1" dirty="0" smtClean="0">
                <a:solidFill>
                  <a:schemeClr val="bg1"/>
                </a:solidFill>
              </a:rPr>
              <a:t>May </a:t>
            </a:r>
            <a:r>
              <a:rPr lang="en-US" sz="4000" b="1" dirty="0">
                <a:solidFill>
                  <a:schemeClr val="bg1"/>
                </a:solidFill>
              </a:rPr>
              <a:t>10, 1940</a:t>
            </a:r>
            <a:r>
              <a:rPr lang="en-US" sz="4000" dirty="0">
                <a:solidFill>
                  <a:schemeClr val="bg1"/>
                </a:solidFill>
              </a:rPr>
              <a:t>:  Four British warships anchor in the  harbor of Iceland's capital.</a:t>
            </a:r>
          </a:p>
          <a:p>
            <a:pPr marL="0" indent="0">
              <a:buNone/>
            </a:pPr>
            <a:r>
              <a:rPr lang="en-US" sz="4000" dirty="0" smtClean="0">
                <a:solidFill>
                  <a:schemeClr val="bg1"/>
                </a:solidFill>
              </a:rPr>
              <a:t>Soldiers </a:t>
            </a:r>
            <a:r>
              <a:rPr lang="en-US" sz="4000" dirty="0">
                <a:solidFill>
                  <a:schemeClr val="bg1"/>
                </a:solidFill>
              </a:rPr>
              <a:t>disabled radio communications. German citizens arrested to delay news leaks.</a:t>
            </a:r>
          </a:p>
          <a:p>
            <a:pPr marL="0" indent="0">
              <a:buNone/>
            </a:pPr>
            <a:endParaRPr lang="en-US" sz="4000" dirty="0">
              <a:solidFill>
                <a:schemeClr val="bg1"/>
              </a:solidFill>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133600"/>
            <a:ext cx="1143000" cy="6825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5257800"/>
            <a:ext cx="1371600" cy="1256597"/>
          </a:xfrm>
          <a:prstGeom prst="rect">
            <a:avLst/>
          </a:prstGeom>
        </p:spPr>
      </p:pic>
    </p:spTree>
    <p:extLst>
      <p:ext uri="{BB962C8B-B14F-4D97-AF65-F5344CB8AC3E}">
        <p14:creationId xmlns:p14="http://schemas.microsoft.com/office/powerpoint/2010/main" val="18464077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70000" lnSpcReduction="20000"/>
          </a:bodyPr>
          <a:lstStyle/>
          <a:p>
            <a:pPr marL="0" indent="0">
              <a:buNone/>
            </a:pPr>
            <a:r>
              <a:rPr lang="en-US" sz="4400" dirty="0" smtClean="0">
                <a:solidFill>
                  <a:schemeClr val="bg1"/>
                </a:solidFill>
              </a:rPr>
              <a:t>Iceland's </a:t>
            </a:r>
            <a:r>
              <a:rPr lang="en-US" sz="4400" dirty="0">
                <a:solidFill>
                  <a:schemeClr val="bg1"/>
                </a:solidFill>
              </a:rPr>
              <a:t>Prime Minister tells people not to interfere with the troops, treat them as guests</a:t>
            </a:r>
            <a:r>
              <a:rPr lang="en-US" sz="4400" dirty="0" smtClean="0">
                <a:solidFill>
                  <a:schemeClr val="bg1"/>
                </a:solidFill>
              </a:rPr>
              <a:t>.</a:t>
            </a:r>
          </a:p>
          <a:p>
            <a:pPr marL="0" indent="0">
              <a:buNone/>
            </a:pPr>
            <a:endParaRPr lang="en-US" sz="4400" dirty="0" smtClean="0">
              <a:solidFill>
                <a:schemeClr val="bg1"/>
              </a:solidFill>
            </a:endParaRPr>
          </a:p>
          <a:p>
            <a:pPr marL="0" indent="0">
              <a:buNone/>
            </a:pPr>
            <a:r>
              <a:rPr lang="en-US" sz="4400" dirty="0" smtClean="0">
                <a:solidFill>
                  <a:schemeClr val="bg1"/>
                </a:solidFill>
              </a:rPr>
              <a:t>Icelandic </a:t>
            </a:r>
            <a:r>
              <a:rPr lang="en-US" sz="4400" dirty="0">
                <a:solidFill>
                  <a:schemeClr val="bg1"/>
                </a:solidFill>
              </a:rPr>
              <a:t>government says its neutrality has been "flagrantly violated".  British promise </a:t>
            </a:r>
            <a:r>
              <a:rPr lang="en-US" sz="4400" dirty="0" smtClean="0">
                <a:solidFill>
                  <a:schemeClr val="bg1"/>
                </a:solidFill>
              </a:rPr>
              <a:t>compensation </a:t>
            </a:r>
            <a:r>
              <a:rPr lang="en-US" sz="4400" dirty="0">
                <a:solidFill>
                  <a:schemeClr val="bg1"/>
                </a:solidFill>
              </a:rPr>
              <a:t>and will not interfere in </a:t>
            </a:r>
            <a:endParaRPr lang="en-US" sz="4400" dirty="0" smtClean="0">
              <a:solidFill>
                <a:schemeClr val="bg1"/>
              </a:solidFill>
            </a:endParaRPr>
          </a:p>
          <a:p>
            <a:pPr marL="0" indent="0">
              <a:buNone/>
            </a:pPr>
            <a:r>
              <a:rPr lang="en-US" sz="4400" dirty="0" smtClean="0">
                <a:solidFill>
                  <a:schemeClr val="bg1"/>
                </a:solidFill>
              </a:rPr>
              <a:t>Icelandic </a:t>
            </a:r>
            <a:r>
              <a:rPr lang="en-US" sz="4400" dirty="0">
                <a:solidFill>
                  <a:schemeClr val="bg1"/>
                </a:solidFill>
              </a:rPr>
              <a:t>business and to leave at war's end.</a:t>
            </a:r>
          </a:p>
          <a:p>
            <a:pPr marL="0" indent="0">
              <a:buNone/>
            </a:pPr>
            <a:endParaRPr lang="en-US" sz="4400" b="1" dirty="0" smtClean="0">
              <a:solidFill>
                <a:schemeClr val="bg1"/>
              </a:solidFill>
            </a:endParaRPr>
          </a:p>
          <a:p>
            <a:pPr marL="0" indent="0">
              <a:buNone/>
            </a:pPr>
            <a:r>
              <a:rPr lang="en-US" sz="4400" b="1" dirty="0" smtClean="0">
                <a:solidFill>
                  <a:schemeClr val="bg1"/>
                </a:solidFill>
              </a:rPr>
              <a:t>Same </a:t>
            </a:r>
            <a:r>
              <a:rPr lang="en-US" sz="4400" b="1" dirty="0">
                <a:solidFill>
                  <a:schemeClr val="bg1"/>
                </a:solidFill>
              </a:rPr>
              <a:t>day</a:t>
            </a:r>
            <a:r>
              <a:rPr lang="en-US" sz="4400" dirty="0">
                <a:solidFill>
                  <a:schemeClr val="bg1"/>
                </a:solidFill>
              </a:rPr>
              <a:t>, Germany invades France, Belgium, Luxembourg and the </a:t>
            </a:r>
            <a:r>
              <a:rPr lang="en-US" sz="4400" dirty="0" smtClean="0">
                <a:solidFill>
                  <a:schemeClr val="bg1"/>
                </a:solidFill>
              </a:rPr>
              <a:t>Netherlands</a:t>
            </a:r>
            <a:endParaRPr lang="en-US" sz="4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5105400"/>
            <a:ext cx="1419225" cy="857250"/>
          </a:xfrm>
          <a:prstGeom prst="rect">
            <a:avLst/>
          </a:prstGeom>
        </p:spPr>
      </p:pic>
    </p:spTree>
    <p:extLst>
      <p:ext uri="{BB962C8B-B14F-4D97-AF65-F5344CB8AC3E}">
        <p14:creationId xmlns:p14="http://schemas.microsoft.com/office/powerpoint/2010/main" val="4398379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85000" lnSpcReduction="10000"/>
          </a:bodyPr>
          <a:lstStyle/>
          <a:p>
            <a:pPr marL="0" indent="0">
              <a:buNone/>
            </a:pPr>
            <a:r>
              <a:rPr lang="en-US" sz="4000" b="1" dirty="0">
                <a:solidFill>
                  <a:schemeClr val="bg1"/>
                </a:solidFill>
              </a:rPr>
              <a:t>June 1940</a:t>
            </a:r>
            <a:r>
              <a:rPr lang="en-US" sz="4000" dirty="0">
                <a:solidFill>
                  <a:schemeClr val="bg1"/>
                </a:solidFill>
              </a:rPr>
              <a:t>:  Norway surrenders to Germany.</a:t>
            </a:r>
          </a:p>
          <a:p>
            <a:pPr marL="0" indent="0">
              <a:buNone/>
            </a:pPr>
            <a:r>
              <a:rPr lang="en-US" sz="4000" dirty="0">
                <a:solidFill>
                  <a:schemeClr val="bg1"/>
                </a:solidFill>
              </a:rPr>
              <a:t> </a:t>
            </a:r>
          </a:p>
          <a:p>
            <a:pPr marL="0" indent="0">
              <a:buNone/>
            </a:pPr>
            <a:r>
              <a:rPr lang="en-US" sz="4000" b="1" dirty="0">
                <a:solidFill>
                  <a:schemeClr val="bg1"/>
                </a:solidFill>
              </a:rPr>
              <a:t>July 7, 1941</a:t>
            </a:r>
            <a:r>
              <a:rPr lang="en-US" sz="4000" dirty="0">
                <a:solidFill>
                  <a:schemeClr val="bg1"/>
                </a:solidFill>
              </a:rPr>
              <a:t>: British troops leave Iceland as they are now needed to defend Great Britain.</a:t>
            </a:r>
          </a:p>
          <a:p>
            <a:pPr marL="0" indent="0">
              <a:buNone/>
            </a:pPr>
            <a:r>
              <a:rPr lang="en-US" sz="4000" dirty="0">
                <a:solidFill>
                  <a:schemeClr val="bg1"/>
                </a:solidFill>
              </a:rPr>
              <a:t>	</a:t>
            </a:r>
          </a:p>
          <a:p>
            <a:pPr marL="0" indent="0">
              <a:buNone/>
            </a:pPr>
            <a:r>
              <a:rPr lang="en-US" sz="4000" dirty="0" smtClean="0">
                <a:solidFill>
                  <a:schemeClr val="bg1"/>
                </a:solidFill>
              </a:rPr>
              <a:t>Iceland </a:t>
            </a:r>
            <a:r>
              <a:rPr lang="en-US" sz="4000" dirty="0">
                <a:solidFill>
                  <a:schemeClr val="bg1"/>
                </a:solidFill>
              </a:rPr>
              <a:t>invites United States to protect their country.</a:t>
            </a:r>
          </a:p>
          <a:p>
            <a:pPr marL="0" indent="0">
              <a:buNone/>
            </a:pPr>
            <a:r>
              <a:rPr lang="en-US" sz="4000" dirty="0" smtClean="0">
                <a:solidFill>
                  <a:schemeClr val="bg1"/>
                </a:solidFill>
              </a:rPr>
              <a:t>There </a:t>
            </a:r>
            <a:r>
              <a:rPr lang="en-US" sz="4000" dirty="0">
                <a:solidFill>
                  <a:schemeClr val="bg1"/>
                </a:solidFill>
              </a:rPr>
              <a:t>are now more soldiers in Iceland than all the adult Icelandic men.</a:t>
            </a:r>
          </a:p>
          <a:p>
            <a:pPr marL="0" indent="0">
              <a:buNone/>
            </a:pPr>
            <a:endParaRPr lang="en-US" sz="4000" dirty="0">
              <a:solidFill>
                <a:schemeClr val="bg1"/>
              </a:solidFill>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5334000"/>
            <a:ext cx="1514475" cy="1104900"/>
          </a:xfrm>
          <a:prstGeom prst="rect">
            <a:avLst/>
          </a:prstGeom>
        </p:spPr>
      </p:pic>
    </p:spTree>
    <p:extLst>
      <p:ext uri="{BB962C8B-B14F-4D97-AF65-F5344CB8AC3E}">
        <p14:creationId xmlns:p14="http://schemas.microsoft.com/office/powerpoint/2010/main" val="4783958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85000" lnSpcReduction="20000"/>
          </a:bodyPr>
          <a:lstStyle/>
          <a:p>
            <a:pPr marL="0" indent="0">
              <a:buNone/>
            </a:pPr>
            <a:r>
              <a:rPr lang="en-US" sz="4000" dirty="0">
                <a:solidFill>
                  <a:schemeClr val="bg1"/>
                </a:solidFill>
              </a:rPr>
              <a:t>Iceland asks for American financial assistance for road, bridge and public maintenance.</a:t>
            </a:r>
          </a:p>
          <a:p>
            <a:pPr marL="0" indent="0">
              <a:buNone/>
            </a:pPr>
            <a:r>
              <a:rPr lang="en-US" sz="4000" dirty="0">
                <a:solidFill>
                  <a:schemeClr val="bg1"/>
                </a:solidFill>
              </a:rPr>
              <a:t>People are put to work helping the soldiers build airstrips, bigger ports and a hospital. </a:t>
            </a:r>
          </a:p>
          <a:p>
            <a:pPr marL="0" indent="0">
              <a:buNone/>
            </a:pPr>
            <a:endParaRPr lang="en-US" sz="4000" b="1" dirty="0" smtClean="0">
              <a:solidFill>
                <a:schemeClr val="bg1"/>
              </a:solidFill>
            </a:endParaRPr>
          </a:p>
          <a:p>
            <a:pPr marL="0" indent="0">
              <a:buNone/>
            </a:pPr>
            <a:endParaRPr lang="en-US" sz="4000" b="1" dirty="0" smtClean="0">
              <a:solidFill>
                <a:schemeClr val="bg1"/>
              </a:solidFill>
            </a:endParaRPr>
          </a:p>
          <a:p>
            <a:pPr marL="0" indent="0">
              <a:buNone/>
            </a:pPr>
            <a:r>
              <a:rPr lang="en-US" sz="4000" b="1" dirty="0" smtClean="0">
                <a:solidFill>
                  <a:schemeClr val="bg1"/>
                </a:solidFill>
              </a:rPr>
              <a:t>October </a:t>
            </a:r>
            <a:r>
              <a:rPr lang="en-US" sz="4000" b="1" dirty="0">
                <a:solidFill>
                  <a:schemeClr val="bg1"/>
                </a:solidFill>
              </a:rPr>
              <a:t>1941 -  October 1942</a:t>
            </a:r>
            <a:r>
              <a:rPr lang="en-US" sz="4000" dirty="0">
                <a:solidFill>
                  <a:schemeClr val="bg1"/>
                </a:solidFill>
              </a:rPr>
              <a:t>:  Troops working with Icelanders battle heavy seas, high winds, </a:t>
            </a:r>
            <a:r>
              <a:rPr lang="en-US" sz="4000" dirty="0" smtClean="0">
                <a:solidFill>
                  <a:schemeClr val="bg1"/>
                </a:solidFill>
              </a:rPr>
              <a:t>and </a:t>
            </a:r>
            <a:r>
              <a:rPr lang="en-US" sz="4000" dirty="0">
                <a:solidFill>
                  <a:schemeClr val="bg1"/>
                </a:solidFill>
              </a:rPr>
              <a:t>constant rain to unload tons of cargo and vehicles in months of darkness</a:t>
            </a:r>
            <a:r>
              <a:rPr lang="en-US" sz="4000" dirty="0" smtClean="0">
                <a:solidFill>
                  <a:schemeClr val="bg1"/>
                </a:solidFill>
              </a:rPr>
              <a:t>.</a:t>
            </a:r>
            <a:endParaRPr lang="en-US" sz="4000" dirty="0">
              <a:solidFill>
                <a:schemeClr val="bg1"/>
              </a:solidFill>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2819400"/>
            <a:ext cx="1148861" cy="95331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1901" y="2845002"/>
            <a:ext cx="1128713" cy="927709"/>
          </a:xfrm>
          <a:prstGeom prst="rect">
            <a:avLst/>
          </a:prstGeom>
        </p:spPr>
      </p:pic>
    </p:spTree>
    <p:extLst>
      <p:ext uri="{BB962C8B-B14F-4D97-AF65-F5344CB8AC3E}">
        <p14:creationId xmlns:p14="http://schemas.microsoft.com/office/powerpoint/2010/main" val="14820281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77500" lnSpcReduction="20000"/>
          </a:bodyPr>
          <a:lstStyle/>
          <a:p>
            <a:pPr marL="0" indent="0">
              <a:buNone/>
            </a:pPr>
            <a:r>
              <a:rPr lang="en-US" sz="4400" b="1" dirty="0">
                <a:solidFill>
                  <a:schemeClr val="bg1"/>
                </a:solidFill>
              </a:rPr>
              <a:t>June 17, 1944</a:t>
            </a:r>
            <a:r>
              <a:rPr lang="en-US" sz="4400" dirty="0">
                <a:solidFill>
                  <a:schemeClr val="bg1"/>
                </a:solidFill>
              </a:rPr>
              <a:t>: Iceland becomes a republic. </a:t>
            </a:r>
            <a:r>
              <a:rPr lang="en-US" sz="4400" b="1" dirty="0">
                <a:solidFill>
                  <a:schemeClr val="bg1"/>
                </a:solidFill>
              </a:rPr>
              <a:t>1945: </a:t>
            </a:r>
            <a:r>
              <a:rPr lang="en-US" sz="4400" dirty="0">
                <a:solidFill>
                  <a:schemeClr val="bg1"/>
                </a:solidFill>
              </a:rPr>
              <a:t>US troops leave. </a:t>
            </a:r>
            <a:r>
              <a:rPr lang="en-US" sz="4400" b="1" dirty="0">
                <a:solidFill>
                  <a:schemeClr val="bg1"/>
                </a:solidFill>
              </a:rPr>
              <a:t>1949</a:t>
            </a:r>
            <a:r>
              <a:rPr lang="en-US" sz="4400" dirty="0">
                <a:solidFill>
                  <a:schemeClr val="bg1"/>
                </a:solidFill>
              </a:rPr>
              <a:t>: Iceland joins NATO</a:t>
            </a:r>
          </a:p>
          <a:p>
            <a:pPr marL="0" indent="0">
              <a:buNone/>
            </a:pPr>
            <a:r>
              <a:rPr lang="en-US" sz="4400" dirty="0">
                <a:solidFill>
                  <a:schemeClr val="bg1"/>
                </a:solidFill>
              </a:rPr>
              <a:t> </a:t>
            </a:r>
          </a:p>
          <a:p>
            <a:pPr marL="0" indent="0">
              <a:buNone/>
            </a:pPr>
            <a:r>
              <a:rPr lang="en-US" sz="4400" dirty="0">
                <a:solidFill>
                  <a:schemeClr val="bg1"/>
                </a:solidFill>
              </a:rPr>
              <a:t>During occupation 332 Icelandic women marry soldiers, one of </a:t>
            </a:r>
            <a:r>
              <a:rPr lang="en-US" sz="4400" dirty="0" smtClean="0">
                <a:solidFill>
                  <a:schemeClr val="bg1"/>
                </a:solidFill>
              </a:rPr>
              <a:t>them, </a:t>
            </a:r>
            <a:r>
              <a:rPr lang="en-US" sz="4400" dirty="0" err="1">
                <a:solidFill>
                  <a:schemeClr val="bg1"/>
                </a:solidFill>
              </a:rPr>
              <a:t>Sjofn</a:t>
            </a:r>
            <a:r>
              <a:rPr lang="en-US" sz="4400" dirty="0">
                <a:solidFill>
                  <a:schemeClr val="bg1"/>
                </a:solidFill>
              </a:rPr>
              <a:t> (</a:t>
            </a:r>
            <a:r>
              <a:rPr lang="en-US" sz="4400" dirty="0" err="1">
                <a:solidFill>
                  <a:schemeClr val="bg1"/>
                </a:solidFill>
              </a:rPr>
              <a:t>Shep</a:t>
            </a:r>
            <a:r>
              <a:rPr lang="en-US" sz="4400" dirty="0">
                <a:solidFill>
                  <a:schemeClr val="bg1"/>
                </a:solidFill>
              </a:rPr>
              <a:t>) </a:t>
            </a:r>
            <a:r>
              <a:rPr lang="en-US" sz="4400" dirty="0" err="1">
                <a:solidFill>
                  <a:schemeClr val="bg1"/>
                </a:solidFill>
              </a:rPr>
              <a:t>Fridsteindottir</a:t>
            </a:r>
            <a:r>
              <a:rPr lang="en-US" sz="4400" dirty="0">
                <a:solidFill>
                  <a:schemeClr val="bg1"/>
                </a:solidFill>
              </a:rPr>
              <a:t>.</a:t>
            </a:r>
          </a:p>
          <a:p>
            <a:pPr marL="0" indent="0">
              <a:buNone/>
            </a:pPr>
            <a:endParaRPr lang="en-US" sz="4400" b="1" dirty="0" smtClean="0">
              <a:solidFill>
                <a:schemeClr val="bg1"/>
              </a:solidFill>
            </a:endParaRPr>
          </a:p>
          <a:p>
            <a:pPr marL="0" indent="0">
              <a:buNone/>
            </a:pPr>
            <a:r>
              <a:rPr lang="en-US" sz="4400" b="1" dirty="0" smtClean="0">
                <a:solidFill>
                  <a:schemeClr val="bg1"/>
                </a:solidFill>
              </a:rPr>
              <a:t>1951</a:t>
            </a:r>
            <a:r>
              <a:rPr lang="en-US" sz="4400" b="1" dirty="0">
                <a:solidFill>
                  <a:schemeClr val="bg1"/>
                </a:solidFill>
              </a:rPr>
              <a:t>:</a:t>
            </a:r>
            <a:r>
              <a:rPr lang="en-US" sz="4400" dirty="0">
                <a:solidFill>
                  <a:schemeClr val="bg1"/>
                </a:solidFill>
              </a:rPr>
              <a:t>  United States accepts NATO agreement to be responsible for the defense of Iceland</a:t>
            </a:r>
            <a:r>
              <a:rPr lang="en-US" sz="4400" dirty="0" smtClean="0">
                <a:solidFill>
                  <a:schemeClr val="bg1"/>
                </a:solidFill>
              </a:rPr>
              <a:t>.</a:t>
            </a:r>
            <a:endParaRPr lang="en-US" sz="4000" dirty="0">
              <a:solidFill>
                <a:schemeClr val="bg1"/>
              </a:solidFill>
            </a:endParaRPr>
          </a:p>
          <a:p>
            <a:pPr marL="0" indent="0">
              <a:buNone/>
            </a:pPr>
            <a:endParaRPr lang="en-US" sz="40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1" y="1828800"/>
            <a:ext cx="1371600" cy="1022613"/>
          </a:xfrm>
          <a:prstGeom prst="rect">
            <a:avLst/>
          </a:prstGeom>
        </p:spPr>
      </p:pic>
    </p:spTree>
    <p:extLst>
      <p:ext uri="{BB962C8B-B14F-4D97-AF65-F5344CB8AC3E}">
        <p14:creationId xmlns:p14="http://schemas.microsoft.com/office/powerpoint/2010/main" val="860058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lnSpcReduction="10000"/>
          </a:bodyPr>
          <a:lstStyle/>
          <a:p>
            <a:pPr marL="0" indent="0">
              <a:buNone/>
            </a:pPr>
            <a:r>
              <a:rPr lang="en-US" sz="4000" b="1" dirty="0" smtClean="0">
                <a:solidFill>
                  <a:schemeClr val="bg1"/>
                </a:solidFill>
              </a:rPr>
              <a:t>2006</a:t>
            </a:r>
            <a:r>
              <a:rPr lang="en-US" sz="4000" dirty="0">
                <a:solidFill>
                  <a:schemeClr val="bg1"/>
                </a:solidFill>
              </a:rPr>
              <a:t>:  U.S. troops leave Iceland, threat shifted away from North Atlantic.</a:t>
            </a:r>
          </a:p>
          <a:p>
            <a:pPr marL="0" indent="0">
              <a:buNone/>
            </a:pPr>
            <a:r>
              <a:rPr lang="en-US" sz="4000" dirty="0">
                <a:solidFill>
                  <a:schemeClr val="bg1"/>
                </a:solidFill>
              </a:rPr>
              <a:t> </a:t>
            </a:r>
          </a:p>
          <a:p>
            <a:pPr marL="0" indent="0">
              <a:buNone/>
            </a:pPr>
            <a:r>
              <a:rPr lang="en-US" sz="4000" b="1" dirty="0">
                <a:solidFill>
                  <a:schemeClr val="bg1"/>
                </a:solidFill>
              </a:rPr>
              <a:t>Now</a:t>
            </a:r>
            <a:r>
              <a:rPr lang="en-US" sz="4000" dirty="0">
                <a:solidFill>
                  <a:schemeClr val="bg1"/>
                </a:solidFill>
              </a:rPr>
              <a:t>: U.S. reopening its former Icelandic military base Keflavik.  Its midway between U.S. and 	Europe for patrolling waters off  Great Britain, Ireland, Iceland and Greenland. </a:t>
            </a:r>
            <a:endParaRPr lang="en-US"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2133600"/>
            <a:ext cx="1600200" cy="834227"/>
          </a:xfrm>
          <a:prstGeom prst="rect">
            <a:avLst/>
          </a:prstGeom>
        </p:spPr>
      </p:pic>
    </p:spTree>
    <p:extLst>
      <p:ext uri="{BB962C8B-B14F-4D97-AF65-F5344CB8AC3E}">
        <p14:creationId xmlns:p14="http://schemas.microsoft.com/office/powerpoint/2010/main" val="17344400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7162800" cy="5410200"/>
          </a:xfrm>
        </p:spPr>
        <p:txBody>
          <a:bodyPr>
            <a:normAutofit fontScale="92500" lnSpcReduction="20000"/>
          </a:bodyPr>
          <a:lstStyle/>
          <a:p>
            <a:pPr marL="0" indent="0" algn="ctr">
              <a:buNone/>
            </a:pPr>
            <a:r>
              <a:rPr lang="en-US" sz="4000" b="1" dirty="0" smtClean="0">
                <a:solidFill>
                  <a:schemeClr val="bg1"/>
                </a:solidFill>
              </a:rPr>
              <a:t>Icelandic National Costume</a:t>
            </a:r>
          </a:p>
          <a:p>
            <a:pPr marL="0" indent="0">
              <a:buNone/>
            </a:pPr>
            <a:r>
              <a:rPr lang="en-US" sz="4000" dirty="0" smtClean="0">
                <a:solidFill>
                  <a:schemeClr val="bg1"/>
                </a:solidFill>
              </a:rPr>
              <a:t>Icelandic costume is collectively know in Iceland as </a:t>
            </a:r>
            <a:r>
              <a:rPr lang="en-US" sz="4000" dirty="0" err="1" smtClean="0">
                <a:solidFill>
                  <a:schemeClr val="bg1"/>
                </a:solidFill>
              </a:rPr>
              <a:t>Pjoobuningurinn</a:t>
            </a:r>
            <a:r>
              <a:rPr lang="en-US" sz="4000" dirty="0" smtClean="0">
                <a:solidFill>
                  <a:schemeClr val="bg1"/>
                </a:solidFill>
              </a:rPr>
              <a:t>, has enjoyed popularity since the 19</a:t>
            </a:r>
            <a:r>
              <a:rPr lang="en-US" sz="4000" baseline="30000" dirty="0" smtClean="0">
                <a:solidFill>
                  <a:schemeClr val="bg1"/>
                </a:solidFill>
              </a:rPr>
              <a:t>th</a:t>
            </a:r>
            <a:r>
              <a:rPr lang="en-US" sz="4000" dirty="0" smtClean="0">
                <a:solidFill>
                  <a:schemeClr val="bg1"/>
                </a:solidFill>
              </a:rPr>
              <a:t> century during the fight for independence. Since 2001 the national costume is regulated by the National Costume Authority.  It preserves the correct techniques of making them and instructs people how to wear each costume.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209800"/>
            <a:ext cx="1371600" cy="2057400"/>
          </a:xfrm>
          <a:prstGeom prst="rect">
            <a:avLst/>
          </a:prstGeom>
        </p:spPr>
      </p:pic>
    </p:spTree>
    <p:extLst>
      <p:ext uri="{BB962C8B-B14F-4D97-AF65-F5344CB8AC3E}">
        <p14:creationId xmlns:p14="http://schemas.microsoft.com/office/powerpoint/2010/main" val="1016420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5050"/>
            <a:ext cx="8203057" cy="5453924"/>
          </a:xfrm>
        </p:spPr>
      </p:pic>
    </p:spTree>
    <p:extLst>
      <p:ext uri="{BB962C8B-B14F-4D97-AF65-F5344CB8AC3E}">
        <p14:creationId xmlns:p14="http://schemas.microsoft.com/office/powerpoint/2010/main" val="32135127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7010400" cy="5410200"/>
          </a:xfrm>
        </p:spPr>
        <p:txBody>
          <a:bodyPr>
            <a:normAutofit fontScale="92500" lnSpcReduction="10000"/>
          </a:bodyPr>
          <a:lstStyle/>
          <a:p>
            <a:pPr marL="0" indent="0">
              <a:buNone/>
            </a:pPr>
            <a:r>
              <a:rPr lang="en-US" sz="4000" b="1" dirty="0" smtClean="0">
                <a:solidFill>
                  <a:schemeClr val="bg1"/>
                </a:solidFill>
              </a:rPr>
              <a:t>Women’s Costume</a:t>
            </a:r>
          </a:p>
          <a:p>
            <a:pPr marL="0" indent="0">
              <a:buNone/>
            </a:pPr>
            <a:r>
              <a:rPr lang="en-US" sz="4000" dirty="0" smtClean="0">
                <a:solidFill>
                  <a:schemeClr val="bg1"/>
                </a:solidFill>
              </a:rPr>
              <a:t>The </a:t>
            </a:r>
            <a:r>
              <a:rPr lang="en-US" sz="4000" dirty="0" err="1" smtClean="0">
                <a:solidFill>
                  <a:schemeClr val="bg1"/>
                </a:solidFill>
              </a:rPr>
              <a:t>peysufot</a:t>
            </a:r>
            <a:r>
              <a:rPr lang="en-US" sz="4000" dirty="0" smtClean="0">
                <a:solidFill>
                  <a:schemeClr val="bg1"/>
                </a:solidFill>
              </a:rPr>
              <a:t> are black woolen clothes commonly worn by women.  It usually consisted of a twill skirt and a jacket of fine knitted woolen yarn with a black tail cap.  It is believed that article of clothing was invented when women, desiring simpler working clothes, started to use male articles of clothing.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0" y="457200"/>
            <a:ext cx="1373286" cy="1655267"/>
          </a:xfrm>
          <a:prstGeom prst="rect">
            <a:avLst/>
          </a:prstGeom>
        </p:spPr>
      </p:pic>
    </p:spTree>
    <p:extLst>
      <p:ext uri="{BB962C8B-B14F-4D97-AF65-F5344CB8AC3E}">
        <p14:creationId xmlns:p14="http://schemas.microsoft.com/office/powerpoint/2010/main" val="2196999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6629400" cy="5135563"/>
          </a:xfrm>
        </p:spPr>
        <p:txBody>
          <a:bodyPr>
            <a:normAutofit/>
          </a:bodyPr>
          <a:lstStyle/>
          <a:p>
            <a:pPr marL="0" indent="0">
              <a:buNone/>
            </a:pPr>
            <a:r>
              <a:rPr lang="en-US" sz="4000" dirty="0" smtClean="0">
                <a:solidFill>
                  <a:schemeClr val="bg1"/>
                </a:solidFill>
              </a:rPr>
              <a:t>This includes both the tail-cap and the </a:t>
            </a:r>
            <a:r>
              <a:rPr lang="en-US" sz="4000" dirty="0" err="1" smtClean="0">
                <a:solidFill>
                  <a:schemeClr val="bg1"/>
                </a:solidFill>
              </a:rPr>
              <a:t>peysa</a:t>
            </a:r>
            <a:r>
              <a:rPr lang="en-US" sz="4000" dirty="0" smtClean="0">
                <a:solidFill>
                  <a:schemeClr val="bg1"/>
                </a:solidFill>
              </a:rPr>
              <a:t> which originally was a jacket with a single row of buttons.  The </a:t>
            </a:r>
            <a:r>
              <a:rPr lang="en-US" sz="4000" dirty="0" err="1" smtClean="0">
                <a:solidFill>
                  <a:schemeClr val="bg1"/>
                </a:solidFill>
              </a:rPr>
              <a:t>Upphlutur</a:t>
            </a:r>
            <a:r>
              <a:rPr lang="en-US" sz="4000" dirty="0" smtClean="0">
                <a:solidFill>
                  <a:schemeClr val="bg1"/>
                </a:solidFill>
              </a:rPr>
              <a:t>, the bodice, can be colored in bright colors such as red, blue or often black all in woolen fabric.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849582"/>
            <a:ext cx="1834024" cy="2518219"/>
          </a:xfrm>
          <a:prstGeom prst="rect">
            <a:avLst/>
          </a:prstGeom>
        </p:spPr>
      </p:pic>
    </p:spTree>
    <p:extLst>
      <p:ext uri="{BB962C8B-B14F-4D97-AF65-F5344CB8AC3E}">
        <p14:creationId xmlns:p14="http://schemas.microsoft.com/office/powerpoint/2010/main" val="22488731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chemeClr val="bg1"/>
                </a:solidFill>
              </a:rPr>
              <a:t>Women in Traditional Costume</a:t>
            </a:r>
            <a:endParaRPr lang="en-US"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48420" y="1143000"/>
            <a:ext cx="3820616" cy="5458024"/>
          </a:xfrm>
        </p:spPr>
      </p:pic>
    </p:spTree>
    <p:extLst>
      <p:ext uri="{BB962C8B-B14F-4D97-AF65-F5344CB8AC3E}">
        <p14:creationId xmlns:p14="http://schemas.microsoft.com/office/powerpoint/2010/main" val="11892495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chemeClr val="bg1"/>
                </a:solidFill>
              </a:rPr>
              <a:t>Women in traditional Costume</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8420" y="1145047"/>
            <a:ext cx="3820616" cy="5453929"/>
          </a:xfrm>
        </p:spPr>
      </p:pic>
    </p:spTree>
    <p:extLst>
      <p:ext uri="{BB962C8B-B14F-4D97-AF65-F5344CB8AC3E}">
        <p14:creationId xmlns:p14="http://schemas.microsoft.com/office/powerpoint/2010/main" val="40611238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85000" lnSpcReduction="10000"/>
          </a:bodyPr>
          <a:lstStyle/>
          <a:p>
            <a:pPr marL="0" indent="0" algn="ctr">
              <a:buNone/>
            </a:pPr>
            <a:r>
              <a:rPr lang="en-US" sz="4000" b="1" dirty="0" smtClean="0">
                <a:solidFill>
                  <a:schemeClr val="bg1"/>
                </a:solidFill>
              </a:rPr>
              <a:t>Men’s Costume</a:t>
            </a:r>
          </a:p>
          <a:p>
            <a:pPr marL="0" indent="0">
              <a:buNone/>
            </a:pPr>
            <a:r>
              <a:rPr lang="en-US" sz="4000" dirty="0" smtClean="0">
                <a:solidFill>
                  <a:schemeClr val="bg1"/>
                </a:solidFill>
              </a:rPr>
              <a:t>The most considered traditional costume consist of woolen breeches or trousers, a usually double buttoned vest and a double buttoned jacked called </a:t>
            </a:r>
            <a:r>
              <a:rPr lang="en-US" sz="4000" dirty="0" err="1" smtClean="0">
                <a:solidFill>
                  <a:schemeClr val="bg1"/>
                </a:solidFill>
              </a:rPr>
              <a:t>Treyia</a:t>
            </a:r>
            <a:r>
              <a:rPr lang="en-US" sz="4000" dirty="0" smtClean="0">
                <a:solidFill>
                  <a:schemeClr val="bg1"/>
                </a:solidFill>
              </a:rPr>
              <a:t>. On the head is a tail cap.  The costume is usually black, navy blue or dark green, although the vest, which is usually brighter such as red. In some regions the use of white wool instead of the dark colors.  </a:t>
            </a:r>
          </a:p>
        </p:txBody>
      </p:sp>
    </p:spTree>
    <p:extLst>
      <p:ext uri="{BB962C8B-B14F-4D97-AF65-F5344CB8AC3E}">
        <p14:creationId xmlns:p14="http://schemas.microsoft.com/office/powerpoint/2010/main" val="22695885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chemeClr val="bg1"/>
                </a:solidFill>
              </a:rPr>
              <a:t>Men in Traditional Costume</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0504" y="1143000"/>
            <a:ext cx="3476448" cy="5458024"/>
          </a:xfrm>
        </p:spPr>
      </p:pic>
    </p:spTree>
    <p:extLst>
      <p:ext uri="{BB962C8B-B14F-4D97-AF65-F5344CB8AC3E}">
        <p14:creationId xmlns:p14="http://schemas.microsoft.com/office/powerpoint/2010/main" val="1189249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chemeClr val="bg1"/>
                </a:solidFill>
              </a:rPr>
              <a:t>Men in Traditional Costume</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1" y="1295400"/>
            <a:ext cx="7194470" cy="5111859"/>
          </a:xfrm>
        </p:spPr>
      </p:pic>
    </p:spTree>
    <p:extLst>
      <p:ext uri="{BB962C8B-B14F-4D97-AF65-F5344CB8AC3E}">
        <p14:creationId xmlns:p14="http://schemas.microsoft.com/office/powerpoint/2010/main" val="17708154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lgn="ctr">
              <a:buNone/>
            </a:pPr>
            <a:r>
              <a:rPr lang="en-US" sz="4000" b="1" dirty="0" smtClean="0">
                <a:solidFill>
                  <a:schemeClr val="bg1"/>
                </a:solidFill>
              </a:rPr>
              <a:t>Children’s Costume</a:t>
            </a:r>
          </a:p>
          <a:p>
            <a:pPr marL="0" indent="0">
              <a:buNone/>
            </a:pPr>
            <a:r>
              <a:rPr lang="en-US" sz="4000" dirty="0" smtClean="0">
                <a:solidFill>
                  <a:schemeClr val="bg1"/>
                </a:solidFill>
              </a:rPr>
              <a:t>For the child, their costumes do not differ from the adult’s version (except in size). The girls are given shorter skirts than the adult version. </a:t>
            </a:r>
          </a:p>
        </p:txBody>
      </p:sp>
    </p:spTree>
    <p:extLst>
      <p:ext uri="{BB962C8B-B14F-4D97-AF65-F5344CB8AC3E}">
        <p14:creationId xmlns:p14="http://schemas.microsoft.com/office/powerpoint/2010/main" val="25914576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chemeClr val="bg1"/>
                </a:solidFill>
              </a:rPr>
              <a:t>Man &amp; Woman in Traditional Costume</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5585" y="1143000"/>
            <a:ext cx="3266286" cy="5458024"/>
          </a:xfrm>
        </p:spPr>
      </p:pic>
    </p:spTree>
    <p:extLst>
      <p:ext uri="{BB962C8B-B14F-4D97-AF65-F5344CB8AC3E}">
        <p14:creationId xmlns:p14="http://schemas.microsoft.com/office/powerpoint/2010/main" val="34212219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chemeClr val="bg1"/>
                </a:solidFill>
              </a:rPr>
              <a:t>A Family in Traditional Costume</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2012" y="1143000"/>
            <a:ext cx="2993431" cy="5458024"/>
          </a:xfrm>
        </p:spPr>
      </p:pic>
    </p:spTree>
    <p:extLst>
      <p:ext uri="{BB962C8B-B14F-4D97-AF65-F5344CB8AC3E}">
        <p14:creationId xmlns:p14="http://schemas.microsoft.com/office/powerpoint/2010/main" val="942565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754" y="1143000"/>
            <a:ext cx="8201948" cy="5458024"/>
          </a:xfrm>
        </p:spPr>
      </p:pic>
    </p:spTree>
    <p:extLst>
      <p:ext uri="{BB962C8B-B14F-4D97-AF65-F5344CB8AC3E}">
        <p14:creationId xmlns:p14="http://schemas.microsoft.com/office/powerpoint/2010/main" val="8849879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018"/>
            <a:ext cx="8229600" cy="5135563"/>
          </a:xfrm>
        </p:spPr>
        <p:txBody>
          <a:bodyPr>
            <a:normAutofit/>
          </a:bodyPr>
          <a:lstStyle/>
          <a:p>
            <a:pPr marL="0" indent="0" algn="ctr">
              <a:buNone/>
            </a:pPr>
            <a:r>
              <a:rPr lang="en-US" sz="4000" b="1" dirty="0" smtClean="0">
                <a:solidFill>
                  <a:schemeClr val="bg1"/>
                </a:solidFill>
              </a:rPr>
              <a:t>Shoes</a:t>
            </a:r>
          </a:p>
          <a:p>
            <a:pPr marL="0" indent="0">
              <a:buNone/>
            </a:pPr>
            <a:r>
              <a:rPr lang="en-US" sz="4000" dirty="0" smtClean="0">
                <a:solidFill>
                  <a:schemeClr val="bg1"/>
                </a:solidFill>
              </a:rPr>
              <a:t>Today modern shoes may be worn with the National Costumes. Traditionally, shoes were made of either fish or sheep-skin with woolen inlets and worn with the costume.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4267200"/>
            <a:ext cx="3124200" cy="2343150"/>
          </a:xfrm>
          <a:prstGeom prst="rect">
            <a:avLst/>
          </a:prstGeom>
        </p:spPr>
      </p:pic>
    </p:spTree>
    <p:extLst>
      <p:ext uri="{BB962C8B-B14F-4D97-AF65-F5344CB8AC3E}">
        <p14:creationId xmlns:p14="http://schemas.microsoft.com/office/powerpoint/2010/main" val="35940354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10000"/>
          </a:bodyPr>
          <a:lstStyle/>
          <a:p>
            <a:pPr marL="0" indent="0" algn="ctr">
              <a:buNone/>
            </a:pPr>
            <a:r>
              <a:rPr lang="en-US" sz="4000" b="1" dirty="0" smtClean="0">
                <a:solidFill>
                  <a:schemeClr val="bg1"/>
                </a:solidFill>
              </a:rPr>
              <a:t>Icelandic Traditions and Folklore</a:t>
            </a:r>
          </a:p>
          <a:p>
            <a:pPr marL="0" indent="0">
              <a:buNone/>
            </a:pPr>
            <a:r>
              <a:rPr lang="en-US" sz="4000" dirty="0" smtClean="0">
                <a:solidFill>
                  <a:schemeClr val="bg1"/>
                </a:solidFill>
              </a:rPr>
              <a:t>Icelanders have several unique holidays and celebrate the more common ones in special ways. Many of the festivities are related to ancient Norse traditions, while others tie into the Christian calendar. There are numerous festivals that take place throughout the years.  A few of these are…</a:t>
            </a:r>
          </a:p>
        </p:txBody>
      </p:sp>
    </p:spTree>
    <p:extLst>
      <p:ext uri="{BB962C8B-B14F-4D97-AF65-F5344CB8AC3E}">
        <p14:creationId xmlns:p14="http://schemas.microsoft.com/office/powerpoint/2010/main" val="37860244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b="1" dirty="0" smtClean="0">
                <a:solidFill>
                  <a:schemeClr val="bg1"/>
                </a:solidFill>
              </a:rPr>
              <a:t>Christmas time to the Twelfth Night</a:t>
            </a:r>
          </a:p>
          <a:p>
            <a:pPr marL="0" indent="0">
              <a:buNone/>
            </a:pPr>
            <a:r>
              <a:rPr lang="en-US" sz="4000" dirty="0" smtClean="0">
                <a:solidFill>
                  <a:schemeClr val="bg1"/>
                </a:solidFill>
              </a:rPr>
              <a:t>During their Christmas celebrations Icelanders, decorate the interior and exterior of their homes extensively with lights of many colors, in an effort to brighten up the dark winter days and nights.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4800600"/>
            <a:ext cx="2524125" cy="1809750"/>
          </a:xfrm>
          <a:prstGeom prst="rect">
            <a:avLst/>
          </a:prstGeom>
        </p:spPr>
      </p:pic>
    </p:spTree>
    <p:extLst>
      <p:ext uri="{BB962C8B-B14F-4D97-AF65-F5344CB8AC3E}">
        <p14:creationId xmlns:p14="http://schemas.microsoft.com/office/powerpoint/2010/main" val="29111675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10000"/>
          </a:bodyPr>
          <a:lstStyle/>
          <a:p>
            <a:pPr marL="0" indent="0">
              <a:buNone/>
            </a:pPr>
            <a:r>
              <a:rPr lang="en-US" sz="4000" dirty="0">
                <a:solidFill>
                  <a:schemeClr val="bg1"/>
                </a:solidFill>
              </a:rPr>
              <a:t> Traditionally, Icelanders observe a Christmas fast and end the fasting on December </a:t>
            </a:r>
            <a:r>
              <a:rPr lang="en-US" sz="4000" dirty="0" smtClean="0">
                <a:solidFill>
                  <a:schemeClr val="bg1"/>
                </a:solidFill>
              </a:rPr>
              <a:t>23, St. </a:t>
            </a:r>
            <a:r>
              <a:rPr lang="en-US" sz="4000" dirty="0" err="1" smtClean="0">
                <a:solidFill>
                  <a:schemeClr val="bg1"/>
                </a:solidFill>
              </a:rPr>
              <a:t>Porakur’s</a:t>
            </a:r>
            <a:r>
              <a:rPr lang="en-US" sz="4000" dirty="0" smtClean="0">
                <a:solidFill>
                  <a:schemeClr val="bg1"/>
                </a:solidFill>
              </a:rPr>
              <a:t> Day. The Icelanders will eat </a:t>
            </a:r>
            <a:r>
              <a:rPr lang="en-US" sz="4000" b="1" i="1" dirty="0" smtClean="0">
                <a:solidFill>
                  <a:schemeClr val="bg1"/>
                </a:solidFill>
              </a:rPr>
              <a:t>putrefied shark </a:t>
            </a:r>
            <a:r>
              <a:rPr lang="en-US" sz="4000" dirty="0" smtClean="0">
                <a:solidFill>
                  <a:schemeClr val="bg1"/>
                </a:solidFill>
              </a:rPr>
              <a:t>to symbolize the ending of their fast.  Shops are opened very late for the many who leave their Christmas buying frenzy until the last minute. For many, this signifies the beginning of Christmas. </a:t>
            </a:r>
          </a:p>
        </p:txBody>
      </p:sp>
    </p:spTree>
    <p:extLst>
      <p:ext uri="{BB962C8B-B14F-4D97-AF65-F5344CB8AC3E}">
        <p14:creationId xmlns:p14="http://schemas.microsoft.com/office/powerpoint/2010/main" val="45329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Putrefied Shark</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219200"/>
            <a:ext cx="7586133" cy="4267200"/>
          </a:xfrm>
        </p:spPr>
      </p:pic>
    </p:spTree>
    <p:extLst>
      <p:ext uri="{BB962C8B-B14F-4D97-AF65-F5344CB8AC3E}">
        <p14:creationId xmlns:p14="http://schemas.microsoft.com/office/powerpoint/2010/main" val="13758558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Christmas is celebrated on December 24</a:t>
            </a:r>
            <a:r>
              <a:rPr lang="en-US" sz="4000" baseline="30000" dirty="0" smtClean="0">
                <a:solidFill>
                  <a:schemeClr val="bg1"/>
                </a:solidFill>
              </a:rPr>
              <a:t>th</a:t>
            </a:r>
            <a:r>
              <a:rPr lang="en-US" sz="4000" dirty="0" smtClean="0">
                <a:solidFill>
                  <a:schemeClr val="bg1"/>
                </a:solidFill>
              </a:rPr>
              <a:t> promptly at 6 pm in the evening. Traditional dishes include, smoked lamb and smoked pork and pickled red cabbage. Presents are opened after Christmas dinner, which is a fairly formal affair.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4724400"/>
            <a:ext cx="2714625" cy="1685925"/>
          </a:xfrm>
          <a:prstGeom prst="rect">
            <a:avLst/>
          </a:prstGeom>
        </p:spPr>
      </p:pic>
    </p:spTree>
    <p:extLst>
      <p:ext uri="{BB962C8B-B14F-4D97-AF65-F5344CB8AC3E}">
        <p14:creationId xmlns:p14="http://schemas.microsoft.com/office/powerpoint/2010/main" val="18015466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85000" lnSpcReduction="20000"/>
          </a:bodyPr>
          <a:lstStyle/>
          <a:p>
            <a:pPr marL="0" indent="0">
              <a:buNone/>
            </a:pPr>
            <a:r>
              <a:rPr lang="en-US" sz="4000" dirty="0" smtClean="0">
                <a:solidFill>
                  <a:schemeClr val="bg1"/>
                </a:solidFill>
              </a:rPr>
              <a:t>Instead of Santa Claus, Iceland has the 13 Yule Lads. These 13 Lads visit the fortunate Icelandic children over the 13 days of the Icelandic Christmas Season. The children place a shoe in their bedroom window every evening.  During the night one Yuletide lad visits, leaving sweets and small gifts or rotting potatoes depending on how that particular child has behaved on the proceeding day. Each Yule Lad has a specific characteristic and will leave a gift to fit his characteristic. </a:t>
            </a:r>
          </a:p>
        </p:txBody>
      </p:sp>
    </p:spTree>
    <p:extLst>
      <p:ext uri="{BB962C8B-B14F-4D97-AF65-F5344CB8AC3E}">
        <p14:creationId xmlns:p14="http://schemas.microsoft.com/office/powerpoint/2010/main" val="8738314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The 13 Lads of Christmas</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905000"/>
            <a:ext cx="8209797" cy="3505200"/>
          </a:xfrm>
        </p:spPr>
      </p:pic>
    </p:spTree>
    <p:extLst>
      <p:ext uri="{BB962C8B-B14F-4D97-AF65-F5344CB8AC3E}">
        <p14:creationId xmlns:p14="http://schemas.microsoft.com/office/powerpoint/2010/main" val="9540483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lnSpcReduction="10000"/>
          </a:bodyPr>
          <a:lstStyle/>
          <a:p>
            <a:pPr marL="0" indent="0">
              <a:buNone/>
            </a:pPr>
            <a:r>
              <a:rPr lang="en-US" sz="4000" dirty="0" smtClean="0">
                <a:solidFill>
                  <a:schemeClr val="bg1"/>
                </a:solidFill>
              </a:rPr>
              <a:t>Old Icelandic folklore state that every Icelander must receive a new piece of clothing for Christmas or they find themselves in mortal danger. An enormous black cat prowls the Iceland on Christmas Eve. It eats anyone who doesn’t follow a simple rule of receiving a garment.  This obnoxious feline is known as The Christmas Cat.  </a:t>
            </a:r>
          </a:p>
        </p:txBody>
      </p:sp>
    </p:spTree>
    <p:extLst>
      <p:ext uri="{BB962C8B-B14F-4D97-AF65-F5344CB8AC3E}">
        <p14:creationId xmlns:p14="http://schemas.microsoft.com/office/powerpoint/2010/main" val="35571334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Christmas Cat</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1" y="1222897"/>
            <a:ext cx="6019800" cy="5362175"/>
          </a:xfrm>
        </p:spPr>
      </p:pic>
    </p:spTree>
    <p:extLst>
      <p:ext uri="{BB962C8B-B14F-4D97-AF65-F5344CB8AC3E}">
        <p14:creationId xmlns:p14="http://schemas.microsoft.com/office/powerpoint/2010/main" val="3296199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15778"/>
            <a:ext cx="8203057" cy="5112468"/>
          </a:xfrm>
        </p:spPr>
      </p:pic>
    </p:spTree>
    <p:extLst>
      <p:ext uri="{BB962C8B-B14F-4D97-AF65-F5344CB8AC3E}">
        <p14:creationId xmlns:p14="http://schemas.microsoft.com/office/powerpoint/2010/main" val="37752099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New Year’s Eve is celebrated with the gathering of family and friends at home and visits to the local bonfire. Most Icelanders buy their own fireworks an set them off at midnight to welcome in the New year.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4724400"/>
            <a:ext cx="2619375" cy="1743075"/>
          </a:xfrm>
          <a:prstGeom prst="rect">
            <a:avLst/>
          </a:prstGeom>
        </p:spPr>
      </p:pic>
    </p:spTree>
    <p:extLst>
      <p:ext uri="{BB962C8B-B14F-4D97-AF65-F5344CB8AC3E}">
        <p14:creationId xmlns:p14="http://schemas.microsoft.com/office/powerpoint/2010/main" val="18842530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January 6</a:t>
            </a:r>
            <a:r>
              <a:rPr lang="en-US" sz="4000" baseline="30000" dirty="0" smtClean="0">
                <a:solidFill>
                  <a:schemeClr val="bg1"/>
                </a:solidFill>
              </a:rPr>
              <a:t>th</a:t>
            </a:r>
            <a:r>
              <a:rPr lang="en-US" sz="4000" dirty="0" smtClean="0">
                <a:solidFill>
                  <a:schemeClr val="bg1"/>
                </a:solidFill>
              </a:rPr>
              <a:t> is celebrated as the last day of Christmas, the Twelfth Night. The occasion is marked by various fireworks displays and bonfires throughout the countryside.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4191000"/>
            <a:ext cx="3710637" cy="2469260"/>
          </a:xfrm>
          <a:prstGeom prst="rect">
            <a:avLst/>
          </a:prstGeom>
        </p:spPr>
      </p:pic>
    </p:spTree>
    <p:extLst>
      <p:ext uri="{BB962C8B-B14F-4D97-AF65-F5344CB8AC3E}">
        <p14:creationId xmlns:p14="http://schemas.microsoft.com/office/powerpoint/2010/main" val="2831149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lgn="ctr">
              <a:buNone/>
            </a:pPr>
            <a:r>
              <a:rPr lang="en-US" sz="4000" b="1" dirty="0" smtClean="0">
                <a:solidFill>
                  <a:schemeClr val="bg1"/>
                </a:solidFill>
              </a:rPr>
              <a:t>Icelandic Republic Day</a:t>
            </a:r>
          </a:p>
          <a:p>
            <a:pPr marL="0" indent="0">
              <a:buNone/>
            </a:pPr>
            <a:r>
              <a:rPr lang="en-US" sz="4000" dirty="0" smtClean="0">
                <a:solidFill>
                  <a:schemeClr val="bg1"/>
                </a:solidFill>
              </a:rPr>
              <a:t>Iceland’s National Day of Independence is June 17. It commemorates the creation of Iceland as a republic in 1944. The day is also the birthday of the country’s independence hero, Jon Sigurdsson. </a:t>
            </a:r>
          </a:p>
          <a:p>
            <a:pPr marL="0" indent="0">
              <a:buNone/>
            </a:pPr>
            <a:endParaRPr lang="en-US" sz="4000" dirty="0">
              <a:solidFill>
                <a:schemeClr val="bg1"/>
              </a:solidFill>
            </a:endParaRPr>
          </a:p>
          <a:p>
            <a:pPr marL="0" indent="0">
              <a:buNone/>
            </a:pPr>
            <a:endParaRPr lang="en-US" sz="4000" dirty="0" smtClean="0">
              <a:solidFill>
                <a:schemeClr val="bg1"/>
              </a:solidFill>
            </a:endParaRPr>
          </a:p>
          <a:p>
            <a:pPr marL="0" indent="0">
              <a:buNone/>
            </a:pPr>
            <a:endParaRPr lang="en-US" sz="4000" dirty="0">
              <a:solidFill>
                <a:schemeClr val="bg1"/>
              </a:solidFill>
            </a:endParaRPr>
          </a:p>
          <a:p>
            <a:pPr marL="0" indent="0">
              <a:buNone/>
            </a:pPr>
            <a:endParaRPr lang="en-US" sz="4000" dirty="0" smtClean="0">
              <a:solidFill>
                <a:schemeClr val="bg1"/>
              </a:solidFill>
            </a:endParaRPr>
          </a:p>
          <a:p>
            <a:pPr marL="0" indent="0">
              <a:buNone/>
            </a:pPr>
            <a:endParaRPr lang="en-US" sz="40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746083"/>
            <a:ext cx="2362200" cy="1173672"/>
          </a:xfrm>
          <a:prstGeom prst="rect">
            <a:avLst/>
          </a:prstGeom>
        </p:spPr>
      </p:pic>
    </p:spTree>
    <p:extLst>
      <p:ext uri="{BB962C8B-B14F-4D97-AF65-F5344CB8AC3E}">
        <p14:creationId xmlns:p14="http://schemas.microsoft.com/office/powerpoint/2010/main" val="39689858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a:bodyPr>
          <a:lstStyle/>
          <a:p>
            <a:pPr marL="0" indent="0" algn="ctr">
              <a:buNone/>
            </a:pPr>
            <a:r>
              <a:rPr lang="en-US" sz="4000" b="1" dirty="0" smtClean="0">
                <a:solidFill>
                  <a:schemeClr val="bg1"/>
                </a:solidFill>
              </a:rPr>
              <a:t>Midsummer Night </a:t>
            </a:r>
          </a:p>
          <a:p>
            <a:pPr marL="0" indent="0">
              <a:buNone/>
            </a:pPr>
            <a:r>
              <a:rPr lang="en-US" sz="4000" dirty="0" smtClean="0">
                <a:solidFill>
                  <a:schemeClr val="bg1"/>
                </a:solidFill>
              </a:rPr>
              <a:t>The longest day of daylight of the year, is endowed with great mystical powers.  According to Icelandic folklore cows gain the power of speech for the night, and seals can take a human form.  Surely a treacherous magical time.  (Wonder what cows talk about?)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887" y="5029200"/>
            <a:ext cx="2247900" cy="1685925"/>
          </a:xfrm>
          <a:prstGeom prst="rect">
            <a:avLst/>
          </a:prstGeom>
        </p:spPr>
      </p:pic>
    </p:spTree>
    <p:extLst>
      <p:ext uri="{BB962C8B-B14F-4D97-AF65-F5344CB8AC3E}">
        <p14:creationId xmlns:p14="http://schemas.microsoft.com/office/powerpoint/2010/main" val="16603746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85000" lnSpcReduction="20000"/>
          </a:bodyPr>
          <a:lstStyle/>
          <a:p>
            <a:pPr marL="0" indent="0" algn="ctr">
              <a:buNone/>
            </a:pPr>
            <a:r>
              <a:rPr lang="en-US" sz="4000" b="1" dirty="0" smtClean="0">
                <a:solidFill>
                  <a:schemeClr val="bg1"/>
                </a:solidFill>
              </a:rPr>
              <a:t>Elves and Trolls</a:t>
            </a:r>
          </a:p>
          <a:p>
            <a:pPr marL="0" indent="0">
              <a:buNone/>
            </a:pPr>
            <a:r>
              <a:rPr lang="en-US" sz="4000" dirty="0" smtClean="0">
                <a:solidFill>
                  <a:schemeClr val="bg1"/>
                </a:solidFill>
              </a:rPr>
              <a:t>Polls taken over the years have shown that the majority of Icelanders believe in elves. These elves usually live in rocky areas, have magical powers and cause trouble if someone tries to disturb their home. In some cases, bulldozers have been reported to malfunction when trying to work on a supposed elf site.  This belief is so important that some people are actually called in to arbitrate with elves in the hopes of getting them to leave. </a:t>
            </a:r>
          </a:p>
        </p:txBody>
      </p:sp>
    </p:spTree>
    <p:extLst>
      <p:ext uri="{BB962C8B-B14F-4D97-AF65-F5344CB8AC3E}">
        <p14:creationId xmlns:p14="http://schemas.microsoft.com/office/powerpoint/2010/main" val="10299118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Icelandic Trolls</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5055" y="1308557"/>
            <a:ext cx="5487347" cy="5126910"/>
          </a:xfrm>
        </p:spPr>
      </p:pic>
    </p:spTree>
    <p:extLst>
      <p:ext uri="{BB962C8B-B14F-4D97-AF65-F5344CB8AC3E}">
        <p14:creationId xmlns:p14="http://schemas.microsoft.com/office/powerpoint/2010/main" val="28827451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chemeClr val="bg1"/>
                </a:solidFill>
              </a:rPr>
              <a:t>Icelandic Trolls and Elves</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2367" y="1308557"/>
            <a:ext cx="5132722" cy="5126910"/>
          </a:xfrm>
        </p:spPr>
      </p:pic>
    </p:spTree>
    <p:extLst>
      <p:ext uri="{BB962C8B-B14F-4D97-AF65-F5344CB8AC3E}">
        <p14:creationId xmlns:p14="http://schemas.microsoft.com/office/powerpoint/2010/main" val="28827451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chemeClr val="bg1"/>
                </a:solidFill>
              </a:rPr>
              <a:t>Elves and Trolls… frozen in time</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643" y="1308557"/>
            <a:ext cx="7956171" cy="5126910"/>
          </a:xfrm>
        </p:spPr>
      </p:pic>
    </p:spTree>
    <p:extLst>
      <p:ext uri="{BB962C8B-B14F-4D97-AF65-F5344CB8AC3E}">
        <p14:creationId xmlns:p14="http://schemas.microsoft.com/office/powerpoint/2010/main" val="28827451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One final troll, </a:t>
            </a:r>
            <a:r>
              <a:rPr lang="en-US" sz="4000" dirty="0" err="1" smtClean="0">
                <a:solidFill>
                  <a:schemeClr val="bg1"/>
                </a:solidFill>
              </a:rPr>
              <a:t>Gryla</a:t>
            </a:r>
            <a:r>
              <a:rPr lang="en-US" sz="4000" dirty="0" smtClean="0">
                <a:solidFill>
                  <a:schemeClr val="bg1"/>
                </a:solidFill>
              </a:rPr>
              <a:t> is the ogress who lives in the Icelandic mountains. She is a dreadful character, described as part troll and part animal and mother of 13 precocious boys (the Yule Lads). She lives in the mountains with her third husband, her thirteen children and a black cat.  </a:t>
            </a:r>
          </a:p>
        </p:txBody>
      </p:sp>
    </p:spTree>
    <p:extLst>
      <p:ext uri="{BB962C8B-B14F-4D97-AF65-F5344CB8AC3E}">
        <p14:creationId xmlns:p14="http://schemas.microsoft.com/office/powerpoint/2010/main" val="23876889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err="1" smtClean="0">
                <a:solidFill>
                  <a:schemeClr val="bg1"/>
                </a:solidFill>
              </a:rPr>
              <a:t>Gryla</a:t>
            </a:r>
            <a:r>
              <a:rPr lang="en-US" b="1" dirty="0" smtClean="0">
                <a:solidFill>
                  <a:schemeClr val="bg1"/>
                </a:solidFill>
              </a:rPr>
              <a:t> and her black cat</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994033"/>
            <a:ext cx="3659189" cy="2930267"/>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447800"/>
            <a:ext cx="4953000" cy="4953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350" y="4114800"/>
            <a:ext cx="1790700" cy="2552700"/>
          </a:xfrm>
          <a:prstGeom prst="rect">
            <a:avLst/>
          </a:prstGeom>
        </p:spPr>
      </p:pic>
    </p:spTree>
    <p:extLst>
      <p:ext uri="{BB962C8B-B14F-4D97-AF65-F5344CB8AC3E}">
        <p14:creationId xmlns:p14="http://schemas.microsoft.com/office/powerpoint/2010/main" val="1294523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5165" y="1143000"/>
            <a:ext cx="8147126" cy="5458024"/>
          </a:xfrm>
        </p:spPr>
      </p:pic>
    </p:spTree>
    <p:extLst>
      <p:ext uri="{BB962C8B-B14F-4D97-AF65-F5344CB8AC3E}">
        <p14:creationId xmlns:p14="http://schemas.microsoft.com/office/powerpoint/2010/main" val="16390185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20000"/>
          </a:bodyPr>
          <a:lstStyle/>
          <a:p>
            <a:pPr marL="0" indent="0">
              <a:buNone/>
            </a:pPr>
            <a:r>
              <a:rPr lang="en-US" sz="4000" dirty="0" smtClean="0">
                <a:solidFill>
                  <a:schemeClr val="bg1"/>
                </a:solidFill>
              </a:rPr>
              <a:t>Every Christmas, </a:t>
            </a:r>
            <a:r>
              <a:rPr lang="en-US" sz="4000" dirty="0" err="1" smtClean="0">
                <a:solidFill>
                  <a:schemeClr val="bg1"/>
                </a:solidFill>
              </a:rPr>
              <a:t>Gryla</a:t>
            </a:r>
            <a:r>
              <a:rPr lang="en-US" sz="4000" dirty="0" smtClean="0">
                <a:solidFill>
                  <a:schemeClr val="bg1"/>
                </a:solidFill>
              </a:rPr>
              <a:t> and her sons come down from the mountains: </a:t>
            </a:r>
            <a:r>
              <a:rPr lang="en-US" sz="4000" dirty="0" err="1" smtClean="0">
                <a:solidFill>
                  <a:schemeClr val="bg1"/>
                </a:solidFill>
              </a:rPr>
              <a:t>Gryla</a:t>
            </a:r>
            <a:r>
              <a:rPr lang="en-US" sz="4000" dirty="0" smtClean="0">
                <a:solidFill>
                  <a:schemeClr val="bg1"/>
                </a:solidFill>
              </a:rPr>
              <a:t> is in search of naughty children to boil in her caldron  and the boys are in search of mischief.  She can only capture children who misbehave but those that repent must be released.  Despite how strange the belief might be, it persist among the many Icelanders and doesn’t seem likely to go away anytime soon. </a:t>
            </a:r>
            <a:endParaRPr lang="en-US" sz="4000" dirty="0">
              <a:solidFill>
                <a:schemeClr val="bg1"/>
              </a:solidFill>
            </a:endParaRPr>
          </a:p>
        </p:txBody>
      </p:sp>
    </p:spTree>
    <p:extLst>
      <p:ext uri="{BB962C8B-B14F-4D97-AF65-F5344CB8AC3E}">
        <p14:creationId xmlns:p14="http://schemas.microsoft.com/office/powerpoint/2010/main" val="2256352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lgn="ctr">
              <a:buNone/>
            </a:pPr>
            <a:r>
              <a:rPr lang="en-US" sz="4000" b="1" dirty="0" smtClean="0">
                <a:solidFill>
                  <a:schemeClr val="bg1"/>
                </a:solidFill>
              </a:rPr>
              <a:t>Icelandic Food – Interesting? Tasty? Or You’re Kidding Aren’t You?</a:t>
            </a:r>
            <a:endParaRPr lang="en-US" sz="4000" dirty="0" smtClean="0">
              <a:solidFill>
                <a:schemeClr val="bg1"/>
              </a:solidFill>
            </a:endParaRPr>
          </a:p>
          <a:p>
            <a:pPr marL="0" indent="0">
              <a:buNone/>
            </a:pPr>
            <a:r>
              <a:rPr lang="en-US" sz="4000" i="1" dirty="0" smtClean="0">
                <a:solidFill>
                  <a:schemeClr val="bg1"/>
                </a:solidFill>
              </a:rPr>
              <a:t>If you lived on a small island far out to sea, you would eat almost everything.</a:t>
            </a:r>
          </a:p>
          <a:p>
            <a:pPr marL="0" indent="0">
              <a:buNone/>
            </a:pPr>
            <a:endParaRPr lang="en-US" sz="4000" dirty="0" smtClean="0">
              <a:solidFill>
                <a:schemeClr val="bg1"/>
              </a:solidFill>
            </a:endParaRPr>
          </a:p>
          <a:p>
            <a:pPr marL="0" indent="0">
              <a:buNone/>
            </a:pPr>
            <a:endParaRPr lang="en-US" sz="4000" dirty="0" smtClean="0">
              <a:solidFill>
                <a:schemeClr val="bg1"/>
              </a:solidFill>
            </a:endParaRPr>
          </a:p>
          <a:p>
            <a:pPr marL="0" indent="0">
              <a:buNone/>
            </a:pPr>
            <a:r>
              <a:rPr lang="en-US" sz="4000" b="1" dirty="0" smtClean="0">
                <a:solidFill>
                  <a:schemeClr val="bg1"/>
                </a:solidFill>
              </a:rPr>
              <a:t>So What’s on Iceland’s Menu?</a:t>
            </a:r>
            <a:endParaRPr lang="en-US" sz="4000" b="1"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1293" y="3657438"/>
            <a:ext cx="2240507" cy="1600362"/>
          </a:xfrm>
          <a:prstGeom prst="rect">
            <a:avLst/>
          </a:prstGeom>
        </p:spPr>
      </p:pic>
    </p:spTree>
    <p:extLst>
      <p:ext uri="{BB962C8B-B14F-4D97-AF65-F5344CB8AC3E}">
        <p14:creationId xmlns:p14="http://schemas.microsoft.com/office/powerpoint/2010/main" val="23220867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b="1" dirty="0" smtClean="0">
                <a:solidFill>
                  <a:schemeClr val="bg1"/>
                </a:solidFill>
              </a:rPr>
              <a:t>Very fresh cod </a:t>
            </a:r>
            <a:r>
              <a:rPr lang="en-US" sz="4000" dirty="0" smtClean="0">
                <a:solidFill>
                  <a:schemeClr val="bg1"/>
                </a:solidFill>
              </a:rPr>
              <a:t>– Remains on of Iceland’s biggest export and favorite food.</a:t>
            </a:r>
          </a:p>
          <a:p>
            <a:pPr marL="0" indent="0">
              <a:buNone/>
            </a:pPr>
            <a:endParaRPr lang="en-US" sz="4000" dirty="0">
              <a:solidFill>
                <a:schemeClr val="bg1"/>
              </a:solidFill>
            </a:endParaRPr>
          </a:p>
          <a:p>
            <a:pPr marL="0" indent="0">
              <a:buNone/>
            </a:pPr>
            <a:r>
              <a:rPr lang="en-US" sz="4000" b="1" dirty="0" smtClean="0">
                <a:solidFill>
                  <a:schemeClr val="bg1"/>
                </a:solidFill>
              </a:rPr>
              <a:t>Very dried fish </a:t>
            </a:r>
            <a:r>
              <a:rPr lang="en-US" sz="4000" dirty="0" smtClean="0">
                <a:solidFill>
                  <a:schemeClr val="bg1"/>
                </a:solidFill>
              </a:rPr>
              <a:t>– Think fish jerky. Put butter on top to soften it, chew each bite thoroughly.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2286000"/>
            <a:ext cx="1219200" cy="12192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0975" y="5010559"/>
            <a:ext cx="1314450" cy="1299012"/>
          </a:xfrm>
          <a:prstGeom prst="rect">
            <a:avLst/>
          </a:prstGeom>
        </p:spPr>
      </p:pic>
    </p:spTree>
    <p:extLst>
      <p:ext uri="{BB962C8B-B14F-4D97-AF65-F5344CB8AC3E}">
        <p14:creationId xmlns:p14="http://schemas.microsoft.com/office/powerpoint/2010/main" val="15183656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20000"/>
          </a:bodyPr>
          <a:lstStyle/>
          <a:p>
            <a:pPr marL="0" indent="0">
              <a:buNone/>
            </a:pPr>
            <a:r>
              <a:rPr lang="en-US" sz="4000" b="1" dirty="0" smtClean="0">
                <a:solidFill>
                  <a:schemeClr val="bg1"/>
                </a:solidFill>
              </a:rPr>
              <a:t>Salted Fish </a:t>
            </a:r>
            <a:r>
              <a:rPr lang="en-US" sz="4000" dirty="0" smtClean="0">
                <a:solidFill>
                  <a:schemeClr val="bg1"/>
                </a:solidFill>
              </a:rPr>
              <a:t>– Completely covered in salt to preserve it.  First wipe away salt then soak fish for hours or even 2 or 3 days before eating.</a:t>
            </a:r>
          </a:p>
          <a:p>
            <a:pPr marL="0" indent="0">
              <a:buNone/>
            </a:pPr>
            <a:endParaRPr lang="en-US" sz="4000" dirty="0">
              <a:solidFill>
                <a:schemeClr val="bg1"/>
              </a:solidFill>
            </a:endParaRPr>
          </a:p>
          <a:p>
            <a:pPr marL="0" indent="0">
              <a:buNone/>
            </a:pPr>
            <a:r>
              <a:rPr lang="en-US" sz="4000" b="1" dirty="0" err="1" smtClean="0">
                <a:solidFill>
                  <a:schemeClr val="bg1"/>
                </a:solidFill>
              </a:rPr>
              <a:t>Minke</a:t>
            </a:r>
            <a:r>
              <a:rPr lang="en-US" sz="4000" b="1" dirty="0" smtClean="0">
                <a:solidFill>
                  <a:schemeClr val="bg1"/>
                </a:solidFill>
              </a:rPr>
              <a:t> Whale </a:t>
            </a:r>
            <a:r>
              <a:rPr lang="en-US" sz="4000" dirty="0" smtClean="0">
                <a:solidFill>
                  <a:schemeClr val="bg1"/>
                </a:solidFill>
              </a:rPr>
              <a:t>– Has never been considered endangered.  Eaten raw or cooked. The meat is similar to beef steak but leaner and softer and not fishy tasting.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2418522"/>
            <a:ext cx="3429000" cy="101047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5366366"/>
            <a:ext cx="2247900" cy="1263034"/>
          </a:xfrm>
          <a:prstGeom prst="rect">
            <a:avLst/>
          </a:prstGeom>
        </p:spPr>
      </p:pic>
    </p:spTree>
    <p:extLst>
      <p:ext uri="{BB962C8B-B14F-4D97-AF65-F5344CB8AC3E}">
        <p14:creationId xmlns:p14="http://schemas.microsoft.com/office/powerpoint/2010/main" val="33799425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lnSpcReduction="10000"/>
          </a:bodyPr>
          <a:lstStyle/>
          <a:p>
            <a:pPr marL="0" indent="0">
              <a:buNone/>
            </a:pPr>
            <a:r>
              <a:rPr lang="en-US" sz="4000" b="1" dirty="0" smtClean="0">
                <a:solidFill>
                  <a:schemeClr val="bg1"/>
                </a:solidFill>
              </a:rPr>
              <a:t>Fish Stomach </a:t>
            </a:r>
            <a:r>
              <a:rPr lang="en-US" sz="4000" dirty="0" smtClean="0">
                <a:solidFill>
                  <a:schemeClr val="bg1"/>
                </a:solidFill>
              </a:rPr>
              <a:t>– Its stuffed with fish liver and boiled with rye.</a:t>
            </a:r>
          </a:p>
          <a:p>
            <a:pPr marL="0" indent="0">
              <a:buNone/>
            </a:pPr>
            <a:endParaRPr lang="en-US" sz="4000" dirty="0">
              <a:solidFill>
                <a:schemeClr val="bg1"/>
              </a:solidFill>
            </a:endParaRPr>
          </a:p>
          <a:p>
            <a:pPr marL="0" indent="0">
              <a:buNone/>
            </a:pPr>
            <a:r>
              <a:rPr lang="en-US" sz="4000" b="1" dirty="0" err="1" smtClean="0">
                <a:solidFill>
                  <a:schemeClr val="bg1"/>
                </a:solidFill>
              </a:rPr>
              <a:t>Gellur</a:t>
            </a:r>
            <a:r>
              <a:rPr lang="en-US" sz="4000" b="1" dirty="0" smtClean="0">
                <a:solidFill>
                  <a:schemeClr val="bg1"/>
                </a:solidFill>
              </a:rPr>
              <a:t> (cod tongues) </a:t>
            </a:r>
            <a:r>
              <a:rPr lang="en-US" sz="4000" dirty="0" smtClean="0">
                <a:solidFill>
                  <a:schemeClr val="bg1"/>
                </a:solidFill>
              </a:rPr>
              <a:t>– Not tongues at all, it’s the fleshy muscle behind and under the cod’s tongue.  Tasty cooked au gratin, just boiling them not so much.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524000"/>
            <a:ext cx="1890713" cy="125818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5181600"/>
            <a:ext cx="2209800" cy="1470521"/>
          </a:xfrm>
          <a:prstGeom prst="rect">
            <a:avLst/>
          </a:prstGeom>
        </p:spPr>
      </p:pic>
    </p:spTree>
    <p:extLst>
      <p:ext uri="{BB962C8B-B14F-4D97-AF65-F5344CB8AC3E}">
        <p14:creationId xmlns:p14="http://schemas.microsoft.com/office/powerpoint/2010/main" val="4988736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10000"/>
          </a:bodyPr>
          <a:lstStyle/>
          <a:p>
            <a:pPr marL="0" indent="0">
              <a:buNone/>
            </a:pPr>
            <a:r>
              <a:rPr lang="en-US" sz="4000" b="1" dirty="0" smtClean="0">
                <a:solidFill>
                  <a:schemeClr val="bg1"/>
                </a:solidFill>
              </a:rPr>
              <a:t>Puffin</a:t>
            </a:r>
            <a:r>
              <a:rPr lang="en-US" sz="4000" dirty="0" smtClean="0">
                <a:solidFill>
                  <a:schemeClr val="bg1"/>
                </a:solidFill>
              </a:rPr>
              <a:t> – A black and white sea bird with brightly colored bill. Either boiled in milk sauce or smoked. It’s a delicacy found in many Icelandic restaurants. </a:t>
            </a:r>
          </a:p>
          <a:p>
            <a:pPr marL="0" indent="0">
              <a:buNone/>
            </a:pPr>
            <a:endParaRPr lang="en-US" sz="4000" dirty="0">
              <a:solidFill>
                <a:schemeClr val="bg1"/>
              </a:solidFill>
            </a:endParaRPr>
          </a:p>
          <a:p>
            <a:pPr marL="0" indent="0">
              <a:buNone/>
            </a:pPr>
            <a:r>
              <a:rPr lang="en-US" sz="4000" b="1" dirty="0" smtClean="0">
                <a:solidFill>
                  <a:schemeClr val="bg1"/>
                </a:solidFill>
              </a:rPr>
              <a:t>Hot Springs Rye Bread </a:t>
            </a:r>
            <a:r>
              <a:rPr lang="en-US" sz="4000" dirty="0" smtClean="0">
                <a:solidFill>
                  <a:schemeClr val="bg1"/>
                </a:solidFill>
              </a:rPr>
              <a:t>– Dark, slightly sweet dough put in special wooden casks in the ground near a hot spring. You pick up your baked bread the next day. </a:t>
            </a:r>
          </a:p>
        </p:txBody>
      </p:sp>
    </p:spTree>
    <p:extLst>
      <p:ext uri="{BB962C8B-B14F-4D97-AF65-F5344CB8AC3E}">
        <p14:creationId xmlns:p14="http://schemas.microsoft.com/office/powerpoint/2010/main" val="5176679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chemeClr val="bg1"/>
                </a:solidFill>
              </a:rPr>
              <a:t>Puffin… what’s for lunch?</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08557"/>
            <a:ext cx="8203057" cy="5126910"/>
          </a:xfrm>
        </p:spPr>
      </p:pic>
    </p:spTree>
    <p:extLst>
      <p:ext uri="{BB962C8B-B14F-4D97-AF65-F5344CB8AC3E}">
        <p14:creationId xmlns:p14="http://schemas.microsoft.com/office/powerpoint/2010/main" val="34389965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85000" lnSpcReduction="10000"/>
          </a:bodyPr>
          <a:lstStyle/>
          <a:p>
            <a:pPr marL="0" indent="0">
              <a:buNone/>
            </a:pPr>
            <a:r>
              <a:rPr lang="en-US" sz="4000" b="1" dirty="0" err="1" smtClean="0">
                <a:solidFill>
                  <a:schemeClr val="bg1"/>
                </a:solidFill>
              </a:rPr>
              <a:t>Hangikjot</a:t>
            </a:r>
            <a:r>
              <a:rPr lang="en-US" sz="4000" dirty="0" smtClean="0">
                <a:solidFill>
                  <a:schemeClr val="bg1"/>
                </a:solidFill>
              </a:rPr>
              <a:t> </a:t>
            </a:r>
            <a:r>
              <a:rPr lang="en-US" sz="4000" dirty="0">
                <a:solidFill>
                  <a:schemeClr val="bg1"/>
                </a:solidFill>
              </a:rPr>
              <a:t>(hon-key-</a:t>
            </a:r>
            <a:r>
              <a:rPr lang="en-US" sz="4000" dirty="0" err="1">
                <a:solidFill>
                  <a:schemeClr val="bg1"/>
                </a:solidFill>
              </a:rPr>
              <a:t>kurt</a:t>
            </a:r>
            <a:r>
              <a:rPr lang="en-US" sz="4000" dirty="0">
                <a:solidFill>
                  <a:schemeClr val="bg1"/>
                </a:solidFill>
              </a:rPr>
              <a:t>) - Lamb roast, hung and twice smoked but not roasted, thinly </a:t>
            </a:r>
            <a:r>
              <a:rPr lang="en-US" sz="4000" dirty="0" smtClean="0">
                <a:solidFill>
                  <a:schemeClr val="bg1"/>
                </a:solidFill>
              </a:rPr>
              <a:t>sliced and </a:t>
            </a:r>
            <a:r>
              <a:rPr lang="en-US" sz="4000" dirty="0">
                <a:solidFill>
                  <a:schemeClr val="bg1"/>
                </a:solidFill>
              </a:rPr>
              <a:t>served with potatoes, white gravy and green peas.</a:t>
            </a:r>
          </a:p>
          <a:p>
            <a:pPr marL="0" indent="0">
              <a:buNone/>
            </a:pPr>
            <a:r>
              <a:rPr lang="en-US" sz="4000" dirty="0">
                <a:solidFill>
                  <a:schemeClr val="bg1"/>
                </a:solidFill>
              </a:rPr>
              <a:t> </a:t>
            </a:r>
          </a:p>
          <a:p>
            <a:pPr marL="0" indent="0">
              <a:buNone/>
            </a:pPr>
            <a:r>
              <a:rPr lang="en-US" sz="4000" b="1" dirty="0">
                <a:solidFill>
                  <a:schemeClr val="bg1"/>
                </a:solidFill>
              </a:rPr>
              <a:t>Sheep's Head</a:t>
            </a:r>
            <a:r>
              <a:rPr lang="en-US" sz="4000" dirty="0">
                <a:solidFill>
                  <a:schemeClr val="bg1"/>
                </a:solidFill>
              </a:rPr>
              <a:t> - A favorite smoked and cooked main dish, the whole head is eaten except the </a:t>
            </a:r>
            <a:r>
              <a:rPr lang="en-US" sz="4000" dirty="0" smtClean="0">
                <a:solidFill>
                  <a:schemeClr val="bg1"/>
                </a:solidFill>
              </a:rPr>
              <a:t>brain</a:t>
            </a:r>
            <a:r>
              <a:rPr lang="en-US" sz="4000" dirty="0">
                <a:solidFill>
                  <a:schemeClr val="bg1"/>
                </a:solidFill>
              </a:rPr>
              <a:t>.  Eyes, cheeks and tongue are tasty, its the presentation that throws you off. </a:t>
            </a:r>
            <a:r>
              <a:rPr lang="en-US" sz="4000" dirty="0" smtClean="0">
                <a:solidFill>
                  <a:schemeClr val="bg1"/>
                </a:solidFill>
              </a:rPr>
              <a:t>Most </a:t>
            </a:r>
            <a:r>
              <a:rPr lang="en-US" sz="4000" dirty="0">
                <a:solidFill>
                  <a:schemeClr val="bg1"/>
                </a:solidFill>
              </a:rPr>
              <a:t>markets and drive-thru sell it</a:t>
            </a:r>
            <a:r>
              <a:rPr lang="en-US" sz="4000" dirty="0" smtClean="0">
                <a:solidFill>
                  <a:schemeClr val="bg1"/>
                </a:solidFill>
              </a:rPr>
              <a:t>.</a:t>
            </a:r>
            <a:endParaRPr lang="en-US" sz="4000" dirty="0">
              <a:solidFill>
                <a:schemeClr val="bg1"/>
              </a:solidFill>
            </a:endParaRPr>
          </a:p>
          <a:p>
            <a:endParaRPr lang="en-US"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1" y="2438400"/>
            <a:ext cx="1182806" cy="11671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5474238"/>
            <a:ext cx="1850407" cy="1231362"/>
          </a:xfrm>
          <a:prstGeom prst="rect">
            <a:avLst/>
          </a:prstGeom>
        </p:spPr>
      </p:pic>
    </p:spTree>
    <p:extLst>
      <p:ext uri="{BB962C8B-B14F-4D97-AF65-F5344CB8AC3E}">
        <p14:creationId xmlns:p14="http://schemas.microsoft.com/office/powerpoint/2010/main" val="31909398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77500" lnSpcReduction="20000"/>
          </a:bodyPr>
          <a:lstStyle/>
          <a:p>
            <a:pPr marL="0" indent="0">
              <a:buNone/>
            </a:pPr>
            <a:r>
              <a:rPr lang="en-US" sz="4000" dirty="0">
                <a:solidFill>
                  <a:schemeClr val="bg1"/>
                </a:solidFill>
              </a:rPr>
              <a:t> </a:t>
            </a:r>
            <a:r>
              <a:rPr lang="en-US" sz="4000" b="1" dirty="0" smtClean="0">
                <a:solidFill>
                  <a:schemeClr val="bg1"/>
                </a:solidFill>
              </a:rPr>
              <a:t>Blood </a:t>
            </a:r>
            <a:r>
              <a:rPr lang="en-US" sz="4000" b="1" dirty="0">
                <a:solidFill>
                  <a:schemeClr val="bg1"/>
                </a:solidFill>
              </a:rPr>
              <a:t>Pudding</a:t>
            </a:r>
            <a:r>
              <a:rPr lang="en-US" sz="4000" dirty="0">
                <a:solidFill>
                  <a:schemeClr val="bg1"/>
                </a:solidFill>
              </a:rPr>
              <a:t> - Sheep's innards stuffed with blood and fat, sewn together then boiled.  Served </a:t>
            </a:r>
            <a:r>
              <a:rPr lang="en-US" sz="4000" dirty="0" smtClean="0">
                <a:solidFill>
                  <a:schemeClr val="bg1"/>
                </a:solidFill>
              </a:rPr>
              <a:t>with </a:t>
            </a:r>
            <a:r>
              <a:rPr lang="en-US" sz="4000" dirty="0">
                <a:solidFill>
                  <a:schemeClr val="bg1"/>
                </a:solidFill>
              </a:rPr>
              <a:t>Sheep's Head and many times sweet rice pudding.  </a:t>
            </a:r>
            <a:r>
              <a:rPr lang="en-US" sz="4000" dirty="0" err="1">
                <a:solidFill>
                  <a:schemeClr val="bg1"/>
                </a:solidFill>
              </a:rPr>
              <a:t>Humm</a:t>
            </a:r>
            <a:r>
              <a:rPr lang="en-US" sz="4000" dirty="0">
                <a:solidFill>
                  <a:schemeClr val="bg1"/>
                </a:solidFill>
              </a:rPr>
              <a:t>-mm</a:t>
            </a:r>
            <a:r>
              <a:rPr lang="en-US" sz="4000" dirty="0" smtClean="0">
                <a:solidFill>
                  <a:schemeClr val="bg1"/>
                </a:solidFill>
              </a:rPr>
              <a:t>.</a:t>
            </a:r>
          </a:p>
          <a:p>
            <a:pPr marL="0" indent="0">
              <a:buNone/>
            </a:pPr>
            <a:endParaRPr lang="en-US" sz="4000" dirty="0">
              <a:solidFill>
                <a:schemeClr val="bg1"/>
              </a:solidFill>
            </a:endParaRPr>
          </a:p>
          <a:p>
            <a:pPr marL="0" indent="0">
              <a:buNone/>
            </a:pPr>
            <a:r>
              <a:rPr lang="en-US" sz="4000" b="1" dirty="0" smtClean="0">
                <a:solidFill>
                  <a:schemeClr val="bg1"/>
                </a:solidFill>
              </a:rPr>
              <a:t>Sour </a:t>
            </a:r>
            <a:r>
              <a:rPr lang="en-US" sz="4000" b="1" dirty="0">
                <a:solidFill>
                  <a:schemeClr val="bg1"/>
                </a:solidFill>
              </a:rPr>
              <a:t>Ram's Testicles</a:t>
            </a:r>
            <a:r>
              <a:rPr lang="en-US" sz="4000" dirty="0">
                <a:solidFill>
                  <a:schemeClr val="bg1"/>
                </a:solidFill>
              </a:rPr>
              <a:t> - A recipe that's rarely made now</a:t>
            </a:r>
            <a:r>
              <a:rPr lang="en-US" sz="4000" dirty="0" smtClean="0">
                <a:solidFill>
                  <a:schemeClr val="bg1"/>
                </a:solidFill>
              </a:rPr>
              <a:t>.</a:t>
            </a:r>
          </a:p>
          <a:p>
            <a:pPr marL="0" indent="0">
              <a:buNone/>
            </a:pPr>
            <a:endParaRPr lang="en-US" sz="4000" dirty="0">
              <a:solidFill>
                <a:schemeClr val="bg1"/>
              </a:solidFill>
            </a:endParaRPr>
          </a:p>
          <a:p>
            <a:pPr marL="0" indent="0">
              <a:buNone/>
            </a:pPr>
            <a:r>
              <a:rPr lang="en-US" sz="4000" b="1" dirty="0" err="1">
                <a:solidFill>
                  <a:schemeClr val="bg1"/>
                </a:solidFill>
              </a:rPr>
              <a:t>Skyr</a:t>
            </a:r>
            <a:r>
              <a:rPr lang="en-US" sz="4000" dirty="0">
                <a:solidFill>
                  <a:schemeClr val="bg1"/>
                </a:solidFill>
              </a:rPr>
              <a:t> - A popular traditional Icelandic food.  Its a low fat dairy product, rich and creamy </a:t>
            </a:r>
            <a:r>
              <a:rPr lang="en-US" sz="4000" dirty="0" smtClean="0">
                <a:solidFill>
                  <a:schemeClr val="bg1"/>
                </a:solidFill>
              </a:rPr>
              <a:t>resembling </a:t>
            </a:r>
            <a:r>
              <a:rPr lang="en-US" sz="4000" dirty="0">
                <a:solidFill>
                  <a:schemeClr val="bg1"/>
                </a:solidFill>
              </a:rPr>
              <a:t>yogurt, but it's different.  Now found at Whole Foods.</a:t>
            </a:r>
          </a:p>
          <a:p>
            <a:endParaRPr lang="en-US"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2248930"/>
            <a:ext cx="1066799" cy="79907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621" y="3490499"/>
            <a:ext cx="1117979" cy="8374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4068" y="5562600"/>
            <a:ext cx="1643063" cy="1046649"/>
          </a:xfrm>
          <a:prstGeom prst="rect">
            <a:avLst/>
          </a:prstGeom>
        </p:spPr>
      </p:pic>
    </p:spTree>
    <p:extLst>
      <p:ext uri="{BB962C8B-B14F-4D97-AF65-F5344CB8AC3E}">
        <p14:creationId xmlns:p14="http://schemas.microsoft.com/office/powerpoint/2010/main" val="41469148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b="1" dirty="0" smtClean="0">
                <a:solidFill>
                  <a:schemeClr val="bg1"/>
                </a:solidFill>
              </a:rPr>
              <a:t>Taxation in Iceland</a:t>
            </a:r>
          </a:p>
          <a:p>
            <a:pPr marL="0" indent="0">
              <a:buNone/>
            </a:pPr>
            <a:r>
              <a:rPr lang="en-US" sz="4000" dirty="0" smtClean="0">
                <a:solidFill>
                  <a:schemeClr val="bg1"/>
                </a:solidFill>
              </a:rPr>
              <a:t>Taxes in Iceland are levied by the Federal Government and the local communities.  Iceland, similar to Scandinavian Countries, it is a </a:t>
            </a:r>
            <a:r>
              <a:rPr lang="en-US" sz="4000" dirty="0">
                <a:solidFill>
                  <a:schemeClr val="bg1"/>
                </a:solidFill>
              </a:rPr>
              <a:t>N</a:t>
            </a:r>
            <a:r>
              <a:rPr lang="en-US" sz="4000" dirty="0" smtClean="0">
                <a:solidFill>
                  <a:schemeClr val="bg1"/>
                </a:solidFill>
              </a:rPr>
              <a:t>ordic social democracy, but the government welfare spending is less than most other European countries.</a:t>
            </a:r>
          </a:p>
          <a:p>
            <a:pPr marL="0" indent="0">
              <a:buNone/>
            </a:pPr>
            <a:endParaRPr lang="en-US" sz="4000" b="1" dirty="0">
              <a:solidFill>
                <a:schemeClr val="bg1"/>
              </a:solidFill>
            </a:endParaRPr>
          </a:p>
          <a:p>
            <a:pPr marL="0" indent="0">
              <a:buNone/>
            </a:pPr>
            <a:endParaRPr lang="en-US" sz="4000" dirty="0">
              <a:solidFill>
                <a:schemeClr val="bg1"/>
              </a:solidFill>
            </a:endParaRPr>
          </a:p>
          <a:p>
            <a:endParaRPr lang="en-US"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52400"/>
            <a:ext cx="2905125" cy="1571625"/>
          </a:xfrm>
          <a:prstGeom prst="rect">
            <a:avLst/>
          </a:prstGeom>
        </p:spPr>
      </p:pic>
    </p:spTree>
    <p:extLst>
      <p:ext uri="{BB962C8B-B14F-4D97-AF65-F5344CB8AC3E}">
        <p14:creationId xmlns:p14="http://schemas.microsoft.com/office/powerpoint/2010/main" val="2806998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29011"/>
            <a:ext cx="8203057" cy="5286001"/>
          </a:xfrm>
        </p:spPr>
      </p:pic>
    </p:spTree>
    <p:extLst>
      <p:ext uri="{BB962C8B-B14F-4D97-AF65-F5344CB8AC3E}">
        <p14:creationId xmlns:p14="http://schemas.microsoft.com/office/powerpoint/2010/main" val="37240052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The country has an Income Tax which the Icelanders pay through their employers.  Up to 8% of the Icelander gross income may be deducted for pension insurance, like our Social Security. Their income tax rate ranges from 37% to over 46%.  It is a progressive tax as is our taxes. </a:t>
            </a:r>
            <a:endParaRPr lang="en-US" sz="4000" dirty="0">
              <a:solidFill>
                <a:schemeClr val="bg1"/>
              </a:solidFill>
            </a:endParaRPr>
          </a:p>
        </p:txBody>
      </p:sp>
      <p:pic>
        <p:nvPicPr>
          <p:cNvPr id="1026" name="Picture 2" descr="C:\Users\Scott\AppData\Local\Microsoft\Windows\Temporary Internet Files\Content.IE5\R94HGHKP\rentabilidad-financiero-fisc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433" y="4800600"/>
            <a:ext cx="1600200" cy="133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3283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20000"/>
          </a:bodyPr>
          <a:lstStyle/>
          <a:p>
            <a:pPr marL="0" indent="0">
              <a:buNone/>
            </a:pPr>
            <a:r>
              <a:rPr lang="en-US" sz="4000" dirty="0" smtClean="0">
                <a:solidFill>
                  <a:schemeClr val="bg1"/>
                </a:solidFill>
              </a:rPr>
              <a:t>Local communities’ rate is 14 ½% and is collected by municipal authorities.  In the US we have voluntary compliance, where we file our own taxes.  US income tax rate ranges from 10% to 39% depending on filing status and income level.  Oregon income tax rates range from 5% to 9.9% again depending on filing status and income level. </a:t>
            </a:r>
            <a:r>
              <a:rPr lang="en-US" sz="4000" dirty="0" smtClean="0">
                <a:solidFill>
                  <a:srgbClr val="FC1010"/>
                </a:solidFill>
              </a:rPr>
              <a:t>Iceland’s total tax rate is 59.5% to 64.5% + 11% “Added value tax”</a:t>
            </a:r>
            <a:endParaRPr lang="en-US" sz="4000" dirty="0">
              <a:solidFill>
                <a:schemeClr val="bg1"/>
              </a:solidFill>
            </a:endParaRPr>
          </a:p>
        </p:txBody>
      </p:sp>
      <p:pic>
        <p:nvPicPr>
          <p:cNvPr id="2050" name="Picture 2" descr="C:\Users\Scott\AppData\Local\Microsoft\Windows\Temporary Internet Files\Content.IE5\WSJRZNXL\3656705331_c81bfef1e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5562600"/>
            <a:ext cx="1295400"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6122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20000"/>
          </a:bodyPr>
          <a:lstStyle/>
          <a:p>
            <a:pPr marL="0" indent="0">
              <a:buNone/>
            </a:pPr>
            <a:r>
              <a:rPr lang="en-US" sz="4000" dirty="0" smtClean="0">
                <a:solidFill>
                  <a:schemeClr val="bg1"/>
                </a:solidFill>
              </a:rPr>
              <a:t>Iceland’s corporate tax rate is 20%, one of the lowest in the world. In the US it can be as high as 38.9%, but businesses can claim deductions. </a:t>
            </a:r>
          </a:p>
          <a:p>
            <a:pPr marL="0" indent="0">
              <a:buNone/>
            </a:pPr>
            <a:endParaRPr lang="en-US" sz="4000" dirty="0">
              <a:solidFill>
                <a:schemeClr val="bg1"/>
              </a:solidFill>
            </a:endParaRPr>
          </a:p>
          <a:p>
            <a:pPr marL="0" indent="0">
              <a:buNone/>
            </a:pPr>
            <a:r>
              <a:rPr lang="en-US" sz="4000" dirty="0" smtClean="0">
                <a:solidFill>
                  <a:schemeClr val="bg1"/>
                </a:solidFill>
              </a:rPr>
              <a:t>Iceland does have a value-added tax, similar to a national sales tax. The standard rate is 11%.  Both the US government and Oregon do NOT have a value added tax nor sales tax. </a:t>
            </a:r>
            <a:endParaRPr lang="en-US" sz="4000" dirty="0">
              <a:solidFill>
                <a:schemeClr val="bg1"/>
              </a:solidFill>
            </a:endParaRPr>
          </a:p>
        </p:txBody>
      </p:sp>
      <p:pic>
        <p:nvPicPr>
          <p:cNvPr id="3074" name="Picture 2" descr="C:\Users\Scott\AppData\Local\Microsoft\Windows\Temporary Internet Files\Content.IE5\WSJRZNXL\소득공제%200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2514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632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20000"/>
          </a:bodyPr>
          <a:lstStyle/>
          <a:p>
            <a:pPr marL="0" indent="0">
              <a:buNone/>
            </a:pPr>
            <a:r>
              <a:rPr lang="en-US" sz="4000" dirty="0">
                <a:solidFill>
                  <a:schemeClr val="bg1"/>
                </a:solidFill>
              </a:rPr>
              <a:t> </a:t>
            </a:r>
            <a:r>
              <a:rPr lang="en-US" sz="4000" b="1" dirty="0" smtClean="0">
                <a:solidFill>
                  <a:schemeClr val="bg1"/>
                </a:solidFill>
              </a:rPr>
              <a:t>Healthcare in Iceland</a:t>
            </a:r>
            <a:endParaRPr lang="en-US" dirty="0">
              <a:solidFill>
                <a:schemeClr val="bg1"/>
              </a:solidFill>
            </a:endParaRPr>
          </a:p>
          <a:p>
            <a:pPr marL="0" indent="0">
              <a:buNone/>
            </a:pPr>
            <a:r>
              <a:rPr lang="en-US" sz="4000" dirty="0" smtClean="0">
                <a:solidFill>
                  <a:schemeClr val="bg1"/>
                </a:solidFill>
              </a:rPr>
              <a:t>Iceland has universal healthcare.  Their system is paid for by taxes and service fees. It is administered by the Ministry of Welfare.  There is vey little private health care insurance and no private hospitals. This public service is heavily funded through taxation to support the general public, in order for the population to have equal access to the healthcare system. </a:t>
            </a:r>
            <a:endParaRPr lang="en-US" sz="4000" dirty="0">
              <a:solidFill>
                <a:schemeClr val="bg1"/>
              </a:solidFill>
            </a:endParaRPr>
          </a:p>
        </p:txBody>
      </p:sp>
      <p:pic>
        <p:nvPicPr>
          <p:cNvPr id="4098" name="Picture 2" descr="C:\Users\Scott\AppData\Local\Microsoft\Windows\Temporary Internet Files\Content.IE5\K34L8LFE\stethoscope-heart-clip-art--thumb288729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29548"/>
            <a:ext cx="12446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5959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fontScale="92500" lnSpcReduction="10000"/>
          </a:bodyPr>
          <a:lstStyle/>
          <a:p>
            <a:pPr marL="0" indent="0">
              <a:buNone/>
            </a:pPr>
            <a:r>
              <a:rPr lang="en-US" sz="4000" dirty="0" smtClean="0">
                <a:solidFill>
                  <a:schemeClr val="bg1"/>
                </a:solidFill>
              </a:rPr>
              <a:t>Health care providers fall into legally defined categories of clinics, institutions, university hospitals, and teaching hospitals. This care includes personal assistance and domestic care, including nursing homes and even child care.  Interesting note: hospital professionals and doctors are salaried employees and are paid through hospital budgets. </a:t>
            </a:r>
            <a:endParaRPr lang="en-US" dirty="0">
              <a:solidFill>
                <a:schemeClr val="bg1"/>
              </a:solidFill>
            </a:endParaRPr>
          </a:p>
        </p:txBody>
      </p:sp>
      <p:pic>
        <p:nvPicPr>
          <p:cNvPr id="5122" name="Picture 2" descr="C:\Users\Scott\AppData\Local\Microsoft\Windows\Temporary Internet Files\Content.IE5\WSJRZNXL\centricityemr_productimag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799" y="5334000"/>
            <a:ext cx="1728005"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4737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a:solidFill>
                  <a:schemeClr val="bg1"/>
                </a:solidFill>
              </a:rPr>
              <a:t> </a:t>
            </a:r>
            <a:r>
              <a:rPr lang="en-US" sz="4000" dirty="0" smtClean="0">
                <a:solidFill>
                  <a:schemeClr val="bg1"/>
                </a:solidFill>
              </a:rPr>
              <a:t>Iceland has a relatively small population.  It has 6 regional hospitals and 16 clinics and care homes. The main hospital is located in Reykjavik. </a:t>
            </a:r>
          </a:p>
          <a:p>
            <a:pPr marL="0" indent="0">
              <a:buNone/>
            </a:pPr>
            <a:r>
              <a:rPr lang="en-US" sz="4000" dirty="0" smtClean="0">
                <a:solidFill>
                  <a:schemeClr val="bg1"/>
                </a:solidFill>
              </a:rPr>
              <a:t> </a:t>
            </a:r>
            <a:endParaRPr lang="en-US"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3581400"/>
            <a:ext cx="5486400" cy="2883705"/>
          </a:xfrm>
          <a:prstGeom prst="rect">
            <a:avLst/>
          </a:prstGeom>
        </p:spPr>
      </p:pic>
    </p:spTree>
    <p:extLst>
      <p:ext uri="{BB962C8B-B14F-4D97-AF65-F5344CB8AC3E}">
        <p14:creationId xmlns:p14="http://schemas.microsoft.com/office/powerpoint/2010/main" val="39063138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b="1" dirty="0">
                <a:solidFill>
                  <a:schemeClr val="bg1"/>
                </a:solidFill>
              </a:rPr>
              <a:t> </a:t>
            </a:r>
            <a:r>
              <a:rPr lang="en-US" sz="4000" b="1" dirty="0" smtClean="0">
                <a:solidFill>
                  <a:schemeClr val="bg1"/>
                </a:solidFill>
              </a:rPr>
              <a:t>The Golden Circle Tour: Attractions to see in Iceland. </a:t>
            </a:r>
          </a:p>
          <a:p>
            <a:pPr marL="0" indent="0">
              <a:buNone/>
            </a:pPr>
            <a:r>
              <a:rPr lang="en-US" sz="4000" dirty="0" smtClean="0">
                <a:solidFill>
                  <a:schemeClr val="bg1"/>
                </a:solidFill>
              </a:rPr>
              <a:t>Iceland is world famous for its diverse and unique geothermal landscape. It captures you from all directions.  </a:t>
            </a:r>
            <a:endParaRPr lang="en-US" sz="4000" dirty="0">
              <a:solidFill>
                <a:schemeClr val="bg1"/>
              </a:solidFill>
            </a:endParaRPr>
          </a:p>
          <a:p>
            <a:endParaRPr lang="en-US"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4191000"/>
            <a:ext cx="2895600" cy="192518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562475"/>
            <a:ext cx="2705100" cy="16859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4378454"/>
            <a:ext cx="3276600" cy="2178496"/>
          </a:xfrm>
          <a:prstGeom prst="rect">
            <a:avLst/>
          </a:prstGeom>
        </p:spPr>
      </p:pic>
    </p:spTree>
    <p:extLst>
      <p:ext uri="{BB962C8B-B14F-4D97-AF65-F5344CB8AC3E}">
        <p14:creationId xmlns:p14="http://schemas.microsoft.com/office/powerpoint/2010/main" val="4216129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dirty="0" smtClean="0">
                <a:solidFill>
                  <a:schemeClr val="bg1"/>
                </a:solidFill>
              </a:rPr>
              <a:t>After arriving in Keflavik, the airport near Reykjavik, you don’t have to look too far to see plumes of smoke rising from the ground, natural hot springs, waterfalls, bubbling mud pots and erupting geysers, in fact you can see all of this on this Golden Circle tour.  We will enjoy eleven attractions. </a:t>
            </a:r>
            <a:endParaRPr lang="en-US" dirty="0">
              <a:solidFill>
                <a:schemeClr val="bg1"/>
              </a:solidFill>
            </a:endParaRPr>
          </a:p>
        </p:txBody>
      </p:sp>
    </p:spTree>
    <p:extLst>
      <p:ext uri="{BB962C8B-B14F-4D97-AF65-F5344CB8AC3E}">
        <p14:creationId xmlns:p14="http://schemas.microsoft.com/office/powerpoint/2010/main" val="7475891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135563"/>
          </a:xfrm>
        </p:spPr>
        <p:txBody>
          <a:bodyPr>
            <a:normAutofit/>
          </a:bodyPr>
          <a:lstStyle/>
          <a:p>
            <a:pPr marL="0" indent="0">
              <a:buNone/>
            </a:pPr>
            <a:r>
              <a:rPr lang="en-US" sz="4000" dirty="0" smtClean="0">
                <a:solidFill>
                  <a:schemeClr val="bg1"/>
                </a:solidFill>
              </a:rPr>
              <a:t>This tour usually requires about 4 hours of driving and after you add the time which will be needed to enjoy each attraction, you need to put aside a full day. </a:t>
            </a:r>
            <a:endParaRPr lang="en-US" sz="4000" dirty="0">
              <a:solidFill>
                <a:schemeClr val="bg1"/>
              </a:solidFill>
            </a:endParaRP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200400"/>
            <a:ext cx="4967535" cy="3355673"/>
          </a:xfrm>
          <a:prstGeom prst="rect">
            <a:avLst/>
          </a:prstGeom>
        </p:spPr>
      </p:pic>
    </p:spTree>
    <p:extLst>
      <p:ext uri="{BB962C8B-B14F-4D97-AF65-F5344CB8AC3E}">
        <p14:creationId xmlns:p14="http://schemas.microsoft.com/office/powerpoint/2010/main" val="23087142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4000" b="1" dirty="0" smtClean="0">
                <a:solidFill>
                  <a:schemeClr val="bg1"/>
                </a:solidFill>
              </a:rPr>
              <a:t>Stop number one: Thingvellir National Park</a:t>
            </a:r>
          </a:p>
          <a:p>
            <a:pPr marL="0" indent="0">
              <a:buNone/>
            </a:pPr>
            <a:r>
              <a:rPr lang="en-US" sz="4000" dirty="0" smtClean="0">
                <a:solidFill>
                  <a:schemeClr val="bg1"/>
                </a:solidFill>
              </a:rPr>
              <a:t>The National Park is situated on the tectonic plate boundaries on the Mid Atlantic Ridge. You see the rifting of the earth’s crust through main faults and fissure in the ground’s surface. </a:t>
            </a:r>
            <a:endParaRPr lang="en-US" sz="4000" dirty="0">
              <a:solidFill>
                <a:schemeClr val="bg1"/>
              </a:solidFill>
            </a:endParaRPr>
          </a:p>
        </p:txBody>
      </p:sp>
    </p:spTree>
    <p:extLst>
      <p:ext uri="{BB962C8B-B14F-4D97-AF65-F5344CB8AC3E}">
        <p14:creationId xmlns:p14="http://schemas.microsoft.com/office/powerpoint/2010/main" val="1725673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1679</TotalTime>
  <Words>4915</Words>
  <Application>Microsoft Office PowerPoint</Application>
  <PresentationFormat>On-screen Show (4:3)</PresentationFormat>
  <Paragraphs>347</Paragraphs>
  <Slides>232</Slides>
  <Notes>0</Notes>
  <HiddenSlides>0</HiddenSlides>
  <MMClips>0</MMClips>
  <ScaleCrop>false</ScaleCrop>
  <HeadingPairs>
    <vt:vector size="4" baseType="variant">
      <vt:variant>
        <vt:lpstr>Theme</vt:lpstr>
      </vt:variant>
      <vt:variant>
        <vt:i4>1</vt:i4>
      </vt:variant>
      <vt:variant>
        <vt:lpstr>Slide Titles</vt:lpstr>
      </vt:variant>
      <vt:variant>
        <vt:i4>232</vt:i4>
      </vt:variant>
    </vt:vector>
  </HeadingPairs>
  <TitlesOfParts>
    <vt:vector size="233" baseType="lpstr">
      <vt:lpstr>Office Theme</vt:lpstr>
      <vt:lpstr>Iceland  Land of Fire and Ice that Kisses the Artic Circle</vt:lpstr>
      <vt:lpstr>PowerPoint Presentation</vt:lpstr>
      <vt:lpstr>Iceland on the World Map</vt:lpstr>
      <vt:lpstr>Iceland kissing the Artic Circle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Wooden houses for 'huldu folk'</vt:lpstr>
      <vt:lpstr>PowerPoint Presentation</vt:lpstr>
      <vt:lpstr>PowerPoint Presentation</vt:lpstr>
      <vt:lpstr>PowerPoint Presentation</vt:lpstr>
      <vt:lpstr>PowerPoint Presentation</vt:lpstr>
      <vt:lpstr>Phallological Museum</vt:lpstr>
      <vt:lpstr>Phallological Museum</vt:lpstr>
      <vt:lpstr>Phallological Museum</vt:lpstr>
      <vt:lpstr>Phallological Museum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Women in Traditional Costume</vt:lpstr>
      <vt:lpstr>Women in traditional Costume</vt:lpstr>
      <vt:lpstr>PowerPoint Presentation</vt:lpstr>
      <vt:lpstr>Men in Traditional Costume</vt:lpstr>
      <vt:lpstr>Men in Traditional Costume</vt:lpstr>
      <vt:lpstr>PowerPoint Presentation</vt:lpstr>
      <vt:lpstr>Man &amp; Woman in Traditional Costume</vt:lpstr>
      <vt:lpstr>A Family in Traditional Costume</vt:lpstr>
      <vt:lpstr>PowerPoint Presentation</vt:lpstr>
      <vt:lpstr>PowerPoint Presentation</vt:lpstr>
      <vt:lpstr>PowerPoint Presentation</vt:lpstr>
      <vt:lpstr>PowerPoint Presentation</vt:lpstr>
      <vt:lpstr>Putrefied Shark</vt:lpstr>
      <vt:lpstr>PowerPoint Presentation</vt:lpstr>
      <vt:lpstr>PowerPoint Presentation</vt:lpstr>
      <vt:lpstr>The 13 Lads of Christmas</vt:lpstr>
      <vt:lpstr>PowerPoint Presentation</vt:lpstr>
      <vt:lpstr>Icelandic Christmas Cat</vt:lpstr>
      <vt:lpstr>PowerPoint Presentation</vt:lpstr>
      <vt:lpstr>PowerPoint Presentation</vt:lpstr>
      <vt:lpstr>PowerPoint Presentation</vt:lpstr>
      <vt:lpstr>PowerPoint Presentation</vt:lpstr>
      <vt:lpstr>PowerPoint Presentation</vt:lpstr>
      <vt:lpstr>Icelandic Trolls</vt:lpstr>
      <vt:lpstr>Icelandic Trolls and Elves</vt:lpstr>
      <vt:lpstr>Elves and Trolls… frozen in time</vt:lpstr>
      <vt:lpstr>PowerPoint Presentation</vt:lpstr>
      <vt:lpstr>Gryla and her black cat</vt:lpstr>
      <vt:lpstr>PowerPoint Presentation</vt:lpstr>
      <vt:lpstr>PowerPoint Presentation</vt:lpstr>
      <vt:lpstr>PowerPoint Presentation</vt:lpstr>
      <vt:lpstr>PowerPoint Presentation</vt:lpstr>
      <vt:lpstr>PowerPoint Presentation</vt:lpstr>
      <vt:lpstr>PowerPoint Presentation</vt:lpstr>
      <vt:lpstr>Puffin… what’s for lunch?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Thingvellir National Park</vt:lpstr>
      <vt:lpstr>Thingvellir National Park</vt:lpstr>
      <vt:lpstr>Thingvellir National Park</vt:lpstr>
      <vt:lpstr>Thingvellir National Park</vt:lpstr>
      <vt:lpstr>Thingvellir National Park</vt:lpstr>
      <vt:lpstr>Thingvellir National Park</vt:lpstr>
      <vt:lpstr>Thingvellir National Park</vt:lpstr>
      <vt:lpstr>PowerPoint Presentation</vt:lpstr>
      <vt:lpstr>Althingi… 930 AD the oldest parliament in the world</vt:lpstr>
      <vt:lpstr>PowerPoint Presentation</vt:lpstr>
      <vt:lpstr>PowerPoint Presentation</vt:lpstr>
      <vt:lpstr>Icelandic Geysir</vt:lpstr>
      <vt:lpstr>Icelandic Geysir</vt:lpstr>
      <vt:lpstr>Icelandic Geysir</vt:lpstr>
      <vt:lpstr>Icelandic Geysir</vt:lpstr>
      <vt:lpstr>Icelandic Geysir</vt:lpstr>
      <vt:lpstr>Icelandic Geysir</vt:lpstr>
      <vt:lpstr>Icelandic Geysir</vt:lpstr>
      <vt:lpstr>Icelandic Geysir</vt:lpstr>
      <vt:lpstr>PowerPoint Presentation</vt:lpstr>
      <vt:lpstr>PowerPoint Presentation</vt:lpstr>
      <vt:lpstr>Gymur Waterfalls</vt:lpstr>
      <vt:lpstr>Icelandic Water Falls</vt:lpstr>
      <vt:lpstr>Icelandic Water Falls</vt:lpstr>
      <vt:lpstr>Icelandic Water Falls</vt:lpstr>
      <vt:lpstr>Icelandic Water Falls</vt:lpstr>
      <vt:lpstr>Icelandic Water Falls</vt:lpstr>
      <vt:lpstr>Icelandic Water Falls</vt:lpstr>
      <vt:lpstr>PowerPoint Presentation</vt:lpstr>
      <vt:lpstr>Icelandic Lakes </vt:lpstr>
      <vt:lpstr>Icelandic Lakes </vt:lpstr>
      <vt:lpstr>Icelandic Lakes </vt:lpstr>
      <vt:lpstr>Icelandic Lakes </vt:lpstr>
      <vt:lpstr>Icelandic Lakes </vt:lpstr>
      <vt:lpstr>Icelandic Lakes </vt:lpstr>
      <vt:lpstr>Icelandic Lakes </vt:lpstr>
      <vt:lpstr>Icelandic Cave</vt:lpstr>
      <vt:lpstr>Icelandic Cave</vt:lpstr>
      <vt:lpstr>Icelandic Cave</vt:lpstr>
      <vt:lpstr>PowerPoint Presentation</vt:lpstr>
      <vt:lpstr>Latrabjarg Cliffs</vt:lpstr>
      <vt:lpstr>Latrabjarg Cliffs</vt:lpstr>
      <vt:lpstr>Latrabjarg Cliffs</vt:lpstr>
      <vt:lpstr>Latrabjarg Cliffs</vt:lpstr>
      <vt:lpstr>Latrabjarg Cliffs</vt:lpstr>
      <vt:lpstr>PowerPoint Presentation</vt:lpstr>
      <vt:lpstr>Hvitserkur “Troll Rock”</vt:lpstr>
      <vt:lpstr>Hvitserkur “Troll Rock”</vt:lpstr>
      <vt:lpstr>Hvitserkur “Troll Rock”</vt:lpstr>
      <vt:lpstr>PowerPoint Presentation</vt:lpstr>
      <vt:lpstr>Reykjavik</vt:lpstr>
      <vt:lpstr>Reykjavik</vt:lpstr>
      <vt:lpstr>Reykjavik</vt:lpstr>
      <vt:lpstr>PowerPoint Presentation</vt:lpstr>
      <vt:lpstr>Hallgrimskirkja</vt:lpstr>
      <vt:lpstr>Hallgrimskirkja</vt:lpstr>
      <vt:lpstr>Hallgrimskirkja</vt:lpstr>
      <vt:lpstr>PowerPoint Presentation</vt:lpstr>
      <vt:lpstr>Harpa Concert Hall &amp; Conference Center</vt:lpstr>
      <vt:lpstr>Harpa Concert Hall &amp; Conference Center</vt:lpstr>
      <vt:lpstr>Harpa Concert Hall &amp; Conference Center</vt:lpstr>
      <vt:lpstr>PowerPoint Presentation</vt:lpstr>
      <vt:lpstr>Parliament House</vt:lpstr>
      <vt:lpstr>PowerPoint Presentation</vt:lpstr>
      <vt:lpstr>The Blue Lagoon</vt:lpstr>
      <vt:lpstr>The Blue Lagoon</vt:lpstr>
      <vt:lpstr>The Blue Lagoon</vt:lpstr>
      <vt:lpstr>PowerPoint Presentation</vt:lpstr>
      <vt:lpstr>PowerPoint Presentation</vt:lpstr>
      <vt:lpstr>Whales of Iceland Exhibit</vt:lpstr>
      <vt:lpstr>Whales of Iceland Exhibit</vt:lpstr>
      <vt:lpstr>PowerPoint Presentation</vt:lpstr>
      <vt:lpstr>Settlement Exhibit</vt:lpstr>
      <vt:lpstr>Settlement Exhibit</vt:lpstr>
      <vt:lpstr>Settlement Exhibit</vt:lpstr>
      <vt:lpstr>PowerPoint Presentation</vt:lpstr>
      <vt:lpstr>PowerPoint Presentation</vt:lpstr>
      <vt:lpstr>Punk Museum </vt:lpstr>
      <vt:lpstr>Punk Museum </vt:lpstr>
      <vt:lpstr>PowerPoint Presentation</vt:lpstr>
      <vt:lpstr>Maritime Museum </vt:lpstr>
      <vt:lpstr>Maritime Museum </vt:lpstr>
      <vt:lpstr>Maritime Museum </vt:lpstr>
      <vt:lpstr>PowerPoint Presentation</vt:lpstr>
      <vt:lpstr>Saga Museum </vt:lpstr>
      <vt:lpstr>Saga Museum </vt:lpstr>
      <vt:lpstr>Saga Museum </vt:lpstr>
      <vt:lpstr>PowerPoint Presentation</vt:lpstr>
      <vt:lpstr>Arbaer Open Air Museum</vt:lpstr>
      <vt:lpstr>Arbaer Open Air Museum</vt:lpstr>
      <vt:lpstr> Arbaer Open Air Museum</vt:lpstr>
      <vt:lpstr> Arbaer Open Air Museum</vt:lpstr>
      <vt:lpstr>PowerPoint Presentation</vt:lpstr>
      <vt:lpstr>PowerPoint Presentation</vt:lpstr>
      <vt:lpstr>PowerPoint Presentation</vt:lpstr>
      <vt:lpstr>PowerPoint Presentation</vt:lpstr>
      <vt:lpstr>PowerPoint Presentation</vt:lpstr>
      <vt:lpstr>Sod Houses</vt:lpstr>
      <vt:lpstr>Sod Houses</vt:lpstr>
      <vt:lpstr>Sod Houses</vt:lpstr>
      <vt:lpstr>Sod Houses</vt:lpstr>
      <vt:lpstr>Sod Houses</vt:lpstr>
      <vt:lpstr>Sod Houses</vt:lpstr>
      <vt:lpstr> Inside a Sod House</vt:lpstr>
      <vt:lpstr>Inside a Sod House</vt:lpstr>
      <vt:lpstr>Sod Houses</vt:lpstr>
      <vt:lpstr> Inside a Sod House</vt:lpstr>
      <vt:lpstr>Inside a Sod House</vt:lpstr>
      <vt:lpstr>Inside a Sod House</vt:lpstr>
      <vt:lpstr>A Modern Stone House</vt:lpstr>
      <vt:lpstr>PowerPoint Presentation</vt:lpstr>
      <vt:lpstr>Icelandic Fishing Bay</vt:lpstr>
      <vt:lpstr>Icelandic Fishing 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Northern Lights in Iceland</vt:lpstr>
      <vt:lpstr>The Northern Lights in Iceland</vt:lpstr>
      <vt:lpstr>The Northern Lights in Iceland</vt:lpstr>
      <vt:lpstr>The Northern Lights in Iceland</vt:lpstr>
      <vt:lpstr>Whales of Iceland</vt:lpstr>
      <vt:lpstr>Whales of Iceland</vt:lpstr>
      <vt:lpstr>Arctic Henge… started in 1996</vt:lpstr>
      <vt:lpstr>PowerPoint Presentation</vt:lpstr>
      <vt:lpstr>PowerPoint Presentation</vt:lpstr>
      <vt:lpstr>US Navy plane moved from Sicily to Iceland for the May 2017 World Summit in Sicily.  </vt:lpstr>
      <vt:lpstr>Mike Teeples, the man in charge of moving the US Navy planes from Sicily to Iceland for the May 2017 World Summit in Sicily.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dc:creator>
  <cp:lastModifiedBy>HP</cp:lastModifiedBy>
  <cp:revision>226</cp:revision>
  <dcterms:created xsi:type="dcterms:W3CDTF">2018-04-01T18:16:03Z</dcterms:created>
  <dcterms:modified xsi:type="dcterms:W3CDTF">2018-12-20T23:46:12Z</dcterms:modified>
</cp:coreProperties>
</file>