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handoutMasterIdLst>
    <p:handoutMasterId r:id="rId33"/>
  </p:handoutMasterIdLst>
  <p:sldIdLst>
    <p:sldId id="256" r:id="rId2"/>
    <p:sldId id="289" r:id="rId3"/>
    <p:sldId id="286" r:id="rId4"/>
    <p:sldId id="287" r:id="rId5"/>
    <p:sldId id="288" r:id="rId6"/>
    <p:sldId id="282" r:id="rId7"/>
    <p:sldId id="297" r:id="rId8"/>
    <p:sldId id="284" r:id="rId9"/>
    <p:sldId id="298" r:id="rId10"/>
    <p:sldId id="285" r:id="rId11"/>
    <p:sldId id="299" r:id="rId12"/>
    <p:sldId id="301" r:id="rId13"/>
    <p:sldId id="302" r:id="rId14"/>
    <p:sldId id="283" r:id="rId15"/>
    <p:sldId id="281" r:id="rId16"/>
    <p:sldId id="257" r:id="rId17"/>
    <p:sldId id="259" r:id="rId18"/>
    <p:sldId id="260" r:id="rId19"/>
    <p:sldId id="290" r:id="rId20"/>
    <p:sldId id="295" r:id="rId21"/>
    <p:sldId id="296" r:id="rId22"/>
    <p:sldId id="264" r:id="rId23"/>
    <p:sldId id="265" r:id="rId24"/>
    <p:sldId id="258" r:id="rId25"/>
    <p:sldId id="263" r:id="rId26"/>
    <p:sldId id="279" r:id="rId27"/>
    <p:sldId id="300" r:id="rId28"/>
    <p:sldId id="280" r:id="rId29"/>
    <p:sldId id="291" r:id="rId30"/>
    <p:sldId id="293"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d Dolan" initials="E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9850" autoAdjust="0"/>
  </p:normalViewPr>
  <p:slideViewPr>
    <p:cSldViewPr>
      <p:cViewPr varScale="1">
        <p:scale>
          <a:sx n="71" d="100"/>
          <a:sy n="71" d="100"/>
        </p:scale>
        <p:origin x="-462" y="-90"/>
      </p:cViewPr>
      <p:guideLst>
        <p:guide orient="horz" pos="2160"/>
        <p:guide pos="2880"/>
      </p:guideLst>
    </p:cSldViewPr>
  </p:slideViewPr>
  <p:outlineViewPr>
    <p:cViewPr>
      <p:scale>
        <a:sx n="33" d="100"/>
        <a:sy n="33" d="100"/>
      </p:scale>
      <p:origin x="48" y="3162"/>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0" d="100"/>
          <a:sy n="60" d="100"/>
        </p:scale>
        <p:origin x="-273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08-23T08:57:23.450" idx="1">
    <p:pos x="10" y="10"/>
    <p:text/>
  </p:cm>
  <p:cm authorId="0" dt="2017-08-23T08:57:25.865" idx="2">
    <p:pos x="106" y="106"/>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31CB4A5-64E8-479C-9E7A-562FAFC378E3}" type="datetimeFigureOut">
              <a:rPr lang="en-US" smtClean="0"/>
              <a:t>9/11/2017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5B633D-675B-4DAA-AD87-6B86A8899CD1}" type="slidenum">
              <a:rPr lang="en-US" smtClean="0"/>
              <a:t>‹#›</a:t>
            </a:fld>
            <a:endParaRPr lang="en-US" dirty="0"/>
          </a:p>
        </p:txBody>
      </p:sp>
    </p:spTree>
    <p:extLst>
      <p:ext uri="{BB962C8B-B14F-4D97-AF65-F5344CB8AC3E}">
        <p14:creationId xmlns:p14="http://schemas.microsoft.com/office/powerpoint/2010/main" val="26826666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BDBC44-EE17-431A-85C6-ACD88864E06B}" type="datetimeFigureOut">
              <a:rPr lang="en-US" smtClean="0"/>
              <a:t>9/11/2017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B5F606-2AFF-41DD-83A9-1429B91821A0}" type="slidenum">
              <a:rPr lang="en-US" smtClean="0"/>
              <a:t>‹#›</a:t>
            </a:fld>
            <a:endParaRPr lang="en-US" dirty="0"/>
          </a:p>
        </p:txBody>
      </p:sp>
    </p:spTree>
    <p:extLst>
      <p:ext uri="{BB962C8B-B14F-4D97-AF65-F5344CB8AC3E}">
        <p14:creationId xmlns:p14="http://schemas.microsoft.com/office/powerpoint/2010/main" val="3306977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B5F606-2AFF-41DD-83A9-1429B91821A0}" type="slidenum">
              <a:rPr lang="en-US" smtClean="0"/>
              <a:t>7</a:t>
            </a:fld>
            <a:endParaRPr lang="en-US" dirty="0"/>
          </a:p>
        </p:txBody>
      </p:sp>
    </p:spTree>
    <p:extLst>
      <p:ext uri="{BB962C8B-B14F-4D97-AF65-F5344CB8AC3E}">
        <p14:creationId xmlns:p14="http://schemas.microsoft.com/office/powerpoint/2010/main" val="257173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Questions</a:t>
            </a:r>
          </a:p>
        </p:txBody>
      </p:sp>
      <p:sp>
        <p:nvSpPr>
          <p:cNvPr id="49156" name="Slide Number Placeholder 3"/>
          <p:cNvSpPr>
            <a:spLocks noGrp="1"/>
          </p:cNvSpPr>
          <p:nvPr>
            <p:ph type="sldNum" sz="quarter" idx="5"/>
          </p:nvPr>
        </p:nvSpPr>
        <p:spPr>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1982B062-BBB5-4D5C-8228-ECF635143264}" type="slidenum">
              <a:rPr lang="en-US" smtClean="0"/>
              <a:pPr eaLnBrk="1" hangingPunct="1">
                <a:defRPr/>
              </a:pPr>
              <a:t>30</a:t>
            </a:fld>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dirty="0"/>
          </a:p>
        </p:txBody>
      </p:sp>
      <p:sp>
        <p:nvSpPr>
          <p:cNvPr id="15" name="Date Placeholder 14"/>
          <p:cNvSpPr>
            <a:spLocks noGrp="1"/>
          </p:cNvSpPr>
          <p:nvPr>
            <p:ph type="dt" sz="half" idx="10"/>
          </p:nvPr>
        </p:nvSpPr>
        <p:spPr/>
        <p:txBody>
          <a:bodyPr/>
          <a:lstStyle/>
          <a:p>
            <a:fld id="{45A970DC-90BD-482B-BFE0-C0F569334EBA}" type="datetimeFigureOut">
              <a:rPr lang="en-US" smtClean="0"/>
              <a:t>9/11/2017</a:t>
            </a:fld>
            <a:endParaRPr lang="en-US" dirty="0"/>
          </a:p>
        </p:txBody>
      </p:sp>
      <p:sp>
        <p:nvSpPr>
          <p:cNvPr id="16" name="Slide Number Placeholder 15"/>
          <p:cNvSpPr>
            <a:spLocks noGrp="1"/>
          </p:cNvSpPr>
          <p:nvPr>
            <p:ph type="sldNum" sz="quarter" idx="11"/>
          </p:nvPr>
        </p:nvSpPr>
        <p:spPr/>
        <p:txBody>
          <a:bodyPr/>
          <a:lstStyle/>
          <a:p>
            <a:fld id="{8647A613-0335-4E06-B025-40FD552EE3D9}" type="slidenum">
              <a:rPr lang="en-US" smtClean="0"/>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5A970DC-90BD-482B-BFE0-C0F569334EBA}" type="datetimeFigureOut">
              <a:rPr lang="en-US" smtClean="0"/>
              <a:t>9/11/2017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47A613-0335-4E06-B025-40FD552EE3D9}" type="slidenum">
              <a:rPr lang="en-US" smtClean="0"/>
              <a:t>‹#›</a:t>
            </a:fld>
            <a:endParaRPr lang="en-US" dirty="0"/>
          </a:p>
        </p:txBody>
      </p:sp>
    </p:spTree>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5A970DC-90BD-482B-BFE0-C0F569334EBA}" type="datetimeFigureOut">
              <a:rPr lang="en-US" smtClean="0"/>
              <a:t>9/11/2017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47A613-0335-4E06-B025-40FD552EE3D9}" type="slidenum">
              <a:rPr lang="en-US" smtClean="0"/>
              <a:t>‹#›</a:t>
            </a:fld>
            <a:endParaRPr lang="en-US" dirty="0"/>
          </a:p>
        </p:txBody>
      </p:sp>
    </p:spTree>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45A970DC-90BD-482B-BFE0-C0F569334EBA}" type="datetimeFigureOut">
              <a:rPr lang="en-US" smtClean="0"/>
              <a:t>9/11/2017</a:t>
            </a:fld>
            <a:endParaRPr lang="en-US" dirty="0"/>
          </a:p>
        </p:txBody>
      </p:sp>
      <p:sp>
        <p:nvSpPr>
          <p:cNvPr id="15" name="Slide Number Placeholder 14"/>
          <p:cNvSpPr>
            <a:spLocks noGrp="1"/>
          </p:cNvSpPr>
          <p:nvPr>
            <p:ph type="sldNum" sz="quarter" idx="15"/>
          </p:nvPr>
        </p:nvSpPr>
        <p:spPr/>
        <p:txBody>
          <a:bodyPr/>
          <a:lstStyle>
            <a:lvl1pPr algn="ctr">
              <a:defRPr/>
            </a:lvl1pPr>
          </a:lstStyle>
          <a:p>
            <a:fld id="{8647A613-0335-4E06-B025-40FD552EE3D9}" type="slidenum">
              <a:rPr lang="en-US" smtClean="0"/>
              <a:t>‹#›</a:t>
            </a:fld>
            <a:endParaRPr lang="en-US" dirty="0"/>
          </a:p>
        </p:txBody>
      </p:sp>
      <p:sp>
        <p:nvSpPr>
          <p:cNvPr id="16" name="Footer Placeholder 15"/>
          <p:cNvSpPr>
            <a:spLocks noGrp="1"/>
          </p:cNvSpPr>
          <p:nvPr>
            <p:ph type="ftr" sz="quarter" idx="16"/>
          </p:nvPr>
        </p:nvSpPr>
        <p:spPr/>
        <p:txBody>
          <a:bodyPr/>
          <a:lstStyle/>
          <a:p>
            <a:endParaRPr lang="en-US" dirty="0"/>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transition spd="slow">
    <p:cove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A970DC-90BD-482B-BFE0-C0F569334EBA}" type="datetimeFigureOut">
              <a:rPr lang="en-US" smtClean="0"/>
              <a:t>9/11/2017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47A613-0335-4E06-B025-40FD552EE3D9}" type="slidenum">
              <a:rPr lang="en-US" smtClean="0"/>
              <a:t>‹#›</a:t>
            </a:fld>
            <a:endParaRPr lang="en-US" dirty="0"/>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5A970DC-90BD-482B-BFE0-C0F569334EBA}" type="datetimeFigureOut">
              <a:rPr lang="en-US" smtClean="0"/>
              <a:t>9/11/2017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47A613-0335-4E06-B025-40FD552EE3D9}" type="slidenum">
              <a:rPr lang="en-US" smtClean="0"/>
              <a:t>‹#›</a:t>
            </a:fld>
            <a:endParaRPr lang="en-US" dirty="0"/>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8647A613-0335-4E06-B025-40FD552EE3D9}" type="slidenum">
              <a:rPr lang="en-US" smtClean="0"/>
              <a:t>‹#›</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fld id="{45A970DC-90BD-482B-BFE0-C0F569334EBA}" type="datetimeFigureOut">
              <a:rPr lang="en-US" smtClean="0"/>
              <a:t>9/11/2017</a:t>
            </a:fld>
            <a:endParaRPr lang="en-US" dirty="0"/>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5A970DC-90BD-482B-BFE0-C0F569334EBA}" type="datetimeFigureOut">
              <a:rPr lang="en-US" smtClean="0"/>
              <a:t>9/11/2017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47A613-0335-4E06-B025-40FD552EE3D9}" type="slidenum">
              <a:rPr lang="en-US" smtClean="0"/>
              <a:t>‹#›</a:t>
            </a:fld>
            <a:endParaRPr lang="en-US" dirty="0"/>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A970DC-90BD-482B-BFE0-C0F569334EBA}" type="datetimeFigureOut">
              <a:rPr lang="en-US" smtClean="0"/>
              <a:t>9/11/2017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47A613-0335-4E06-B025-40FD552EE3D9}" type="slidenum">
              <a:rPr lang="en-US" smtClean="0"/>
              <a:t>‹#›</a:t>
            </a:fld>
            <a:endParaRPr lang="en-US" dirty="0"/>
          </a:p>
        </p:txBody>
      </p:sp>
    </p:spTree>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45A970DC-90BD-482B-BFE0-C0F569334EBA}" type="datetimeFigureOut">
              <a:rPr lang="en-US" smtClean="0"/>
              <a:t>9/11/2017</a:t>
            </a:fld>
            <a:endParaRPr lang="en-US" dirty="0"/>
          </a:p>
        </p:txBody>
      </p:sp>
      <p:sp>
        <p:nvSpPr>
          <p:cNvPr id="9" name="Slide Number Placeholder 8"/>
          <p:cNvSpPr>
            <a:spLocks noGrp="1"/>
          </p:cNvSpPr>
          <p:nvPr>
            <p:ph type="sldNum" sz="quarter" idx="15"/>
          </p:nvPr>
        </p:nvSpPr>
        <p:spPr/>
        <p:txBody>
          <a:bodyPr/>
          <a:lstStyle/>
          <a:p>
            <a:fld id="{8647A613-0335-4E06-B025-40FD552EE3D9}" type="slidenum">
              <a:rPr lang="en-US" smtClean="0"/>
              <a:t>‹#›</a:t>
            </a:fld>
            <a:endParaRPr lang="en-US" dirty="0"/>
          </a:p>
        </p:txBody>
      </p:sp>
      <p:sp>
        <p:nvSpPr>
          <p:cNvPr id="10" name="Footer Placeholder 9"/>
          <p:cNvSpPr>
            <a:spLocks noGrp="1"/>
          </p:cNvSpPr>
          <p:nvPr>
            <p:ph type="ftr" sz="quarter" idx="16"/>
          </p:nvPr>
        </p:nvSpPr>
        <p:spPr/>
        <p:txBody>
          <a:bodyPr/>
          <a:lstStyle/>
          <a:p>
            <a:endParaRPr lang="en-US" dirty="0"/>
          </a:p>
        </p:txBody>
      </p:sp>
    </p:spTree>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45A970DC-90BD-482B-BFE0-C0F569334EBA}" type="datetimeFigureOut">
              <a:rPr lang="en-US" smtClean="0"/>
              <a:t>9/11/2017</a:t>
            </a:fld>
            <a:endParaRPr lang="en-US" dirty="0"/>
          </a:p>
        </p:txBody>
      </p:sp>
      <p:sp>
        <p:nvSpPr>
          <p:cNvPr id="9" name="Slide Number Placeholder 8"/>
          <p:cNvSpPr>
            <a:spLocks noGrp="1"/>
          </p:cNvSpPr>
          <p:nvPr>
            <p:ph type="sldNum" sz="quarter" idx="11"/>
          </p:nvPr>
        </p:nvSpPr>
        <p:spPr/>
        <p:txBody>
          <a:bodyPr/>
          <a:lstStyle/>
          <a:p>
            <a:fld id="{8647A613-0335-4E06-B025-40FD552EE3D9}" type="slidenum">
              <a:rPr lang="en-US" smtClean="0"/>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45A970DC-90BD-482B-BFE0-C0F569334EBA}" type="datetimeFigureOut">
              <a:rPr lang="en-US" smtClean="0"/>
              <a:t>9/11/2017</a:t>
            </a:fld>
            <a:endParaRPr lang="en-US" dirty="0"/>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dirty="0"/>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8647A613-0335-4E06-B025-40FD552EE3D9}" type="slidenum">
              <a:rPr lang="en-US" smtClean="0"/>
              <a:t>‹#›</a:t>
            </a:fld>
            <a:endParaRPr lang="en-US" dirty="0"/>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cover/>
  </p:transition>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29.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375537"/>
            <a:ext cx="7467599" cy="4437128"/>
          </a:xfrm>
          <a:prstGeom prst="rect">
            <a:avLst/>
          </a:prstGeom>
        </p:spPr>
      </p:pic>
      <p:sp>
        <p:nvSpPr>
          <p:cNvPr id="2" name="TextBox 1"/>
          <p:cNvSpPr txBox="1"/>
          <p:nvPr/>
        </p:nvSpPr>
        <p:spPr>
          <a:xfrm>
            <a:off x="609600" y="457200"/>
            <a:ext cx="8153400" cy="584775"/>
          </a:xfrm>
          <a:prstGeom prst="rect">
            <a:avLst/>
          </a:prstGeom>
          <a:noFill/>
        </p:spPr>
        <p:txBody>
          <a:bodyPr wrap="square" rtlCol="0">
            <a:spAutoFit/>
          </a:bodyPr>
          <a:lstStyle/>
          <a:p>
            <a:pPr algn="ctr"/>
            <a:r>
              <a:rPr lang="en-US" sz="3200" dirty="0">
                <a:solidFill>
                  <a:schemeClr val="accent6">
                    <a:lumMod val="50000"/>
                  </a:schemeClr>
                </a:solidFill>
              </a:rPr>
              <a:t>Fire </a:t>
            </a:r>
            <a:r>
              <a:rPr lang="en-US" sz="3200" dirty="0">
                <a:solidFill>
                  <a:schemeClr val="accent6">
                    <a:lumMod val="50000"/>
                  </a:schemeClr>
                </a:solidFill>
                <a:latin typeface="Arial Black" panose="020B0A04020102020204" pitchFamily="34" charset="0"/>
              </a:rPr>
              <a:t>Prevention</a:t>
            </a:r>
            <a:r>
              <a:rPr lang="en-US" sz="3200" dirty="0">
                <a:solidFill>
                  <a:schemeClr val="accent6">
                    <a:lumMod val="50000"/>
                  </a:schemeClr>
                </a:solidFill>
              </a:rPr>
              <a:t> and Evacuation Planning </a:t>
            </a:r>
          </a:p>
        </p:txBody>
      </p:sp>
      <p:sp>
        <p:nvSpPr>
          <p:cNvPr id="5" name="TextBox 4"/>
          <p:cNvSpPr txBox="1"/>
          <p:nvPr/>
        </p:nvSpPr>
        <p:spPr>
          <a:xfrm>
            <a:off x="304800" y="5812665"/>
            <a:ext cx="8458200" cy="923330"/>
          </a:xfrm>
          <a:prstGeom prst="rect">
            <a:avLst/>
          </a:prstGeom>
          <a:noFill/>
        </p:spPr>
        <p:txBody>
          <a:bodyPr wrap="square" rtlCol="0">
            <a:spAutoFit/>
          </a:bodyPr>
          <a:lstStyle/>
          <a:p>
            <a:pPr algn="ctr"/>
            <a:r>
              <a:rPr lang="en-US" dirty="0" smtClean="0">
                <a:solidFill>
                  <a:srgbClr val="3333FF"/>
                </a:solidFill>
                <a:latin typeface="Arial Black" panose="020B0A04020102020204" pitchFamily="34" charset="0"/>
              </a:rPr>
              <a:t>2017 Oregon </a:t>
            </a:r>
            <a:r>
              <a:rPr lang="en-US" dirty="0">
                <a:solidFill>
                  <a:srgbClr val="3333FF"/>
                </a:solidFill>
                <a:latin typeface="Arial Black" panose="020B0A04020102020204" pitchFamily="34" charset="0"/>
              </a:rPr>
              <a:t>Association for Family and Community </a:t>
            </a:r>
            <a:r>
              <a:rPr lang="en-US" dirty="0" smtClean="0">
                <a:solidFill>
                  <a:srgbClr val="3333FF"/>
                </a:solidFill>
                <a:latin typeface="Arial Black" panose="020B0A04020102020204" pitchFamily="34" charset="0"/>
              </a:rPr>
              <a:t>Education Fall Conference</a:t>
            </a:r>
          </a:p>
          <a:p>
            <a:pPr algn="ctr"/>
            <a:r>
              <a:rPr lang="en-US" dirty="0">
                <a:solidFill>
                  <a:srgbClr val="3333FF"/>
                </a:solidFill>
                <a:latin typeface="Arial Black" panose="020B0A04020102020204" pitchFamily="34" charset="0"/>
              </a:rPr>
              <a:t>Scott </a:t>
            </a:r>
            <a:r>
              <a:rPr lang="en-US" dirty="0" smtClean="0">
                <a:solidFill>
                  <a:srgbClr val="3333FF"/>
                </a:solidFill>
                <a:latin typeface="Arial Black" panose="020B0A04020102020204" pitchFamily="34" charset="0"/>
              </a:rPr>
              <a:t>Teeples &amp; Ed Dolan</a:t>
            </a:r>
            <a:endParaRPr lang="en-US" dirty="0">
              <a:solidFill>
                <a:srgbClr val="3333FF"/>
              </a:solidFill>
              <a:latin typeface="Arial Black" panose="020B0A04020102020204" pitchFamily="34" charset="0"/>
            </a:endParaRPr>
          </a:p>
        </p:txBody>
      </p:sp>
    </p:spTree>
    <p:extLst>
      <p:ext uri="{BB962C8B-B14F-4D97-AF65-F5344CB8AC3E}">
        <p14:creationId xmlns:p14="http://schemas.microsoft.com/office/powerpoint/2010/main" val="4022452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200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Clr>
                <a:srgbClr val="FF0000"/>
              </a:buClr>
              <a:buSzPct val="110000"/>
              <a:buFont typeface="Wingdings" panose="05000000000000000000" pitchFamily="2" charset="2"/>
              <a:buChar char="v"/>
            </a:pPr>
            <a:r>
              <a:rPr lang="en-US" dirty="0" smtClean="0">
                <a:solidFill>
                  <a:srgbClr val="FF0000"/>
                </a:solidFill>
              </a:rPr>
              <a:t>Smoke </a:t>
            </a:r>
            <a:r>
              <a:rPr lang="en-US" dirty="0">
                <a:solidFill>
                  <a:srgbClr val="FF0000"/>
                </a:solidFill>
              </a:rPr>
              <a:t>alarms were not present in 23 percent of nonconfined fires in </a:t>
            </a:r>
            <a:r>
              <a:rPr lang="en-US" dirty="0" smtClean="0">
                <a:solidFill>
                  <a:srgbClr val="FF0000"/>
                </a:solidFill>
              </a:rPr>
              <a:t>occupied one- </a:t>
            </a:r>
            <a:r>
              <a:rPr lang="en-US" dirty="0">
                <a:solidFill>
                  <a:srgbClr val="FF0000"/>
                </a:solidFill>
              </a:rPr>
              <a:t>and two-family residential buildings. </a:t>
            </a:r>
            <a:endParaRPr lang="en-US" dirty="0" smtClean="0">
              <a:solidFill>
                <a:srgbClr val="FF0000"/>
              </a:solidFill>
            </a:endParaRPr>
          </a:p>
          <a:p>
            <a:pPr>
              <a:buClr>
                <a:srgbClr val="FF0000"/>
              </a:buClr>
              <a:buSzPct val="110000"/>
              <a:buFont typeface="Wingdings" panose="05000000000000000000" pitchFamily="2" charset="2"/>
              <a:buChar char="v"/>
            </a:pPr>
            <a:r>
              <a:rPr lang="en-US" dirty="0" smtClean="0">
                <a:solidFill>
                  <a:srgbClr val="FF0000"/>
                </a:solidFill>
              </a:rPr>
              <a:t>This </a:t>
            </a:r>
            <a:r>
              <a:rPr lang="en-US" dirty="0">
                <a:solidFill>
                  <a:srgbClr val="FF0000"/>
                </a:solidFill>
              </a:rPr>
              <a:t>is a high percentage when </a:t>
            </a:r>
            <a:r>
              <a:rPr lang="en-US" dirty="0" smtClean="0">
                <a:solidFill>
                  <a:srgbClr val="FF0000"/>
                </a:solidFill>
              </a:rPr>
              <a:t>compared to </a:t>
            </a:r>
            <a:r>
              <a:rPr lang="en-US" dirty="0">
                <a:solidFill>
                  <a:srgbClr val="FF0000"/>
                </a:solidFill>
              </a:rPr>
              <a:t>the 3 percent of households lacking smoke alarms nationally.</a:t>
            </a:r>
          </a:p>
          <a:p>
            <a:pPr>
              <a:buClr>
                <a:srgbClr val="FF0000"/>
              </a:buClr>
              <a:buSzPct val="110000"/>
              <a:buFont typeface="Wingdings" panose="05000000000000000000" pitchFamily="2" charset="2"/>
              <a:buChar char="v"/>
            </a:pPr>
            <a:r>
              <a:rPr lang="en-US" dirty="0"/>
              <a:t> </a:t>
            </a:r>
            <a:r>
              <a:rPr lang="en-US" dirty="0">
                <a:solidFill>
                  <a:srgbClr val="FF0000"/>
                </a:solidFill>
              </a:rPr>
              <a:t>Automatic extinguishing systems (AESs) were present in only 1 percent </a:t>
            </a:r>
            <a:r>
              <a:rPr lang="en-US" dirty="0" smtClean="0">
                <a:solidFill>
                  <a:srgbClr val="FF0000"/>
                </a:solidFill>
              </a:rPr>
              <a:t>of nonconfined </a:t>
            </a:r>
            <a:r>
              <a:rPr lang="en-US" dirty="0">
                <a:solidFill>
                  <a:srgbClr val="FF0000"/>
                </a:solidFill>
              </a:rPr>
              <a:t>fires in occupied one- and two-family residential buildings.</a:t>
            </a:r>
          </a:p>
          <a:p>
            <a:pPr>
              <a:buClr>
                <a:srgbClr val="FF0000"/>
              </a:buClr>
              <a:buSzPct val="110000"/>
            </a:pPr>
            <a:endParaRPr lang="en-US" dirty="0"/>
          </a:p>
        </p:txBody>
      </p:sp>
      <p:sp>
        <p:nvSpPr>
          <p:cNvPr id="2" name="Title 1"/>
          <p:cNvSpPr>
            <a:spLocks noGrp="1"/>
          </p:cNvSpPr>
          <p:nvPr>
            <p:ph type="title"/>
          </p:nvPr>
        </p:nvSpPr>
        <p:spPr/>
        <p:txBody>
          <a:bodyPr>
            <a:normAutofit/>
          </a:bodyPr>
          <a:lstStyle/>
          <a:p>
            <a:pPr algn="ctr"/>
            <a:r>
              <a:rPr lang="en-US" dirty="0">
                <a:solidFill>
                  <a:srgbClr val="FF0000"/>
                </a:solidFill>
              </a:rPr>
              <a:t>The leading causes of </a:t>
            </a:r>
            <a:r>
              <a:rPr lang="en-US" dirty="0" smtClean="0">
                <a:solidFill>
                  <a:srgbClr val="FF0000"/>
                </a:solidFill>
              </a:rPr>
              <a:t>larger fires</a:t>
            </a:r>
            <a:endParaRPr lang="en-US" dirty="0">
              <a:solidFill>
                <a:srgbClr val="FF0000"/>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9329" y="4876800"/>
            <a:ext cx="1237060" cy="1759374"/>
          </a:xfrm>
          <a:prstGeom prst="rect">
            <a:avLst/>
          </a:prstGeom>
        </p:spPr>
      </p:pic>
    </p:spTree>
    <p:extLst>
      <p:ext uri="{BB962C8B-B14F-4D97-AF65-F5344CB8AC3E}">
        <p14:creationId xmlns:p14="http://schemas.microsoft.com/office/powerpoint/2010/main" val="31291106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iterate type="lt">
                                    <p:tmPct val="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9" presetClass="emph" presetSubtype="0" fill="remove" nodeType="afterEffect">
                                  <p:stCondLst>
                                    <p:cond delay="500"/>
                                  </p:stCondLst>
                                  <p:iterate type="lt">
                                    <p:tmPct val="0"/>
                                  </p:iterate>
                                  <p:childTnLst>
                                    <p:animClr clrSpc="rgb" dir="cw">
                                      <p:cBhvr override="childStyle">
                                        <p:cTn id="12" dur="2000" fill="hold"/>
                                        <p:tgtEl>
                                          <p:spTgt spid="3">
                                            <p:txEl>
                                              <p:pRg st="0" end="0"/>
                                            </p:txEl>
                                          </p:spTgt>
                                        </p:tgtEl>
                                        <p:attrNameLst>
                                          <p:attrName>style.color</p:attrName>
                                        </p:attrNameLst>
                                      </p:cBhvr>
                                      <p:to>
                                        <a:schemeClr val="accent2"/>
                                      </p:to>
                                    </p:animClr>
                                    <p:animClr clrSpc="rgb" dir="cw">
                                      <p:cBhvr>
                                        <p:cTn id="13" dur="2000" fill="hold"/>
                                        <p:tgtEl>
                                          <p:spTgt spid="3">
                                            <p:txEl>
                                              <p:pRg st="0" end="0"/>
                                            </p:txEl>
                                          </p:spTgt>
                                        </p:tgtEl>
                                        <p:attrNameLst>
                                          <p:attrName>fillcolor</p:attrName>
                                        </p:attrNameLst>
                                      </p:cBhvr>
                                      <p:to>
                                        <a:schemeClr val="accent2"/>
                                      </p:to>
                                    </p:animClr>
                                    <p:set>
                                      <p:cBhvr>
                                        <p:cTn id="14" dur="2000" fill="hold"/>
                                        <p:tgtEl>
                                          <p:spTgt spid="3">
                                            <p:txEl>
                                              <p:pRg st="0" end="0"/>
                                            </p:txEl>
                                          </p:spTgt>
                                        </p:tgtEl>
                                        <p:attrNameLst>
                                          <p:attrName>fill.type</p:attrName>
                                        </p:attrNameLst>
                                      </p:cBhvr>
                                      <p:to>
                                        <p:strVal val="solid"/>
                                      </p:to>
                                    </p:set>
                                    <p:set>
                                      <p:cBhvr>
                                        <p:cTn id="15" dur="2000" fill="hold"/>
                                        <p:tgtEl>
                                          <p:spTgt spid="3">
                                            <p:txEl>
                                              <p:pRg st="0" end="0"/>
                                            </p:txEl>
                                          </p:spTgt>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2" name="explode.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2" presetID="21" presetClass="emph" presetSubtype="0" fill="remove" nodeType="withEffect">
                                  <p:stCondLst>
                                    <p:cond delay="500"/>
                                  </p:stCondLst>
                                  <p:childTnLst>
                                    <p:animClr clrSpc="hsl" dir="cw">
                                      <p:cBhvr override="childStyle">
                                        <p:cTn id="23" dur="500" fill="hold"/>
                                        <p:tgtEl>
                                          <p:spTgt spid="3">
                                            <p:txEl>
                                              <p:pRg st="1" end="1"/>
                                            </p:txEl>
                                          </p:spTgt>
                                        </p:tgtEl>
                                        <p:attrNameLst>
                                          <p:attrName>style.color</p:attrName>
                                        </p:attrNameLst>
                                      </p:cBhvr>
                                      <p:by>
                                        <p:hsl h="7200000" s="0" l="0"/>
                                      </p:by>
                                    </p:animClr>
                                    <p:animClr clrSpc="hsl" dir="cw">
                                      <p:cBhvr>
                                        <p:cTn id="24" dur="500" fill="hold"/>
                                        <p:tgtEl>
                                          <p:spTgt spid="3">
                                            <p:txEl>
                                              <p:pRg st="1" end="1"/>
                                            </p:txEl>
                                          </p:spTgt>
                                        </p:tgtEl>
                                        <p:attrNameLst>
                                          <p:attrName>fillcolor</p:attrName>
                                        </p:attrNameLst>
                                      </p:cBhvr>
                                      <p:by>
                                        <p:hsl h="7200000" s="0" l="0"/>
                                      </p:by>
                                    </p:animClr>
                                    <p:animClr clrSpc="hsl" dir="cw">
                                      <p:cBhvr>
                                        <p:cTn id="25" dur="500" fill="hold"/>
                                        <p:tgtEl>
                                          <p:spTgt spid="3">
                                            <p:txEl>
                                              <p:pRg st="1" end="1"/>
                                            </p:txEl>
                                          </p:spTgt>
                                        </p:tgtEl>
                                        <p:attrNameLst>
                                          <p:attrName>stroke.color</p:attrName>
                                        </p:attrNameLst>
                                      </p:cBhvr>
                                      <p:by>
                                        <p:hsl h="7200000" s="0" l="0"/>
                                      </p:by>
                                    </p:animClr>
                                    <p:set>
                                      <p:cBhvr>
                                        <p:cTn id="26" dur="500" fill="hold"/>
                                        <p:tgtEl>
                                          <p:spTgt spid="3">
                                            <p:txEl>
                                              <p:pRg st="1" end="1"/>
                                            </p:txEl>
                                          </p:spTgt>
                                        </p:tgtEl>
                                        <p:attrNameLst>
                                          <p:attrName>fill.type</p:attrName>
                                        </p:attrNameLst>
                                      </p:cBhvr>
                                      <p:to>
                                        <p:strVal val="solid"/>
                                      </p:to>
                                    </p:set>
                                  </p:childTnLst>
                                  <p:subTnLst>
                                    <p:audio>
                                      <p:cMediaNode vol="100000">
                                        <p:cTn display="0" masterRel="sameClick">
                                          <p:stCondLst>
                                            <p:cond evt="begin" delay="0">
                                              <p:tn val="22"/>
                                            </p:cond>
                                          </p:stCondLst>
                                          <p:endCondLst>
                                            <p:cond evt="onStopAudio" delay="0">
                                              <p:tgtEl>
                                                <p:sldTgt/>
                                              </p:tgtEl>
                                            </p:cond>
                                          </p:endCondLst>
                                        </p:cTn>
                                        <p:tgtEl>
                                          <p:sndTgt r:embed="rId3" name="voltage.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524000"/>
            <a:ext cx="8229600" cy="4572000"/>
          </a:xfrm>
        </p:spPr>
        <p:txBody>
          <a:bodyPr/>
          <a:lstStyle/>
          <a:p>
            <a:pPr marL="514350" indent="-514350">
              <a:buClr>
                <a:srgbClr val="FFC000"/>
              </a:buClr>
              <a:buFont typeface="+mj-lt"/>
              <a:buAutoNum type="arabicParenR"/>
            </a:pPr>
            <a:r>
              <a:rPr lang="en-US" sz="4000" dirty="0" smtClean="0">
                <a:solidFill>
                  <a:srgbClr val="FFFF00"/>
                </a:solidFill>
              </a:rPr>
              <a:t>Do you have Bunk Beds in your home?</a:t>
            </a:r>
          </a:p>
          <a:p>
            <a:pPr marL="514350" indent="-514350">
              <a:buClr>
                <a:srgbClr val="FFC000"/>
              </a:buClr>
              <a:buFont typeface="+mj-lt"/>
              <a:buAutoNum type="arabicParenR"/>
            </a:pPr>
            <a:r>
              <a:rPr lang="en-US" sz="4000" dirty="0" smtClean="0">
                <a:solidFill>
                  <a:srgbClr val="FFFF00"/>
                </a:solidFill>
              </a:rPr>
              <a:t>Do you place the bigger child </a:t>
            </a:r>
            <a:r>
              <a:rPr lang="en-US" sz="4000" smtClean="0">
                <a:solidFill>
                  <a:srgbClr val="FFFF00"/>
                </a:solidFill>
              </a:rPr>
              <a:t>in the </a:t>
            </a:r>
            <a:r>
              <a:rPr lang="en-US" sz="4000" dirty="0" smtClean="0">
                <a:solidFill>
                  <a:srgbClr val="FFFF00"/>
                </a:solidFill>
              </a:rPr>
              <a:t>upper bunk or lower?</a:t>
            </a:r>
          </a:p>
          <a:p>
            <a:pPr marL="0" indent="0">
              <a:buClr>
                <a:srgbClr val="FFC000"/>
              </a:buClr>
              <a:buNone/>
            </a:pPr>
            <a:r>
              <a:rPr lang="en-US" sz="3200" dirty="0" smtClean="0">
                <a:solidFill>
                  <a:srgbClr val="FFFF00"/>
                </a:solidFill>
              </a:rPr>
              <a:t>Answer: If the smaller child is on the bottom bunk then they may not be able to rescue the other child.</a:t>
            </a:r>
            <a:endParaRPr lang="en-US" sz="3200" dirty="0">
              <a:solidFill>
                <a:srgbClr val="FFFF00"/>
              </a:solidFill>
            </a:endParaRPr>
          </a:p>
        </p:txBody>
      </p:sp>
      <p:sp>
        <p:nvSpPr>
          <p:cNvPr id="3" name="Title 2"/>
          <p:cNvSpPr>
            <a:spLocks noGrp="1"/>
          </p:cNvSpPr>
          <p:nvPr>
            <p:ph type="title"/>
          </p:nvPr>
        </p:nvSpPr>
        <p:spPr/>
        <p:txBody>
          <a:bodyPr/>
          <a:lstStyle/>
          <a:p>
            <a:pPr algn="ctr"/>
            <a:r>
              <a:rPr lang="en-US" dirty="0" smtClean="0"/>
              <a:t>QUESTION</a:t>
            </a:r>
            <a:endParaRPr lang="en-US" dirty="0"/>
          </a:p>
        </p:txBody>
      </p:sp>
    </p:spTree>
    <p:extLst>
      <p:ext uri="{BB962C8B-B14F-4D97-AF65-F5344CB8AC3E}">
        <p14:creationId xmlns:p14="http://schemas.microsoft.com/office/powerpoint/2010/main" val="412482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arn(inVertical)">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5105400"/>
          </a:xfrm>
        </p:spPr>
        <p:txBody>
          <a:bodyPr>
            <a:normAutofit lnSpcReduction="10000"/>
          </a:bodyPr>
          <a:lstStyle/>
          <a:p>
            <a:pPr marL="0" indent="0">
              <a:buClr>
                <a:srgbClr val="FFFF00"/>
              </a:buClr>
              <a:buNone/>
            </a:pPr>
            <a:r>
              <a:rPr lang="en-US" sz="3200" dirty="0" smtClean="0">
                <a:solidFill>
                  <a:srgbClr val="FFFF00"/>
                </a:solidFill>
              </a:rPr>
              <a:t>Normal Response</a:t>
            </a:r>
            <a:r>
              <a:rPr lang="en-US" sz="3200" dirty="0" smtClean="0">
                <a:solidFill>
                  <a:srgbClr val="FFFF00"/>
                </a:solidFill>
              </a:rPr>
              <a:t>:</a:t>
            </a:r>
          </a:p>
          <a:p>
            <a:pPr marL="514350" indent="-514350">
              <a:buClr>
                <a:srgbClr val="FFFF00"/>
              </a:buClr>
              <a:buFont typeface="+mj-lt"/>
              <a:buAutoNum type="arabicPeriod"/>
            </a:pPr>
            <a:r>
              <a:rPr lang="en-US" sz="3200" dirty="0" smtClean="0">
                <a:solidFill>
                  <a:srgbClr val="FFFF00"/>
                </a:solidFill>
              </a:rPr>
              <a:t>From a Bed or Couch in the middle of the night.</a:t>
            </a:r>
          </a:p>
          <a:p>
            <a:pPr marL="514350" indent="-514350">
              <a:buClr>
                <a:srgbClr val="FFFF00"/>
              </a:buClr>
              <a:buFont typeface="+mj-lt"/>
              <a:buAutoNum type="arabicPeriod"/>
            </a:pPr>
            <a:r>
              <a:rPr lang="en-US" sz="3200" dirty="0">
                <a:solidFill>
                  <a:srgbClr val="FFFF00"/>
                </a:solidFill>
              </a:rPr>
              <a:t>The smoke is 2 feet over you when lying down</a:t>
            </a:r>
            <a:r>
              <a:rPr lang="en-US" sz="3200" dirty="0" smtClean="0">
                <a:solidFill>
                  <a:srgbClr val="FFFF00"/>
                </a:solidFill>
              </a:rPr>
              <a:t>.</a:t>
            </a:r>
          </a:p>
          <a:p>
            <a:pPr marL="514350" indent="-514350">
              <a:buClr>
                <a:srgbClr val="FFFF00"/>
              </a:buClr>
              <a:buFont typeface="+mj-lt"/>
              <a:buAutoNum type="arabicPeriod"/>
            </a:pPr>
            <a:r>
              <a:rPr lang="en-US" sz="3200" dirty="0" smtClean="0">
                <a:solidFill>
                  <a:srgbClr val="FFFF00"/>
                </a:solidFill>
              </a:rPr>
              <a:t>The Smoke Alarm goes off.</a:t>
            </a:r>
          </a:p>
          <a:p>
            <a:pPr marL="514350" indent="-514350">
              <a:buClr>
                <a:srgbClr val="FFFF00"/>
              </a:buClr>
              <a:buFont typeface="+mj-lt"/>
              <a:buAutoNum type="arabicPeriod"/>
            </a:pPr>
            <a:r>
              <a:rPr lang="en-US" sz="3200" dirty="0" smtClean="0">
                <a:solidFill>
                  <a:srgbClr val="FFFF00"/>
                </a:solidFill>
              </a:rPr>
              <a:t>You jump up when you hear the Alarm.</a:t>
            </a:r>
          </a:p>
          <a:p>
            <a:pPr marL="514350" indent="-514350">
              <a:buClr>
                <a:srgbClr val="FFFF00"/>
              </a:buClr>
              <a:buFont typeface="+mj-lt"/>
              <a:buAutoNum type="arabicPeriod"/>
            </a:pPr>
            <a:r>
              <a:rPr lang="en-US" sz="3200" dirty="0" smtClean="0">
                <a:solidFill>
                  <a:srgbClr val="FFFF00"/>
                </a:solidFill>
              </a:rPr>
              <a:t>You rise up in to supper heated gasses.</a:t>
            </a:r>
          </a:p>
          <a:p>
            <a:pPr marL="514350" indent="-514350">
              <a:buClr>
                <a:srgbClr val="FFFF00"/>
              </a:buClr>
              <a:buFont typeface="+mj-lt"/>
              <a:buAutoNum type="arabicPeriod"/>
            </a:pPr>
            <a:r>
              <a:rPr lang="en-US" sz="3200" dirty="0" smtClean="0">
                <a:solidFill>
                  <a:srgbClr val="FFFF00"/>
                </a:solidFill>
              </a:rPr>
              <a:t>Your lungs are instantly burnt and you become </a:t>
            </a:r>
            <a:r>
              <a:rPr lang="en-US" sz="3200" dirty="0">
                <a:solidFill>
                  <a:srgbClr val="FFFF00"/>
                </a:solidFill>
              </a:rPr>
              <a:t>the next </a:t>
            </a:r>
            <a:r>
              <a:rPr lang="en-US" sz="3200" dirty="0" smtClean="0">
                <a:solidFill>
                  <a:srgbClr val="FFFF00"/>
                </a:solidFill>
              </a:rPr>
              <a:t>Fire Fatality. </a:t>
            </a:r>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3" name="Title 2"/>
          <p:cNvSpPr>
            <a:spLocks noGrp="1"/>
          </p:cNvSpPr>
          <p:nvPr>
            <p:ph type="title"/>
          </p:nvPr>
        </p:nvSpPr>
        <p:spPr/>
        <p:txBody>
          <a:bodyPr/>
          <a:lstStyle/>
          <a:p>
            <a:pPr algn="ctr"/>
            <a:r>
              <a:rPr lang="en-US" dirty="0" smtClean="0"/>
              <a:t>Activity #3</a:t>
            </a:r>
            <a:endParaRPr lang="en-US" dirty="0"/>
          </a:p>
        </p:txBody>
      </p:sp>
    </p:spTree>
    <p:extLst>
      <p:ext uri="{BB962C8B-B14F-4D97-AF65-F5344CB8AC3E}">
        <p14:creationId xmlns:p14="http://schemas.microsoft.com/office/powerpoint/2010/main" val="2034971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5105400"/>
          </a:xfrm>
        </p:spPr>
        <p:txBody>
          <a:bodyPr>
            <a:normAutofit/>
          </a:bodyPr>
          <a:lstStyle/>
          <a:p>
            <a:pPr marL="0" indent="0">
              <a:buClr>
                <a:srgbClr val="FFFF00"/>
              </a:buClr>
              <a:buNone/>
            </a:pPr>
            <a:r>
              <a:rPr lang="en-US" sz="3200" dirty="0" smtClean="0">
                <a:solidFill>
                  <a:srgbClr val="FFFF00"/>
                </a:solidFill>
              </a:rPr>
              <a:t>Safer Response</a:t>
            </a:r>
            <a:r>
              <a:rPr lang="en-US" sz="3200" dirty="0" smtClean="0">
                <a:solidFill>
                  <a:srgbClr val="FFFF00"/>
                </a:solidFill>
              </a:rPr>
              <a:t>:</a:t>
            </a:r>
          </a:p>
          <a:p>
            <a:pPr marL="514350" indent="-514350">
              <a:buClr>
                <a:srgbClr val="FFFF00"/>
              </a:buClr>
              <a:buFont typeface="+mj-lt"/>
              <a:buAutoNum type="arabicPeriod"/>
            </a:pPr>
            <a:r>
              <a:rPr lang="en-US" sz="3200" dirty="0" smtClean="0">
                <a:solidFill>
                  <a:srgbClr val="FFFF00"/>
                </a:solidFill>
              </a:rPr>
              <a:t>From a Bed or Couch in the middle of the night.</a:t>
            </a:r>
          </a:p>
          <a:p>
            <a:pPr marL="514350" indent="-514350">
              <a:buClr>
                <a:srgbClr val="FFFF00"/>
              </a:buClr>
              <a:buFont typeface="+mj-lt"/>
              <a:buAutoNum type="arabicPeriod"/>
            </a:pPr>
            <a:r>
              <a:rPr lang="en-US" sz="3200" dirty="0">
                <a:solidFill>
                  <a:srgbClr val="FFFF00"/>
                </a:solidFill>
              </a:rPr>
              <a:t>The smoke is 2 feet over you when lying down</a:t>
            </a:r>
            <a:r>
              <a:rPr lang="en-US" sz="3200" dirty="0" smtClean="0">
                <a:solidFill>
                  <a:srgbClr val="FFFF00"/>
                </a:solidFill>
              </a:rPr>
              <a:t>.</a:t>
            </a:r>
          </a:p>
          <a:p>
            <a:pPr marL="514350" indent="-514350">
              <a:buClr>
                <a:srgbClr val="FFFF00"/>
              </a:buClr>
              <a:buFont typeface="+mj-lt"/>
              <a:buAutoNum type="arabicPeriod"/>
            </a:pPr>
            <a:r>
              <a:rPr lang="en-US" sz="3200" dirty="0" smtClean="0">
                <a:solidFill>
                  <a:srgbClr val="FFFF00"/>
                </a:solidFill>
              </a:rPr>
              <a:t>The Smoke Alarm goes off.</a:t>
            </a:r>
          </a:p>
          <a:p>
            <a:pPr marL="514350" indent="-514350">
              <a:buClr>
                <a:srgbClr val="FFFF00"/>
              </a:buClr>
              <a:buFont typeface="+mj-lt"/>
              <a:buAutoNum type="arabicPeriod"/>
            </a:pPr>
            <a:r>
              <a:rPr lang="en-US" sz="3200" dirty="0" smtClean="0">
                <a:solidFill>
                  <a:srgbClr val="FFFF00"/>
                </a:solidFill>
              </a:rPr>
              <a:t>You roll out when you hear the Alarm.</a:t>
            </a:r>
          </a:p>
          <a:p>
            <a:pPr marL="514350" indent="-514350">
              <a:buClr>
                <a:srgbClr val="FFFF00"/>
              </a:buClr>
              <a:buFont typeface="+mj-lt"/>
              <a:buAutoNum type="arabicPeriod"/>
            </a:pPr>
            <a:r>
              <a:rPr lang="en-US" sz="3200" dirty="0" smtClean="0">
                <a:solidFill>
                  <a:srgbClr val="FFFF00"/>
                </a:solidFill>
              </a:rPr>
              <a:t> Crawl under supper heated gasses.</a:t>
            </a:r>
          </a:p>
          <a:p>
            <a:pPr marL="514350" indent="-514350">
              <a:buClr>
                <a:srgbClr val="FFFF00"/>
              </a:buClr>
              <a:buFont typeface="+mj-lt"/>
              <a:buAutoNum type="arabicPeriod"/>
            </a:pPr>
            <a:r>
              <a:rPr lang="en-US" sz="3200" dirty="0" smtClean="0">
                <a:solidFill>
                  <a:srgbClr val="FFFF00"/>
                </a:solidFill>
              </a:rPr>
              <a:t>You safely escape the fire.</a:t>
            </a:r>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3" name="Title 2"/>
          <p:cNvSpPr>
            <a:spLocks noGrp="1"/>
          </p:cNvSpPr>
          <p:nvPr>
            <p:ph type="title"/>
          </p:nvPr>
        </p:nvSpPr>
        <p:spPr/>
        <p:txBody>
          <a:bodyPr/>
          <a:lstStyle/>
          <a:p>
            <a:pPr algn="ctr"/>
            <a:r>
              <a:rPr lang="en-US" dirty="0" smtClean="0"/>
              <a:t>Activity #3</a:t>
            </a:r>
            <a:endParaRPr lang="en-US" dirty="0"/>
          </a:p>
        </p:txBody>
      </p:sp>
    </p:spTree>
    <p:extLst>
      <p:ext uri="{BB962C8B-B14F-4D97-AF65-F5344CB8AC3E}">
        <p14:creationId xmlns:p14="http://schemas.microsoft.com/office/powerpoint/2010/main" val="1964910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There are two t</a:t>
            </a:r>
            <a:r>
              <a:rPr lang="en-US" dirty="0" smtClean="0"/>
              <a:t>ypes </a:t>
            </a:r>
            <a:r>
              <a:rPr lang="en-US" dirty="0"/>
              <a:t>of </a:t>
            </a:r>
            <a:r>
              <a:rPr lang="en-US" dirty="0" smtClean="0"/>
              <a:t>smoke alarms.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8" y="1420788"/>
            <a:ext cx="9144000" cy="50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191000" y="1803275"/>
            <a:ext cx="4724400" cy="3539430"/>
          </a:xfrm>
          <a:prstGeom prst="rect">
            <a:avLst/>
          </a:prstGeom>
          <a:noFill/>
        </p:spPr>
        <p:txBody>
          <a:bodyPr wrap="square" rtlCol="0">
            <a:spAutoFit/>
          </a:bodyPr>
          <a:lstStyle/>
          <a:p>
            <a:r>
              <a:rPr lang="en-US" sz="2800" dirty="0" smtClean="0">
                <a:solidFill>
                  <a:srgbClr val="7030A0"/>
                </a:solidFill>
              </a:rPr>
              <a:t>1. Ionization smoke alarms </a:t>
            </a:r>
            <a:r>
              <a:rPr lang="en-US" sz="2800" dirty="0">
                <a:solidFill>
                  <a:srgbClr val="7030A0"/>
                </a:solidFill>
              </a:rPr>
              <a:t>are quicker to warn about flaming fires.</a:t>
            </a:r>
          </a:p>
          <a:p>
            <a:r>
              <a:rPr lang="en-US" sz="2800" dirty="0" smtClean="0">
                <a:solidFill>
                  <a:srgbClr val="7030A0"/>
                </a:solidFill>
              </a:rPr>
              <a:t>2. Photoelectric </a:t>
            </a:r>
            <a:r>
              <a:rPr lang="en-US" sz="2800" dirty="0">
                <a:solidFill>
                  <a:srgbClr val="7030A0"/>
                </a:solidFill>
              </a:rPr>
              <a:t>alarms are quicker to warn </a:t>
            </a:r>
            <a:r>
              <a:rPr lang="en-US" sz="2800" dirty="0" smtClean="0">
                <a:solidFill>
                  <a:srgbClr val="7030A0"/>
                </a:solidFill>
              </a:rPr>
              <a:t>about smoldering </a:t>
            </a:r>
            <a:r>
              <a:rPr lang="en-US" sz="2800" dirty="0">
                <a:solidFill>
                  <a:srgbClr val="7030A0"/>
                </a:solidFill>
              </a:rPr>
              <a:t>fires. </a:t>
            </a:r>
            <a:endParaRPr lang="en-US" sz="2800" dirty="0" smtClean="0">
              <a:solidFill>
                <a:srgbClr val="7030A0"/>
              </a:solidFill>
            </a:endParaRPr>
          </a:p>
          <a:p>
            <a:r>
              <a:rPr lang="en-US" sz="2800" dirty="0" smtClean="0">
                <a:solidFill>
                  <a:srgbClr val="7030A0"/>
                </a:solidFill>
              </a:rPr>
              <a:t>It </a:t>
            </a:r>
            <a:r>
              <a:rPr lang="en-US" sz="2800" dirty="0">
                <a:solidFill>
                  <a:srgbClr val="7030A0"/>
                </a:solidFill>
              </a:rPr>
              <a:t>is best to use both types </a:t>
            </a:r>
            <a:r>
              <a:rPr lang="en-US" sz="2800" dirty="0" smtClean="0">
                <a:solidFill>
                  <a:srgbClr val="7030A0"/>
                </a:solidFill>
              </a:rPr>
              <a:t>of alarms </a:t>
            </a:r>
            <a:r>
              <a:rPr lang="en-US" sz="2800" dirty="0">
                <a:solidFill>
                  <a:srgbClr val="7030A0"/>
                </a:solidFill>
              </a:rPr>
              <a:t>in the home.</a:t>
            </a:r>
          </a:p>
        </p:txBody>
      </p:sp>
    </p:spTree>
    <p:extLst>
      <p:ext uri="{BB962C8B-B14F-4D97-AF65-F5344CB8AC3E}">
        <p14:creationId xmlns:p14="http://schemas.microsoft.com/office/powerpoint/2010/main" val="9274868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120915_BG_FEMA_15_Radio_EscapePlan_REV.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3810000" y="5105400"/>
            <a:ext cx="609600" cy="609600"/>
          </a:xfrm>
        </p:spPr>
      </p:pic>
      <p:sp>
        <p:nvSpPr>
          <p:cNvPr id="2" name="Title 1"/>
          <p:cNvSpPr>
            <a:spLocks noGrp="1"/>
          </p:cNvSpPr>
          <p:nvPr>
            <p:ph type="title"/>
          </p:nvPr>
        </p:nvSpPr>
        <p:spPr/>
        <p:txBody>
          <a:bodyPr>
            <a:normAutofit fontScale="90000"/>
          </a:bodyPr>
          <a:lstStyle/>
          <a:p>
            <a:r>
              <a:rPr lang="en-US" dirty="0" smtClean="0"/>
              <a:t>How long do you have to Escape your home?</a:t>
            </a:r>
            <a:endParaRPr lang="en-US"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4200" y="1600200"/>
            <a:ext cx="2514600" cy="3046142"/>
          </a:xfrm>
          <a:prstGeom prst="rect">
            <a:avLst/>
          </a:prstGeom>
        </p:spPr>
      </p:pic>
    </p:spTree>
    <p:extLst>
      <p:ext uri="{BB962C8B-B14F-4D97-AF65-F5344CB8AC3E}">
        <p14:creationId xmlns:p14="http://schemas.microsoft.com/office/powerpoint/2010/main" val="40579901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ustgetou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563" y="0"/>
            <a:ext cx="9144000" cy="6825803"/>
          </a:xfrm>
        </p:spPr>
      </p:pic>
    </p:spTree>
    <p:extLst>
      <p:ext uri="{BB962C8B-B14F-4D97-AF65-F5344CB8AC3E}">
        <p14:creationId xmlns:p14="http://schemas.microsoft.com/office/powerpoint/2010/main" val="634568109"/>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50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00"/>
                </a:solidFill>
              </a:rPr>
              <a:t>Emergency escape </a:t>
            </a:r>
            <a:r>
              <a:rPr lang="en-US" dirty="0" smtClean="0">
                <a:solidFill>
                  <a:srgbClr val="FFFF00"/>
                </a:solidFill>
              </a:rPr>
              <a:t>masks</a:t>
            </a:r>
            <a:endParaRPr lang="en-US" dirty="0">
              <a:solidFill>
                <a:srgbClr val="FFFF00"/>
              </a:solidFill>
            </a:endParaRPr>
          </a:p>
        </p:txBody>
      </p:sp>
      <p:sp>
        <p:nvSpPr>
          <p:cNvPr id="5" name="Rectangle 4"/>
          <p:cNvSpPr/>
          <p:nvPr/>
        </p:nvSpPr>
        <p:spPr>
          <a:xfrm>
            <a:off x="217868" y="1295400"/>
            <a:ext cx="8915400" cy="5293757"/>
          </a:xfrm>
          <a:prstGeom prst="rect">
            <a:avLst/>
          </a:prstGeom>
        </p:spPr>
        <p:txBody>
          <a:bodyPr wrap="square">
            <a:spAutoFit/>
          </a:bodyPr>
          <a:lstStyle/>
          <a:p>
            <a:endParaRPr lang="en-US" dirty="0"/>
          </a:p>
          <a:p>
            <a:r>
              <a:rPr lang="en-US" sz="3200" dirty="0" smtClean="0">
                <a:solidFill>
                  <a:srgbClr val="FFFF00"/>
                </a:solidFill>
              </a:rPr>
              <a:t>There are a variety of fire/emergency escape devices, commonly called “smoke hoods” or “smoke masks,” marketed to assist civilians in safe egress from fire emergencies. They provide head, eye and respiratory protection from particulate matter, eye irritants, carbon monoxide and other toxic gases commonly produced by structural fires</a:t>
            </a:r>
            <a:r>
              <a:rPr lang="en-US" sz="2000" dirty="0" smtClean="0">
                <a:solidFill>
                  <a:srgbClr val="FFFF00"/>
                </a:solidFill>
              </a:rPr>
              <a:t>.</a:t>
            </a:r>
          </a:p>
          <a:p>
            <a:r>
              <a:rPr lang="en-US" sz="3200" dirty="0" smtClean="0"/>
              <a:t> </a:t>
            </a:r>
            <a:endParaRPr lang="en-US" sz="2000" dirty="0" smtClean="0"/>
          </a:p>
          <a:p>
            <a:endParaRPr lang="en-US" sz="3200" dirty="0"/>
          </a:p>
        </p:txBody>
      </p:sp>
      <p:sp>
        <p:nvSpPr>
          <p:cNvPr id="3" name="TextBox 2"/>
          <p:cNvSpPr txBox="1"/>
          <p:nvPr/>
        </p:nvSpPr>
        <p:spPr>
          <a:xfrm>
            <a:off x="16099" y="1600200"/>
            <a:ext cx="8697532" cy="3539430"/>
          </a:xfrm>
          <a:prstGeom prst="rect">
            <a:avLst/>
          </a:prstGeom>
          <a:noFill/>
        </p:spPr>
        <p:txBody>
          <a:bodyPr wrap="square" rtlCol="0">
            <a:spAutoFit/>
          </a:bodyPr>
          <a:lstStyle/>
          <a:p>
            <a:r>
              <a:rPr lang="en-US" sz="3200" dirty="0">
                <a:solidFill>
                  <a:srgbClr val="FFFF00"/>
                </a:solidFill>
              </a:rPr>
              <a:t>The Consumer Product Safety Commission (CPSC) and the U.S. Fire Administration (USFA) evaluated respiratory protective escape device (RPED) performance to determine if RPEDs have the potential to reduce fire-related residential deaths and injuries.</a:t>
            </a:r>
          </a:p>
          <a:p>
            <a:endParaRPr lang="en-US" sz="3200" dirty="0">
              <a:solidFill>
                <a:srgbClr val="FFFF00"/>
              </a:solidFill>
            </a:endParaRPr>
          </a:p>
        </p:txBody>
      </p:sp>
    </p:spTree>
    <p:extLst>
      <p:ext uri="{BB962C8B-B14F-4D97-AF65-F5344CB8AC3E}">
        <p14:creationId xmlns:p14="http://schemas.microsoft.com/office/powerpoint/2010/main" val="27225234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anim calcmode="lin" valueType="num">
                                      <p:cBhvr>
                                        <p:cTn id="8"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2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hidden"/>
                                      </p:to>
                                    </p:set>
                                  </p:childTnLst>
                                </p:cTn>
                              </p:par>
                            </p:childTnLst>
                          </p:cTn>
                        </p:par>
                        <p:par>
                          <p:cTn id="14" fill="hold">
                            <p:stCondLst>
                              <p:cond delay="0"/>
                            </p:stCondLst>
                            <p:childTnLst>
                              <p:par>
                                <p:cTn id="15" presetID="42" presetClass="entr" presetSubtype="0" fill="hold" nodeType="afterEffect">
                                  <p:stCondLst>
                                    <p:cond delay="50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678363"/>
          </a:xfrm>
        </p:spPr>
        <p:txBody>
          <a:bodyPr>
            <a:normAutofit/>
          </a:bodyPr>
          <a:lstStyle/>
          <a:p>
            <a:r>
              <a:rPr lang="en-US" dirty="0"/>
              <a:t>The test results showed that the respiratory protective escape device selected for evaluation </a:t>
            </a:r>
            <a:r>
              <a:rPr lang="en-US" b="1" dirty="0">
                <a:solidFill>
                  <a:srgbClr val="FF0000"/>
                </a:solidFill>
              </a:rPr>
              <a:t>did not </a:t>
            </a:r>
            <a:r>
              <a:rPr lang="en-US" dirty="0"/>
              <a:t>meet standard requirements associated with donning. These results indicate that improvements may be needed in operational packaging to allow novice users to quickly determine correct RPED donning procedures. All of the models tested complied with requirements to assess field of vision, and two of the three models met requirements to evaluate leakage.</a:t>
            </a:r>
          </a:p>
        </p:txBody>
      </p:sp>
      <p:sp>
        <p:nvSpPr>
          <p:cNvPr id="4" name="Title 3"/>
          <p:cNvSpPr>
            <a:spLocks noGrp="1"/>
          </p:cNvSpPr>
          <p:nvPr>
            <p:ph type="title"/>
          </p:nvPr>
        </p:nvSpPr>
        <p:spPr/>
        <p:txBody>
          <a:bodyPr>
            <a:noAutofit/>
          </a:bodyPr>
          <a:lstStyle/>
          <a:p>
            <a:r>
              <a:rPr lang="en-US" sz="3200" dirty="0"/>
              <a:t>The Consumer Product Safety Commission (CPSC) and the U.S. Fire Administration </a:t>
            </a:r>
          </a:p>
        </p:txBody>
      </p:sp>
    </p:spTree>
    <p:extLst>
      <p:ext uri="{BB962C8B-B14F-4D97-AF65-F5344CB8AC3E}">
        <p14:creationId xmlns:p14="http://schemas.microsoft.com/office/powerpoint/2010/main" val="16925766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200" y="228600"/>
            <a:ext cx="4800600" cy="6375041"/>
          </a:xfrm>
        </p:spPr>
      </p:pic>
      <p:sp>
        <p:nvSpPr>
          <p:cNvPr id="8" name="TextBox 7"/>
          <p:cNvSpPr txBox="1"/>
          <p:nvPr/>
        </p:nvSpPr>
        <p:spPr>
          <a:xfrm>
            <a:off x="4724400" y="1676400"/>
            <a:ext cx="373380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948407061"/>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endParaRPr lang="en-US" dirty="0"/>
          </a:p>
          <a:p>
            <a:pPr marL="0" indent="0">
              <a:buNone/>
            </a:pPr>
            <a:r>
              <a:rPr lang="en-US" sz="4300" dirty="0"/>
              <a:t>Scott Teeples</a:t>
            </a:r>
          </a:p>
          <a:p>
            <a:pPr marL="0" indent="0">
              <a:buNone/>
            </a:pPr>
            <a:r>
              <a:rPr lang="en-US" sz="4300" dirty="0"/>
              <a:t>Oregon Association for Family and Community Education – Secretary/President Elect </a:t>
            </a:r>
          </a:p>
          <a:p>
            <a:pPr marL="0" indent="0">
              <a:buNone/>
            </a:pPr>
            <a:endParaRPr lang="en-US" dirty="0" smtClean="0"/>
          </a:p>
          <a:p>
            <a:pPr marL="0" indent="0">
              <a:buNone/>
            </a:pPr>
            <a:endParaRPr lang="en-US" dirty="0"/>
          </a:p>
        </p:txBody>
      </p:sp>
      <p:sp>
        <p:nvSpPr>
          <p:cNvPr id="3" name="Title 2"/>
          <p:cNvSpPr>
            <a:spLocks noGrp="1"/>
          </p:cNvSpPr>
          <p:nvPr>
            <p:ph type="title"/>
          </p:nvPr>
        </p:nvSpPr>
        <p:spPr/>
        <p:txBody>
          <a:bodyPr/>
          <a:lstStyle/>
          <a:p>
            <a:pPr algn="ctr"/>
            <a:r>
              <a:rPr lang="en-US" dirty="0" smtClean="0">
                <a:effectLst/>
              </a:rPr>
              <a:t>Who are your </a:t>
            </a:r>
            <a:r>
              <a:rPr lang="en-US" dirty="0">
                <a:effectLst/>
              </a:rPr>
              <a:t>Presenters</a:t>
            </a:r>
            <a:endParaRPr lang="en-US" dirty="0"/>
          </a:p>
        </p:txBody>
      </p:sp>
      <p:sp>
        <p:nvSpPr>
          <p:cNvPr id="5" name="TextBox 4"/>
          <p:cNvSpPr txBox="1"/>
          <p:nvPr/>
        </p:nvSpPr>
        <p:spPr>
          <a:xfrm>
            <a:off x="304800" y="1981200"/>
            <a:ext cx="8382000" cy="3447098"/>
          </a:xfrm>
          <a:prstGeom prst="rect">
            <a:avLst/>
          </a:prstGeom>
          <a:noFill/>
        </p:spPr>
        <p:txBody>
          <a:bodyPr wrap="square" rtlCol="0">
            <a:spAutoFit/>
          </a:bodyPr>
          <a:lstStyle/>
          <a:p>
            <a:r>
              <a:rPr lang="en-US" sz="4000" dirty="0"/>
              <a:t>Ed Dolan</a:t>
            </a:r>
          </a:p>
          <a:p>
            <a:r>
              <a:rPr lang="en-US" sz="4000" dirty="0"/>
              <a:t>Oregon Association for Family and Community Education – FCE Member and retired Klamath County Fire Dist. #1 Fireman</a:t>
            </a:r>
          </a:p>
          <a:p>
            <a:endParaRPr lang="en-US" dirty="0"/>
          </a:p>
        </p:txBody>
      </p:sp>
    </p:spTree>
    <p:extLst>
      <p:ext uri="{BB962C8B-B14F-4D97-AF65-F5344CB8AC3E}">
        <p14:creationId xmlns:p14="http://schemas.microsoft.com/office/powerpoint/2010/main" val="311617333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2">
                                            <p:txEl>
                                              <p:pRg st="1" end="1"/>
                                            </p:txEl>
                                          </p:spTgt>
                                        </p:tgtEl>
                                      </p:cBhvr>
                                    </p:animEffect>
                                    <p:anim calcmode="lin" valueType="num">
                                      <p:cBhvr>
                                        <p:cTn id="7" dur="1822" tmFilter="0,0; 0.14,0.31; 0.43,0.73; 0.71,0.91; 1.0,1.0">
                                          <p:stCondLst>
                                            <p:cond delay="0"/>
                                          </p:stCondLst>
                                        </p:cTn>
                                        <p:tgtEl>
                                          <p:spTgt spid="2">
                                            <p:txEl>
                                              <p:pRg st="1" end="1"/>
                                            </p:txEl>
                                          </p:spTgt>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2">
                                            <p:txEl>
                                              <p:pRg st="1" end="1"/>
                                            </p:txEl>
                                          </p:spTgt>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2">
                                            <p:txEl>
                                              <p:pRg st="1" end="1"/>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2">
                                            <p:txEl>
                                              <p:pRg st="1" end="1"/>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2">
                                            <p:txEl>
                                              <p:pRg st="1" end="1"/>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2">
                                            <p:txEl>
                                              <p:pRg st="1" end="1"/>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2">
                                            <p:txEl>
                                              <p:pRg st="1" end="1"/>
                                            </p:txEl>
                                          </p:spTgt>
                                        </p:tgtEl>
                                        <p:attrNameLst>
                                          <p:attrName>ppt_y</p:attrName>
                                        </p:attrNameLst>
                                      </p:cBhvr>
                                      <p:tavLst>
                                        <p:tav tm="0">
                                          <p:val>
                                            <p:strVal val="ppt_y"/>
                                          </p:val>
                                        </p:tav>
                                        <p:tav tm="100000">
                                          <p:val>
                                            <p:strVal val="ppt_y+ppt_h"/>
                                          </p:val>
                                        </p:tav>
                                      </p:tavLst>
                                    </p:anim>
                                    <p:animScale>
                                      <p:cBhvr>
                                        <p:cTn id="14" dur="26">
                                          <p:stCondLst>
                                            <p:cond delay="620"/>
                                          </p:stCondLst>
                                        </p:cTn>
                                        <p:tgtEl>
                                          <p:spTgt spid="2">
                                            <p:txEl>
                                              <p:pRg st="1" end="1"/>
                                            </p:txEl>
                                          </p:spTgt>
                                        </p:tgtEl>
                                      </p:cBhvr>
                                      <p:to x="100000" y="60000"/>
                                    </p:animScale>
                                    <p:animScale>
                                      <p:cBhvr>
                                        <p:cTn id="15" dur="166" decel="50000">
                                          <p:stCondLst>
                                            <p:cond delay="646"/>
                                          </p:stCondLst>
                                        </p:cTn>
                                        <p:tgtEl>
                                          <p:spTgt spid="2">
                                            <p:txEl>
                                              <p:pRg st="1" end="1"/>
                                            </p:txEl>
                                          </p:spTgt>
                                        </p:tgtEl>
                                      </p:cBhvr>
                                      <p:to x="100000" y="100000"/>
                                    </p:animScale>
                                    <p:animScale>
                                      <p:cBhvr>
                                        <p:cTn id="16" dur="26">
                                          <p:stCondLst>
                                            <p:cond delay="1312"/>
                                          </p:stCondLst>
                                        </p:cTn>
                                        <p:tgtEl>
                                          <p:spTgt spid="2">
                                            <p:txEl>
                                              <p:pRg st="1" end="1"/>
                                            </p:txEl>
                                          </p:spTgt>
                                        </p:tgtEl>
                                      </p:cBhvr>
                                      <p:to x="100000" y="80000"/>
                                    </p:animScale>
                                    <p:animScale>
                                      <p:cBhvr>
                                        <p:cTn id="17" dur="166" decel="50000">
                                          <p:stCondLst>
                                            <p:cond delay="1338"/>
                                          </p:stCondLst>
                                        </p:cTn>
                                        <p:tgtEl>
                                          <p:spTgt spid="2">
                                            <p:txEl>
                                              <p:pRg st="1" end="1"/>
                                            </p:txEl>
                                          </p:spTgt>
                                        </p:tgtEl>
                                      </p:cBhvr>
                                      <p:to x="100000" y="100000"/>
                                    </p:animScale>
                                    <p:animScale>
                                      <p:cBhvr>
                                        <p:cTn id="18" dur="26">
                                          <p:stCondLst>
                                            <p:cond delay="1642"/>
                                          </p:stCondLst>
                                        </p:cTn>
                                        <p:tgtEl>
                                          <p:spTgt spid="2">
                                            <p:txEl>
                                              <p:pRg st="1" end="1"/>
                                            </p:txEl>
                                          </p:spTgt>
                                        </p:tgtEl>
                                      </p:cBhvr>
                                      <p:to x="100000" y="90000"/>
                                    </p:animScale>
                                    <p:animScale>
                                      <p:cBhvr>
                                        <p:cTn id="19" dur="166" decel="50000">
                                          <p:stCondLst>
                                            <p:cond delay="1668"/>
                                          </p:stCondLst>
                                        </p:cTn>
                                        <p:tgtEl>
                                          <p:spTgt spid="2">
                                            <p:txEl>
                                              <p:pRg st="1" end="1"/>
                                            </p:txEl>
                                          </p:spTgt>
                                        </p:tgtEl>
                                      </p:cBhvr>
                                      <p:to x="100000" y="100000"/>
                                    </p:animScale>
                                    <p:animScale>
                                      <p:cBhvr>
                                        <p:cTn id="20" dur="26">
                                          <p:stCondLst>
                                            <p:cond delay="1808"/>
                                          </p:stCondLst>
                                        </p:cTn>
                                        <p:tgtEl>
                                          <p:spTgt spid="2">
                                            <p:txEl>
                                              <p:pRg st="1" end="1"/>
                                            </p:txEl>
                                          </p:spTgt>
                                        </p:tgtEl>
                                      </p:cBhvr>
                                      <p:to x="100000" y="95000"/>
                                    </p:animScale>
                                    <p:animScale>
                                      <p:cBhvr>
                                        <p:cTn id="21" dur="166" decel="50000">
                                          <p:stCondLst>
                                            <p:cond delay="1834"/>
                                          </p:stCondLst>
                                        </p:cTn>
                                        <p:tgtEl>
                                          <p:spTgt spid="2">
                                            <p:txEl>
                                              <p:pRg st="1" end="1"/>
                                            </p:txEl>
                                          </p:spTgt>
                                        </p:tgtEl>
                                      </p:cBhvr>
                                      <p:to x="100000" y="100000"/>
                                    </p:animScale>
                                    <p:set>
                                      <p:cBhvr>
                                        <p:cTn id="22" dur="1" fill="hold">
                                          <p:stCondLst>
                                            <p:cond delay="1999"/>
                                          </p:stCondLst>
                                        </p:cTn>
                                        <p:tgtEl>
                                          <p:spTgt spid="2">
                                            <p:txEl>
                                              <p:pRg st="1" end="1"/>
                                            </p:txEl>
                                          </p:spTgt>
                                        </p:tgtEl>
                                        <p:attrNameLst>
                                          <p:attrName>style.visibility</p:attrName>
                                        </p:attrNameLst>
                                      </p:cBhvr>
                                      <p:to>
                                        <p:strVal val="hidden"/>
                                      </p:to>
                                    </p:set>
                                  </p:childTnLst>
                                </p:cTn>
                              </p:par>
                              <p:par>
                                <p:cTn id="23" presetID="26" presetClass="exit" presetSubtype="0" fill="hold" nodeType="withEffect">
                                  <p:stCondLst>
                                    <p:cond delay="0"/>
                                  </p:stCondLst>
                                  <p:childTnLst>
                                    <p:animEffect transition="out" filter="wipe(down)">
                                      <p:cBhvr>
                                        <p:cTn id="24" dur="180" accel="50000">
                                          <p:stCondLst>
                                            <p:cond delay="1820"/>
                                          </p:stCondLst>
                                        </p:cTn>
                                        <p:tgtEl>
                                          <p:spTgt spid="2">
                                            <p:txEl>
                                              <p:pRg st="2" end="2"/>
                                            </p:txEl>
                                          </p:spTgt>
                                        </p:tgtEl>
                                      </p:cBhvr>
                                    </p:animEffect>
                                    <p:anim calcmode="lin" valueType="num">
                                      <p:cBhvr>
                                        <p:cTn id="25" dur="1822" tmFilter="0,0; 0.14,0.31; 0.43,0.73; 0.71,0.91; 1.0,1.0">
                                          <p:stCondLst>
                                            <p:cond delay="0"/>
                                          </p:stCondLst>
                                        </p:cTn>
                                        <p:tgtEl>
                                          <p:spTgt spid="2">
                                            <p:txEl>
                                              <p:pRg st="2" end="2"/>
                                            </p:txEl>
                                          </p:spTgt>
                                        </p:tgtEl>
                                        <p:attrNameLst>
                                          <p:attrName>ppt_x</p:attrName>
                                        </p:attrNameLst>
                                      </p:cBhvr>
                                      <p:tavLst>
                                        <p:tav tm="0">
                                          <p:val>
                                            <p:strVal val="ppt_x"/>
                                          </p:val>
                                        </p:tav>
                                        <p:tav tm="100000">
                                          <p:val>
                                            <p:strVal val="#ppt_x+0.25"/>
                                          </p:val>
                                        </p:tav>
                                      </p:tavLst>
                                    </p:anim>
                                    <p:anim calcmode="lin" valueType="num">
                                      <p:cBhvr>
                                        <p:cTn id="26" dur="178">
                                          <p:stCondLst>
                                            <p:cond delay="1822"/>
                                          </p:stCondLst>
                                        </p:cTn>
                                        <p:tgtEl>
                                          <p:spTgt spid="2">
                                            <p:txEl>
                                              <p:pRg st="2" end="2"/>
                                            </p:txEl>
                                          </p:spTgt>
                                        </p:tgtEl>
                                        <p:attrNameLst>
                                          <p:attrName>ppt_x</p:attrName>
                                        </p:attrNameLst>
                                      </p:cBhvr>
                                      <p:tavLst>
                                        <p:tav tm="0">
                                          <p:val>
                                            <p:strVal val="ppt_x"/>
                                          </p:val>
                                        </p:tav>
                                        <p:tav tm="100000">
                                          <p:val>
                                            <p:strVal val="ppt_x"/>
                                          </p:val>
                                        </p:tav>
                                      </p:tavLst>
                                    </p:anim>
                                    <p:anim calcmode="lin" valueType="num">
                                      <p:cBhvr>
                                        <p:cTn id="27" dur="664" tmFilter="0.0,0.0;0.25,0.07;0.50,0.2;0.75,0.467;1.0,1.0">
                                          <p:stCondLst>
                                            <p:cond delay="0"/>
                                          </p:stCondLst>
                                        </p:cTn>
                                        <p:tgtEl>
                                          <p:spTgt spid="2">
                                            <p:txEl>
                                              <p:pRg st="2" end="2"/>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8" dur="664" tmFilter="0, 0; 0.125,0.2665; 0.25,0.4; 0.375,0.465; 0.5,0.5;  0.625,0.535; 0.75,0.6; 0.875,0.7335; 1,1">
                                          <p:stCondLst>
                                            <p:cond delay="664"/>
                                          </p:stCondLst>
                                        </p:cTn>
                                        <p:tgtEl>
                                          <p:spTgt spid="2">
                                            <p:txEl>
                                              <p:pRg st="2" end="2"/>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9" dur="332" tmFilter="0, 0; 0.125,0.2665; 0.25,0.4; 0.375,0.465; 0.5,0.5;  0.625,0.535; 0.75,0.6; 0.875,0.7335; 1,1">
                                          <p:stCondLst>
                                            <p:cond delay="1324"/>
                                          </p:stCondLst>
                                        </p:cTn>
                                        <p:tgtEl>
                                          <p:spTgt spid="2">
                                            <p:txEl>
                                              <p:pRg st="2" end="2"/>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0" dur="164" tmFilter="0, 0; 0.125,0.2665; 0.25,0.4; 0.375,0.465; 0.5,0.5;  0.625,0.535; 0.75,0.6; 0.875,0.7335; 1,1">
                                          <p:stCondLst>
                                            <p:cond delay="1656"/>
                                          </p:stCondLst>
                                        </p:cTn>
                                        <p:tgtEl>
                                          <p:spTgt spid="2">
                                            <p:txEl>
                                              <p:pRg st="2" end="2"/>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1" dur="180" accel="50000">
                                          <p:stCondLst>
                                            <p:cond delay="1820"/>
                                          </p:stCondLst>
                                        </p:cTn>
                                        <p:tgtEl>
                                          <p:spTgt spid="2">
                                            <p:txEl>
                                              <p:pRg st="2" end="2"/>
                                            </p:txEl>
                                          </p:spTgt>
                                        </p:tgtEl>
                                        <p:attrNameLst>
                                          <p:attrName>ppt_y</p:attrName>
                                        </p:attrNameLst>
                                      </p:cBhvr>
                                      <p:tavLst>
                                        <p:tav tm="0">
                                          <p:val>
                                            <p:strVal val="ppt_y"/>
                                          </p:val>
                                        </p:tav>
                                        <p:tav tm="100000">
                                          <p:val>
                                            <p:strVal val="ppt_y+ppt_h"/>
                                          </p:val>
                                        </p:tav>
                                      </p:tavLst>
                                    </p:anim>
                                    <p:animScale>
                                      <p:cBhvr>
                                        <p:cTn id="32" dur="26">
                                          <p:stCondLst>
                                            <p:cond delay="620"/>
                                          </p:stCondLst>
                                        </p:cTn>
                                        <p:tgtEl>
                                          <p:spTgt spid="2">
                                            <p:txEl>
                                              <p:pRg st="2" end="2"/>
                                            </p:txEl>
                                          </p:spTgt>
                                        </p:tgtEl>
                                      </p:cBhvr>
                                      <p:to x="100000" y="60000"/>
                                    </p:animScale>
                                    <p:animScale>
                                      <p:cBhvr>
                                        <p:cTn id="33" dur="166" decel="50000">
                                          <p:stCondLst>
                                            <p:cond delay="646"/>
                                          </p:stCondLst>
                                        </p:cTn>
                                        <p:tgtEl>
                                          <p:spTgt spid="2">
                                            <p:txEl>
                                              <p:pRg st="2" end="2"/>
                                            </p:txEl>
                                          </p:spTgt>
                                        </p:tgtEl>
                                      </p:cBhvr>
                                      <p:to x="100000" y="100000"/>
                                    </p:animScale>
                                    <p:animScale>
                                      <p:cBhvr>
                                        <p:cTn id="34" dur="26">
                                          <p:stCondLst>
                                            <p:cond delay="1312"/>
                                          </p:stCondLst>
                                        </p:cTn>
                                        <p:tgtEl>
                                          <p:spTgt spid="2">
                                            <p:txEl>
                                              <p:pRg st="2" end="2"/>
                                            </p:txEl>
                                          </p:spTgt>
                                        </p:tgtEl>
                                      </p:cBhvr>
                                      <p:to x="100000" y="80000"/>
                                    </p:animScale>
                                    <p:animScale>
                                      <p:cBhvr>
                                        <p:cTn id="35" dur="166" decel="50000">
                                          <p:stCondLst>
                                            <p:cond delay="1338"/>
                                          </p:stCondLst>
                                        </p:cTn>
                                        <p:tgtEl>
                                          <p:spTgt spid="2">
                                            <p:txEl>
                                              <p:pRg st="2" end="2"/>
                                            </p:txEl>
                                          </p:spTgt>
                                        </p:tgtEl>
                                      </p:cBhvr>
                                      <p:to x="100000" y="100000"/>
                                    </p:animScale>
                                    <p:animScale>
                                      <p:cBhvr>
                                        <p:cTn id="36" dur="26">
                                          <p:stCondLst>
                                            <p:cond delay="1642"/>
                                          </p:stCondLst>
                                        </p:cTn>
                                        <p:tgtEl>
                                          <p:spTgt spid="2">
                                            <p:txEl>
                                              <p:pRg st="2" end="2"/>
                                            </p:txEl>
                                          </p:spTgt>
                                        </p:tgtEl>
                                      </p:cBhvr>
                                      <p:to x="100000" y="90000"/>
                                    </p:animScale>
                                    <p:animScale>
                                      <p:cBhvr>
                                        <p:cTn id="37" dur="166" decel="50000">
                                          <p:stCondLst>
                                            <p:cond delay="1668"/>
                                          </p:stCondLst>
                                        </p:cTn>
                                        <p:tgtEl>
                                          <p:spTgt spid="2">
                                            <p:txEl>
                                              <p:pRg st="2" end="2"/>
                                            </p:txEl>
                                          </p:spTgt>
                                        </p:tgtEl>
                                      </p:cBhvr>
                                      <p:to x="100000" y="100000"/>
                                    </p:animScale>
                                    <p:animScale>
                                      <p:cBhvr>
                                        <p:cTn id="38" dur="26">
                                          <p:stCondLst>
                                            <p:cond delay="1808"/>
                                          </p:stCondLst>
                                        </p:cTn>
                                        <p:tgtEl>
                                          <p:spTgt spid="2">
                                            <p:txEl>
                                              <p:pRg st="2" end="2"/>
                                            </p:txEl>
                                          </p:spTgt>
                                        </p:tgtEl>
                                      </p:cBhvr>
                                      <p:to x="100000" y="95000"/>
                                    </p:animScale>
                                    <p:animScale>
                                      <p:cBhvr>
                                        <p:cTn id="39" dur="166" decel="50000">
                                          <p:stCondLst>
                                            <p:cond delay="1834"/>
                                          </p:stCondLst>
                                        </p:cTn>
                                        <p:tgtEl>
                                          <p:spTgt spid="2">
                                            <p:txEl>
                                              <p:pRg st="2" end="2"/>
                                            </p:txEl>
                                          </p:spTgt>
                                        </p:tgtEl>
                                      </p:cBhvr>
                                      <p:to x="100000" y="100000"/>
                                    </p:animScale>
                                    <p:set>
                                      <p:cBhvr>
                                        <p:cTn id="40" dur="1" fill="hold">
                                          <p:stCondLst>
                                            <p:cond delay="1999"/>
                                          </p:stCondLst>
                                        </p:cTn>
                                        <p:tgtEl>
                                          <p:spTgt spid="2">
                                            <p:txEl>
                                              <p:pRg st="2" end="2"/>
                                            </p:txEl>
                                          </p:spTgt>
                                        </p:tgtEl>
                                        <p:attrNameLst>
                                          <p:attrName>style.visibility</p:attrName>
                                        </p:attrNameLst>
                                      </p:cBhvr>
                                      <p:to>
                                        <p:strVal val="hidden"/>
                                      </p:to>
                                    </p:set>
                                  </p:childTnLst>
                                </p:cTn>
                              </p:par>
                            </p:childTnLst>
                          </p:cTn>
                        </p:par>
                        <p:par>
                          <p:cTn id="41" fill="hold">
                            <p:stCondLst>
                              <p:cond delay="2000"/>
                            </p:stCondLst>
                            <p:childTnLst>
                              <p:par>
                                <p:cTn id="42" presetID="2" presetClass="entr" presetSubtype="4" fill="hold" nodeType="afterEffect">
                                  <p:stCondLst>
                                    <p:cond delay="0"/>
                                  </p:stCondLst>
                                  <p:childTnLst>
                                    <p:set>
                                      <p:cBhvr>
                                        <p:cTn id="43" dur="1" fill="hold">
                                          <p:stCondLst>
                                            <p:cond delay="0"/>
                                          </p:stCondLst>
                                        </p:cTn>
                                        <p:tgtEl>
                                          <p:spTgt spid="5">
                                            <p:txEl>
                                              <p:pRg st="0" end="0"/>
                                            </p:txEl>
                                          </p:spTgt>
                                        </p:tgtEl>
                                        <p:attrNameLst>
                                          <p:attrName>style.visibility</p:attrName>
                                        </p:attrNameLst>
                                      </p:cBhvr>
                                      <p:to>
                                        <p:strVal val="visible"/>
                                      </p:to>
                                    </p:set>
                                    <p:anim calcmode="lin" valueType="num">
                                      <p:cBhvr additive="base">
                                        <p:cTn id="4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5">
                                            <p:txEl>
                                              <p:pRg st="0" end="0"/>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5">
                                            <p:txEl>
                                              <p:pRg st="1" end="1"/>
                                            </p:txEl>
                                          </p:spTgt>
                                        </p:tgtEl>
                                        <p:attrNameLst>
                                          <p:attrName>style.visibility</p:attrName>
                                        </p:attrNameLst>
                                      </p:cBhvr>
                                      <p:to>
                                        <p:strVal val="visible"/>
                                      </p:to>
                                    </p:set>
                                    <p:anim calcmode="lin" valueType="num">
                                      <p:cBhvr additive="base">
                                        <p:cTn id="4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28800" y="304800"/>
            <a:ext cx="4953000" cy="6409765"/>
          </a:xfrm>
        </p:spPr>
      </p:pic>
    </p:spTree>
    <p:extLst>
      <p:ext uri="{BB962C8B-B14F-4D97-AF65-F5344CB8AC3E}">
        <p14:creationId xmlns:p14="http://schemas.microsoft.com/office/powerpoint/2010/main" val="1701136396"/>
      </p:ext>
    </p:extLst>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36223" y="228600"/>
            <a:ext cx="5004954" cy="6324600"/>
          </a:xfrm>
        </p:spPr>
      </p:pic>
    </p:spTree>
    <p:extLst>
      <p:ext uri="{BB962C8B-B14F-4D97-AF65-F5344CB8AC3E}">
        <p14:creationId xmlns:p14="http://schemas.microsoft.com/office/powerpoint/2010/main" val="454257114"/>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219199"/>
            <a:ext cx="8223442" cy="5185483"/>
          </a:xfrm>
        </p:spPr>
      </p:pic>
      <p:sp>
        <p:nvSpPr>
          <p:cNvPr id="2" name="Title 1"/>
          <p:cNvSpPr>
            <a:spLocks noGrp="1"/>
          </p:cNvSpPr>
          <p:nvPr>
            <p:ph type="title"/>
          </p:nvPr>
        </p:nvSpPr>
        <p:spPr/>
        <p:txBody>
          <a:bodyPr>
            <a:normAutofit/>
          </a:bodyPr>
          <a:lstStyle/>
          <a:p>
            <a:pPr algn="ctr"/>
            <a:r>
              <a:rPr lang="en-US" sz="7200" dirty="0" smtClean="0">
                <a:solidFill>
                  <a:srgbClr val="FFFF00"/>
                </a:solidFill>
              </a:rPr>
              <a:t>Sample Escape Plan</a:t>
            </a:r>
            <a:endParaRPr lang="en-US" sz="7200" dirty="0">
              <a:solidFill>
                <a:srgbClr val="FFFF00"/>
              </a:solidFill>
            </a:endParaRPr>
          </a:p>
        </p:txBody>
      </p:sp>
    </p:spTree>
    <p:extLst>
      <p:ext uri="{BB962C8B-B14F-4D97-AF65-F5344CB8AC3E}">
        <p14:creationId xmlns:p14="http://schemas.microsoft.com/office/powerpoint/2010/main" val="3396256414"/>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447800"/>
            <a:ext cx="8010910" cy="5067604"/>
          </a:xfrm>
        </p:spPr>
      </p:pic>
      <p:sp>
        <p:nvSpPr>
          <p:cNvPr id="2" name="Title 1"/>
          <p:cNvSpPr>
            <a:spLocks noGrp="1"/>
          </p:cNvSpPr>
          <p:nvPr>
            <p:ph type="title"/>
          </p:nvPr>
        </p:nvSpPr>
        <p:spPr/>
        <p:txBody>
          <a:bodyPr/>
          <a:lstStyle/>
          <a:p>
            <a:r>
              <a:rPr lang="en-US" sz="7200" dirty="0">
                <a:ln w="3200">
                  <a:solidFill>
                    <a:srgbClr val="444D26">
                      <a:shade val="75000"/>
                      <a:alpha val="25000"/>
                    </a:srgbClr>
                  </a:solidFill>
                  <a:prstDash val="solid"/>
                  <a:round/>
                </a:ln>
                <a:solidFill>
                  <a:srgbClr val="FFFF00"/>
                </a:solidFill>
              </a:rPr>
              <a:t>Sample Escape Plan</a:t>
            </a:r>
            <a:endParaRPr lang="en-US" dirty="0"/>
          </a:p>
        </p:txBody>
      </p:sp>
    </p:spTree>
    <p:extLst>
      <p:ext uri="{BB962C8B-B14F-4D97-AF65-F5344CB8AC3E}">
        <p14:creationId xmlns:p14="http://schemas.microsoft.com/office/powerpoint/2010/main" val="1183270200"/>
      </p:ext>
    </p:extLst>
  </p:cSld>
  <p:clrMapOvr>
    <a:masterClrMapping/>
  </p:clrMapOvr>
  <p:transition spd="slow">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28600"/>
            <a:ext cx="8299642" cy="4078884"/>
          </a:xfrm>
        </p:spPr>
      </p:pic>
      <p:sp>
        <p:nvSpPr>
          <p:cNvPr id="2" name="Title 1"/>
          <p:cNvSpPr>
            <a:spLocks noGrp="1"/>
          </p:cNvSpPr>
          <p:nvPr>
            <p:ph type="title"/>
          </p:nvPr>
        </p:nvSpPr>
        <p:spPr>
          <a:xfrm>
            <a:off x="381000" y="4419600"/>
            <a:ext cx="8229600" cy="1981200"/>
          </a:xfrm>
        </p:spPr>
        <p:txBody>
          <a:bodyPr>
            <a:normAutofit fontScale="90000"/>
          </a:bodyPr>
          <a:lstStyle/>
          <a:p>
            <a:r>
              <a:rPr lang="en-US" b="1" dirty="0">
                <a:solidFill>
                  <a:srgbClr val="FF0000"/>
                </a:solidFill>
              </a:rPr>
              <a:t>Your ability to get out depends on advance warning from smoke alarms and advance planning.</a:t>
            </a:r>
            <a:endParaRPr lang="en-US" dirty="0">
              <a:solidFill>
                <a:srgbClr val="FF0000"/>
              </a:solidFill>
            </a:endParaRPr>
          </a:p>
        </p:txBody>
      </p:sp>
    </p:spTree>
    <p:extLst>
      <p:ext uri="{BB962C8B-B14F-4D97-AF65-F5344CB8AC3E}">
        <p14:creationId xmlns:p14="http://schemas.microsoft.com/office/powerpoint/2010/main" val="2411848863"/>
      </p:ext>
    </p:extLst>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Clr>
                <a:schemeClr val="tx2">
                  <a:lumMod val="50000"/>
                </a:schemeClr>
              </a:buClr>
              <a:buFont typeface="Wingdings" panose="05000000000000000000" pitchFamily="2" charset="2"/>
              <a:buChar char="Ø"/>
            </a:pPr>
            <a:r>
              <a:rPr lang="en-US" sz="4400" b="1" dirty="0">
                <a:solidFill>
                  <a:srgbClr val="FFFF00"/>
                </a:solidFill>
              </a:rPr>
              <a:t>Step 1: Make sure you have working smoke </a:t>
            </a:r>
            <a:r>
              <a:rPr lang="en-US" sz="4400" b="1" dirty="0" smtClean="0">
                <a:solidFill>
                  <a:srgbClr val="FFFF00"/>
                </a:solidFill>
              </a:rPr>
              <a:t>alarms</a:t>
            </a:r>
          </a:p>
          <a:p>
            <a:pPr>
              <a:buClr>
                <a:schemeClr val="tx2">
                  <a:lumMod val="50000"/>
                </a:schemeClr>
              </a:buClr>
              <a:buFont typeface="Wingdings" panose="05000000000000000000" pitchFamily="2" charset="2"/>
              <a:buChar char="Ø"/>
            </a:pPr>
            <a:r>
              <a:rPr lang="en-US" sz="4400" b="1" dirty="0">
                <a:solidFill>
                  <a:srgbClr val="FFFF00"/>
                </a:solidFill>
              </a:rPr>
              <a:t>Step 2: Create a home fire escape plan</a:t>
            </a:r>
            <a:endParaRPr lang="en-US" sz="4400" dirty="0">
              <a:solidFill>
                <a:srgbClr val="FFFF00"/>
              </a:solidFill>
            </a:endParaRPr>
          </a:p>
          <a:p>
            <a:pPr>
              <a:buClr>
                <a:schemeClr val="tx2">
                  <a:lumMod val="50000"/>
                </a:schemeClr>
              </a:buClr>
              <a:buFont typeface="Wingdings" panose="05000000000000000000" pitchFamily="2" charset="2"/>
              <a:buChar char="Ø"/>
            </a:pPr>
            <a:r>
              <a:rPr lang="en-US" sz="4400" b="1" dirty="0">
                <a:solidFill>
                  <a:srgbClr val="FFFF00"/>
                </a:solidFill>
              </a:rPr>
              <a:t>Step 3: Practice your home fire escape plan</a:t>
            </a:r>
            <a:endParaRPr lang="en-US" sz="4400" dirty="0">
              <a:solidFill>
                <a:srgbClr val="FFFF00"/>
              </a:solidFill>
            </a:endParaRPr>
          </a:p>
          <a:p>
            <a:endParaRPr lang="en-US" dirty="0"/>
          </a:p>
        </p:txBody>
      </p:sp>
      <p:sp>
        <p:nvSpPr>
          <p:cNvPr id="2" name="Title 1"/>
          <p:cNvSpPr>
            <a:spLocks noGrp="1"/>
          </p:cNvSpPr>
          <p:nvPr>
            <p:ph type="title"/>
          </p:nvPr>
        </p:nvSpPr>
        <p:spPr/>
        <p:txBody>
          <a:bodyPr/>
          <a:lstStyle/>
          <a:p>
            <a:pPr algn="ctr"/>
            <a:r>
              <a:rPr lang="en-US" dirty="0">
                <a:ln w="3200">
                  <a:solidFill>
                    <a:srgbClr val="444D26">
                      <a:shade val="75000"/>
                      <a:alpha val="25000"/>
                    </a:srgbClr>
                  </a:solidFill>
                  <a:prstDash val="solid"/>
                  <a:round/>
                </a:ln>
              </a:rPr>
              <a:t>Prepare, Act, Survive</a:t>
            </a:r>
            <a:endParaRPr lang="en-US" dirty="0"/>
          </a:p>
        </p:txBody>
      </p:sp>
    </p:spTree>
    <p:extLst>
      <p:ext uri="{BB962C8B-B14F-4D97-AF65-F5344CB8AC3E}">
        <p14:creationId xmlns:p14="http://schemas.microsoft.com/office/powerpoint/2010/main" val="24778469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voltage.wav"/>
                                        </p:tgtEl>
                                      </p:cMediaNode>
                                    </p:audio>
                                  </p:sub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down)">
                                      <p:cBhvr>
                                        <p:cTn id="14" dur="580">
                                          <p:stCondLst>
                                            <p:cond delay="0"/>
                                          </p:stCondLst>
                                        </p:cTn>
                                        <p:tgtEl>
                                          <p:spTgt spid="3">
                                            <p:txEl>
                                              <p:pRg st="1" end="1"/>
                                            </p:txEl>
                                          </p:spTgt>
                                        </p:tgtEl>
                                      </p:cBhvr>
                                    </p:animEffect>
                                    <p:anim calcmode="lin" valueType="num">
                                      <p:cBhvr>
                                        <p:cTn id="15"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1" end="1"/>
                                            </p:txEl>
                                          </p:spTgt>
                                        </p:tgtEl>
                                      </p:cBhvr>
                                      <p:to x="100000" y="60000"/>
                                    </p:animScale>
                                    <p:animScale>
                                      <p:cBhvr>
                                        <p:cTn id="21" dur="166" decel="50000">
                                          <p:stCondLst>
                                            <p:cond delay="676"/>
                                          </p:stCondLst>
                                        </p:cTn>
                                        <p:tgtEl>
                                          <p:spTgt spid="3">
                                            <p:txEl>
                                              <p:pRg st="1" end="1"/>
                                            </p:txEl>
                                          </p:spTgt>
                                        </p:tgtEl>
                                      </p:cBhvr>
                                      <p:to x="100000" y="100000"/>
                                    </p:animScale>
                                    <p:animScale>
                                      <p:cBhvr>
                                        <p:cTn id="22" dur="26">
                                          <p:stCondLst>
                                            <p:cond delay="1312"/>
                                          </p:stCondLst>
                                        </p:cTn>
                                        <p:tgtEl>
                                          <p:spTgt spid="3">
                                            <p:txEl>
                                              <p:pRg st="1" end="1"/>
                                            </p:txEl>
                                          </p:spTgt>
                                        </p:tgtEl>
                                      </p:cBhvr>
                                      <p:to x="100000" y="80000"/>
                                    </p:animScale>
                                    <p:animScale>
                                      <p:cBhvr>
                                        <p:cTn id="23" dur="166" decel="50000">
                                          <p:stCondLst>
                                            <p:cond delay="1338"/>
                                          </p:stCondLst>
                                        </p:cTn>
                                        <p:tgtEl>
                                          <p:spTgt spid="3">
                                            <p:txEl>
                                              <p:pRg st="1" end="1"/>
                                            </p:txEl>
                                          </p:spTgt>
                                        </p:tgtEl>
                                      </p:cBhvr>
                                      <p:to x="100000" y="100000"/>
                                    </p:animScale>
                                    <p:animScale>
                                      <p:cBhvr>
                                        <p:cTn id="24" dur="26">
                                          <p:stCondLst>
                                            <p:cond delay="1642"/>
                                          </p:stCondLst>
                                        </p:cTn>
                                        <p:tgtEl>
                                          <p:spTgt spid="3">
                                            <p:txEl>
                                              <p:pRg st="1" end="1"/>
                                            </p:txEl>
                                          </p:spTgt>
                                        </p:tgtEl>
                                      </p:cBhvr>
                                      <p:to x="100000" y="90000"/>
                                    </p:animScale>
                                    <p:animScale>
                                      <p:cBhvr>
                                        <p:cTn id="25" dur="166" decel="50000">
                                          <p:stCondLst>
                                            <p:cond delay="1668"/>
                                          </p:stCondLst>
                                        </p:cTn>
                                        <p:tgtEl>
                                          <p:spTgt spid="3">
                                            <p:txEl>
                                              <p:pRg st="1" end="1"/>
                                            </p:txEl>
                                          </p:spTgt>
                                        </p:tgtEl>
                                      </p:cBhvr>
                                      <p:to x="100000" y="100000"/>
                                    </p:animScale>
                                    <p:animScale>
                                      <p:cBhvr>
                                        <p:cTn id="26" dur="26">
                                          <p:stCondLst>
                                            <p:cond delay="1808"/>
                                          </p:stCondLst>
                                        </p:cTn>
                                        <p:tgtEl>
                                          <p:spTgt spid="3">
                                            <p:txEl>
                                              <p:pRg st="1" end="1"/>
                                            </p:txEl>
                                          </p:spTgt>
                                        </p:tgtEl>
                                      </p:cBhvr>
                                      <p:to x="100000" y="95000"/>
                                    </p:animScale>
                                    <p:animScale>
                                      <p:cBhvr>
                                        <p:cTn id="27" dur="166" decel="50000">
                                          <p:stCondLst>
                                            <p:cond delay="1834"/>
                                          </p:stCondLst>
                                        </p:cTn>
                                        <p:tgtEl>
                                          <p:spTgt spid="3">
                                            <p:txEl>
                                              <p:pRg st="1" end="1"/>
                                            </p:txEl>
                                          </p:spTgt>
                                        </p:tgtEl>
                                      </p:cBhvr>
                                      <p:to x="100000" y="100000"/>
                                    </p:animScale>
                                  </p:childTnLst>
                                  <p:subTnLst>
                                    <p:audio>
                                      <p:cMediaNode vol="100000">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p:cTn id="32"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3"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4"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5" dur="1000"/>
                                        <p:tgtEl>
                                          <p:spTgt spid="3">
                                            <p:txEl>
                                              <p:pRg st="2" end="2"/>
                                            </p:txEl>
                                          </p:spTgt>
                                        </p:tgtEl>
                                      </p:cBhvr>
                                    </p:animEffect>
                                  </p:childTnLst>
                                  <p:subTnLst>
                                    <p:audio>
                                      <p:cMediaNode vol="100000">
                                        <p:cTn display="0" masterRel="sameClick">
                                          <p:stCondLst>
                                            <p:cond evt="begin" delay="0">
                                              <p:tn val="30"/>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2438400"/>
          </a:xfrm>
        </p:spPr>
        <p:txBody>
          <a:bodyPr>
            <a:normAutofit lnSpcReduction="10000"/>
          </a:bodyPr>
          <a:lstStyle/>
          <a:p>
            <a:pPr marL="514350" indent="-514350">
              <a:buClr>
                <a:schemeClr val="bg1"/>
              </a:buClr>
              <a:buFont typeface="+mj-lt"/>
              <a:buAutoNum type="arabicPeriod"/>
            </a:pPr>
            <a:r>
              <a:rPr lang="en-US" sz="4000" dirty="0" smtClean="0">
                <a:solidFill>
                  <a:srgbClr val="000000"/>
                </a:solidFill>
                <a:latin typeface="FEMA-Proxima Nova Rg"/>
              </a:rPr>
              <a:t>Push </a:t>
            </a:r>
            <a:r>
              <a:rPr lang="en-US" sz="4000" dirty="0">
                <a:solidFill>
                  <a:srgbClr val="000000"/>
                </a:solidFill>
                <a:latin typeface="FEMA-Proxima Nova Rg"/>
              </a:rPr>
              <a:t>the test button on all your smoke alarms. If they do not sound, fix or replace them immediately.</a:t>
            </a:r>
            <a:r>
              <a:rPr lang="en-US" dirty="0">
                <a:solidFill>
                  <a:srgbClr val="000000"/>
                </a:solidFill>
                <a:latin typeface="FEMA-Proxima Nova Rg"/>
              </a:rPr>
              <a:t> </a:t>
            </a:r>
          </a:p>
          <a:p>
            <a:endParaRPr lang="en-US" dirty="0">
              <a:solidFill>
                <a:srgbClr val="000000"/>
              </a:solidFill>
              <a:latin typeface="FEMA-Proxima Nova Rg"/>
            </a:endParaRPr>
          </a:p>
        </p:txBody>
      </p:sp>
      <p:sp>
        <p:nvSpPr>
          <p:cNvPr id="2" name="Title 1"/>
          <p:cNvSpPr>
            <a:spLocks noGrp="1"/>
          </p:cNvSpPr>
          <p:nvPr>
            <p:ph type="title"/>
          </p:nvPr>
        </p:nvSpPr>
        <p:spPr/>
        <p:txBody>
          <a:bodyPr/>
          <a:lstStyle/>
          <a:p>
            <a:r>
              <a:rPr lang="en-US" sz="3200" b="1" dirty="0">
                <a:solidFill>
                  <a:srgbClr val="000000"/>
                </a:solidFill>
                <a:latin typeface="FEMA-Proxima Nova Rg"/>
                <a:ea typeface="+mn-ea"/>
                <a:cs typeface="+mn-cs"/>
              </a:rPr>
              <a:t>When you get </a:t>
            </a:r>
            <a:r>
              <a:rPr lang="en-US" sz="3200" b="1" dirty="0" smtClean="0">
                <a:solidFill>
                  <a:srgbClr val="000000"/>
                </a:solidFill>
                <a:latin typeface="FEMA-Proxima Nova Rg"/>
                <a:ea typeface="+mn-ea"/>
                <a:cs typeface="+mn-cs"/>
              </a:rPr>
              <a:t>home:</a:t>
            </a:r>
            <a:endParaRPr lang="en-US" dirty="0"/>
          </a:p>
        </p:txBody>
      </p:sp>
      <p:sp>
        <p:nvSpPr>
          <p:cNvPr id="4" name="TextBox 3"/>
          <p:cNvSpPr txBox="1"/>
          <p:nvPr/>
        </p:nvSpPr>
        <p:spPr>
          <a:xfrm>
            <a:off x="228600" y="1371600"/>
            <a:ext cx="8534400" cy="2554545"/>
          </a:xfrm>
          <a:prstGeom prst="rect">
            <a:avLst/>
          </a:prstGeom>
          <a:noFill/>
        </p:spPr>
        <p:txBody>
          <a:bodyPr wrap="square" rtlCol="0">
            <a:spAutoFit/>
          </a:bodyPr>
          <a:lstStyle/>
          <a:p>
            <a:pPr marL="742950" lvl="0" indent="-742950">
              <a:buClr>
                <a:schemeClr val="bg1"/>
              </a:buClr>
              <a:buFont typeface="+mj-lt"/>
              <a:buAutoNum type="arabicPeriod" startAt="2"/>
            </a:pPr>
            <a:r>
              <a:rPr lang="en-US" sz="4000" dirty="0">
                <a:solidFill>
                  <a:schemeClr val="bg1"/>
                </a:solidFill>
              </a:rPr>
              <a:t>Have a family fire drill to make sure your loved ones can wake up and get to your outside meeting place in three minutes or less. </a:t>
            </a:r>
          </a:p>
        </p:txBody>
      </p:sp>
      <p:sp>
        <p:nvSpPr>
          <p:cNvPr id="5" name="TextBox 4"/>
          <p:cNvSpPr txBox="1"/>
          <p:nvPr/>
        </p:nvSpPr>
        <p:spPr>
          <a:xfrm>
            <a:off x="228600" y="1404425"/>
            <a:ext cx="8610600" cy="2554545"/>
          </a:xfrm>
          <a:prstGeom prst="rect">
            <a:avLst/>
          </a:prstGeom>
          <a:noFill/>
        </p:spPr>
        <p:txBody>
          <a:bodyPr wrap="square" rtlCol="0">
            <a:spAutoFit/>
          </a:bodyPr>
          <a:lstStyle/>
          <a:p>
            <a:pPr marL="742950" indent="-742950">
              <a:buFont typeface="+mj-lt"/>
              <a:buAutoNum type="arabicPeriod" startAt="3"/>
            </a:pPr>
            <a:r>
              <a:rPr lang="en-US" sz="4000" dirty="0">
                <a:solidFill>
                  <a:srgbClr val="000000"/>
                </a:solidFill>
                <a:latin typeface="FEMA-Proxima Nova Rg"/>
                <a:ea typeface="Times New Roman"/>
                <a:cs typeface="Times New Roman"/>
              </a:rPr>
              <a:t>Keep an eye on what you fry. Remember to stay in the kitchen whenever you are cooking with high heat on the stove.</a:t>
            </a:r>
            <a:endParaRPr lang="en-US" sz="4000" dirty="0"/>
          </a:p>
        </p:txBody>
      </p:sp>
    </p:spTree>
    <p:extLst>
      <p:ext uri="{BB962C8B-B14F-4D97-AF65-F5344CB8AC3E}">
        <p14:creationId xmlns:p14="http://schemas.microsoft.com/office/powerpoint/2010/main" val="1476547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hidden"/>
                                      </p:to>
                                    </p:set>
                                  </p:childTnLst>
                                </p:cTn>
                              </p:par>
                            </p:childTnLst>
                          </p:cTn>
                        </p:par>
                        <p:par>
                          <p:cTn id="13" fill="hold">
                            <p:stCondLst>
                              <p:cond delay="0"/>
                            </p:stCondLst>
                            <p:childTnLst>
                              <p:par>
                                <p:cTn id="14" presetID="10" presetClass="entr" presetSubtype="0" fill="hold"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4">
                                            <p:txEl>
                                              <p:pRg st="0" end="0"/>
                                            </p:txEl>
                                          </p:spTgt>
                                        </p:tgtEl>
                                      </p:cBhvr>
                                    </p:animEffect>
                                    <p:set>
                                      <p:cBhvr>
                                        <p:cTn id="21" dur="1" fill="hold">
                                          <p:stCondLst>
                                            <p:cond delay="499"/>
                                          </p:stCondLst>
                                        </p:cTn>
                                        <p:tgtEl>
                                          <p:spTgt spid="4">
                                            <p:txEl>
                                              <p:pRg st="0" end="0"/>
                                            </p:txEl>
                                          </p:spTgt>
                                        </p:tgtEl>
                                        <p:attrNameLst>
                                          <p:attrName>style.visibility</p:attrName>
                                        </p:attrNameLst>
                                      </p:cBhvr>
                                      <p:to>
                                        <p:strVal val="hidden"/>
                                      </p:to>
                                    </p:se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1000"/>
                                        <p:tgtEl>
                                          <p:spTgt spid="5">
                                            <p:txEl>
                                              <p:pRg st="0" end="0"/>
                                            </p:txEl>
                                          </p:spTgt>
                                        </p:tgtEl>
                                      </p:cBhvr>
                                    </p:animEffect>
                                    <p:anim calcmode="lin" valueType="num">
                                      <p:cBhvr>
                                        <p:cTn id="2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Prepare for the worst and hope for the best.</a:t>
            </a:r>
          </a:p>
          <a:p>
            <a:r>
              <a:rPr lang="en-US" dirty="0" smtClean="0"/>
              <a:t>Do a home fire inspection when you change the batteries in your smoke detectors (when </a:t>
            </a:r>
            <a:r>
              <a:rPr lang="en-US" dirty="0"/>
              <a:t>you </a:t>
            </a:r>
            <a:r>
              <a:rPr lang="en-US" dirty="0" smtClean="0"/>
              <a:t>change </a:t>
            </a:r>
            <a:r>
              <a:rPr lang="en-US" dirty="0"/>
              <a:t>your </a:t>
            </a:r>
            <a:r>
              <a:rPr lang="en-US" dirty="0" smtClean="0"/>
              <a:t>clocks).</a:t>
            </a:r>
          </a:p>
          <a:p>
            <a:r>
              <a:rPr lang="en-US" dirty="0" smtClean="0"/>
              <a:t>If your Smoke Detectors are over 10 years old then replace them.</a:t>
            </a:r>
          </a:p>
          <a:p>
            <a:r>
              <a:rPr lang="en-US" dirty="0" smtClean="0"/>
              <a:t>Most Smoke Detectors have a date of Manufacture on the back.</a:t>
            </a:r>
          </a:p>
          <a:p>
            <a:r>
              <a:rPr lang="en-US" dirty="0" smtClean="0"/>
              <a:t>If it doesn't make sense then don’t do it!</a:t>
            </a:r>
          </a:p>
          <a:p>
            <a:endParaRPr lang="en-US" dirty="0" smtClean="0"/>
          </a:p>
        </p:txBody>
      </p:sp>
      <p:sp>
        <p:nvSpPr>
          <p:cNvPr id="3" name="Title 2"/>
          <p:cNvSpPr>
            <a:spLocks noGrp="1"/>
          </p:cNvSpPr>
          <p:nvPr>
            <p:ph type="title"/>
          </p:nvPr>
        </p:nvSpPr>
        <p:spPr/>
        <p:txBody>
          <a:bodyPr>
            <a:normAutofit/>
          </a:bodyPr>
          <a:lstStyle/>
          <a:p>
            <a:pPr algn="ctr"/>
            <a:r>
              <a:rPr lang="en-US" dirty="0" smtClean="0"/>
              <a:t>Conclusion</a:t>
            </a:r>
            <a:endParaRPr lang="en-US" dirty="0"/>
          </a:p>
        </p:txBody>
      </p:sp>
    </p:spTree>
    <p:extLst>
      <p:ext uri="{BB962C8B-B14F-4D97-AF65-F5344CB8AC3E}">
        <p14:creationId xmlns:p14="http://schemas.microsoft.com/office/powerpoint/2010/main" val="1930786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Blip>
                <a:blip r:embed="rId2"/>
              </a:buBlip>
            </a:pPr>
            <a:r>
              <a:rPr lang="en-US" sz="3000" dirty="0" smtClean="0"/>
              <a:t>We recognize partnership </a:t>
            </a:r>
            <a:r>
              <a:rPr lang="en-US" sz="3000" dirty="0"/>
              <a:t>as a critical means of delivering accurate and consistent safety messages to the community. </a:t>
            </a:r>
            <a:endParaRPr lang="en-US" sz="3000" dirty="0" smtClean="0"/>
          </a:p>
          <a:p>
            <a:pPr>
              <a:buBlip>
                <a:blip r:embed="rId3"/>
              </a:buBlip>
            </a:pPr>
            <a:r>
              <a:rPr lang="en-US" sz="3600" dirty="0"/>
              <a:t>FireSafetySource.com</a:t>
            </a:r>
          </a:p>
          <a:p>
            <a:pPr>
              <a:buBlip>
                <a:blip r:embed="rId4"/>
              </a:buBlip>
            </a:pPr>
            <a:r>
              <a:rPr lang="en-US" sz="3600" dirty="0" smtClean="0"/>
              <a:t>Special thanks to the Oregon </a:t>
            </a:r>
            <a:r>
              <a:rPr lang="en-US" sz="3600" dirty="0"/>
              <a:t>State Police - Oregon Office of State Fire </a:t>
            </a:r>
            <a:r>
              <a:rPr lang="en-US" sz="3600" dirty="0" smtClean="0"/>
              <a:t>Marshal for </a:t>
            </a:r>
            <a:r>
              <a:rPr lang="en-US" sz="3600" smtClean="0"/>
              <a:t>the handouts.</a:t>
            </a:r>
            <a:endParaRPr lang="en-US" sz="3600" dirty="0"/>
          </a:p>
        </p:txBody>
      </p:sp>
      <p:sp>
        <p:nvSpPr>
          <p:cNvPr id="2" name="Title 1"/>
          <p:cNvSpPr>
            <a:spLocks noGrp="1"/>
          </p:cNvSpPr>
          <p:nvPr>
            <p:ph type="title"/>
          </p:nvPr>
        </p:nvSpPr>
        <p:spPr/>
        <p:txBody>
          <a:bodyPr>
            <a:normAutofit/>
          </a:bodyPr>
          <a:lstStyle/>
          <a:p>
            <a:pPr marL="342900" lvl="0" indent="-342900" algn="ctr">
              <a:spcBef>
                <a:spcPct val="20000"/>
              </a:spcBef>
            </a:pPr>
            <a:r>
              <a:rPr lang="en-US" sz="6000" b="1" dirty="0" smtClean="0">
                <a:solidFill>
                  <a:prstClr val="black"/>
                </a:solidFill>
                <a:ea typeface="+mn-ea"/>
                <a:cs typeface="+mn-cs"/>
              </a:rPr>
              <a:t>Our Partners</a:t>
            </a:r>
            <a:endParaRPr lang="en-US" sz="8800" dirty="0"/>
          </a:p>
        </p:txBody>
      </p:sp>
    </p:spTree>
    <p:extLst>
      <p:ext uri="{BB962C8B-B14F-4D97-AF65-F5344CB8AC3E}">
        <p14:creationId xmlns:p14="http://schemas.microsoft.com/office/powerpoint/2010/main" val="30575209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buClr>
                <a:srgbClr val="F3A447"/>
              </a:buClr>
              <a:buBlip>
                <a:blip r:embed="rId2"/>
              </a:buBlip>
            </a:pPr>
            <a:r>
              <a:rPr lang="en-US" sz="3600" dirty="0">
                <a:solidFill>
                  <a:prstClr val="white"/>
                </a:solidFill>
              </a:rPr>
              <a:t>http://</a:t>
            </a:r>
            <a:r>
              <a:rPr lang="en-US" sz="3600" dirty="0" smtClean="0">
                <a:solidFill>
                  <a:prstClr val="white"/>
                </a:solidFill>
              </a:rPr>
              <a:t>www.oregon.gov/OSP/SFM</a:t>
            </a:r>
            <a:endParaRPr lang="en-US" sz="3600" dirty="0">
              <a:solidFill>
                <a:prstClr val="white"/>
              </a:solidFill>
            </a:endParaRPr>
          </a:p>
          <a:p>
            <a:pPr lvl="0">
              <a:buClr>
                <a:srgbClr val="F3A447"/>
              </a:buClr>
              <a:buBlip>
                <a:blip r:embed="rId2"/>
              </a:buBlip>
            </a:pPr>
            <a:r>
              <a:rPr lang="en-US" sz="3600" dirty="0" smtClean="0">
                <a:solidFill>
                  <a:prstClr val="white"/>
                </a:solidFill>
              </a:rPr>
              <a:t>https</a:t>
            </a:r>
            <a:r>
              <a:rPr lang="en-US" sz="3600" dirty="0">
                <a:solidFill>
                  <a:prstClr val="white"/>
                </a:solidFill>
              </a:rPr>
              <a:t>://</a:t>
            </a:r>
            <a:r>
              <a:rPr lang="en-US" sz="3600" dirty="0" smtClean="0">
                <a:solidFill>
                  <a:prstClr val="white"/>
                </a:solidFill>
              </a:rPr>
              <a:t>www.usfa.fema.gov/prevention</a:t>
            </a:r>
            <a:endParaRPr lang="en-US" sz="3600" dirty="0">
              <a:solidFill>
                <a:prstClr val="white"/>
              </a:solidFill>
            </a:endParaRPr>
          </a:p>
          <a:p>
            <a:pPr lvl="0">
              <a:buClr>
                <a:srgbClr val="F3A447"/>
              </a:buClr>
              <a:buBlip>
                <a:blip r:embed="rId2"/>
              </a:buBlip>
            </a:pPr>
            <a:r>
              <a:rPr lang="en-US" sz="3600" dirty="0">
                <a:solidFill>
                  <a:prstClr val="white"/>
                </a:solidFill>
              </a:rPr>
              <a:t>http://</a:t>
            </a:r>
            <a:r>
              <a:rPr lang="en-US" sz="3600" dirty="0" smtClean="0">
                <a:solidFill>
                  <a:prstClr val="white"/>
                </a:solidFill>
              </a:rPr>
              <a:t>www.nfpa.org</a:t>
            </a:r>
            <a:endParaRPr lang="en-US" sz="3600" dirty="0">
              <a:solidFill>
                <a:prstClr val="white"/>
              </a:solidFill>
            </a:endParaRPr>
          </a:p>
          <a:p>
            <a:pPr lvl="0">
              <a:buClr>
                <a:srgbClr val="F3A447"/>
              </a:buClr>
              <a:buBlip>
                <a:blip r:embed="rId2"/>
              </a:buBlip>
            </a:pPr>
            <a:r>
              <a:rPr lang="en-US" sz="3600" dirty="0">
                <a:solidFill>
                  <a:prstClr val="white"/>
                </a:solidFill>
              </a:rPr>
              <a:t>http://</a:t>
            </a:r>
            <a:r>
              <a:rPr lang="en-US" sz="3600" dirty="0" smtClean="0">
                <a:solidFill>
                  <a:prstClr val="white"/>
                </a:solidFill>
              </a:rPr>
              <a:t>www.nfpa.org/public-education</a:t>
            </a:r>
          </a:p>
          <a:p>
            <a:pPr lvl="0">
              <a:buClr>
                <a:srgbClr val="F3A447"/>
              </a:buClr>
              <a:buBlip>
                <a:blip r:embed="rId2"/>
              </a:buBlip>
            </a:pPr>
            <a:r>
              <a:rPr lang="en-US" sz="3600" dirty="0" smtClean="0">
                <a:solidFill>
                  <a:prstClr val="white"/>
                </a:solidFill>
              </a:rPr>
              <a:t>WWW.alarmingtruth.org</a:t>
            </a:r>
            <a:endParaRPr lang="en-US" sz="3600" dirty="0">
              <a:solidFill>
                <a:prstClr val="white"/>
              </a:solidFill>
            </a:endParaRPr>
          </a:p>
          <a:p>
            <a:pPr marL="0" lvl="0" indent="0">
              <a:buClr>
                <a:srgbClr val="F3A447"/>
              </a:buClr>
              <a:buNone/>
            </a:pPr>
            <a:endParaRPr lang="en-US" dirty="0">
              <a:solidFill>
                <a:prstClr val="white"/>
              </a:solidFill>
            </a:endParaRPr>
          </a:p>
          <a:p>
            <a:endParaRPr lang="en-US" dirty="0"/>
          </a:p>
        </p:txBody>
      </p:sp>
      <p:sp>
        <p:nvSpPr>
          <p:cNvPr id="3" name="Title 2"/>
          <p:cNvSpPr>
            <a:spLocks noGrp="1"/>
          </p:cNvSpPr>
          <p:nvPr>
            <p:ph type="title"/>
          </p:nvPr>
        </p:nvSpPr>
        <p:spPr/>
        <p:txBody>
          <a:bodyPr/>
          <a:lstStyle/>
          <a:p>
            <a:r>
              <a:rPr lang="en-US" sz="6000" b="1" dirty="0">
                <a:ln w="3200">
                  <a:solidFill>
                    <a:srgbClr val="444D26">
                      <a:shade val="75000"/>
                      <a:alpha val="25000"/>
                    </a:srgbClr>
                  </a:solidFill>
                  <a:prstDash val="solid"/>
                  <a:round/>
                </a:ln>
                <a:solidFill>
                  <a:prstClr val="black"/>
                </a:solidFill>
              </a:rPr>
              <a:t>Our Partners</a:t>
            </a:r>
            <a:endParaRPr lang="en-US" dirty="0"/>
          </a:p>
        </p:txBody>
      </p:sp>
    </p:spTree>
    <p:extLst>
      <p:ext uri="{BB962C8B-B14F-4D97-AF65-F5344CB8AC3E}">
        <p14:creationId xmlns:p14="http://schemas.microsoft.com/office/powerpoint/2010/main" val="10046081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883" y="228600"/>
            <a:ext cx="8229600" cy="685800"/>
          </a:xfrm>
        </p:spPr>
        <p:txBody>
          <a:bodyPr>
            <a:normAutofit fontScale="90000"/>
          </a:bodyPr>
          <a:lstStyle/>
          <a:p>
            <a:pPr algn="ctr"/>
            <a:r>
              <a:rPr lang="en-US" dirty="0"/>
              <a:t>Goals and </a:t>
            </a:r>
            <a:r>
              <a:rPr lang="en-US" dirty="0" smtClean="0"/>
              <a:t>Objectives</a:t>
            </a:r>
            <a:endParaRPr lang="en-US" dirty="0"/>
          </a:p>
        </p:txBody>
      </p:sp>
      <p:sp>
        <p:nvSpPr>
          <p:cNvPr id="4" name="TextBox 3"/>
          <p:cNvSpPr txBox="1"/>
          <p:nvPr/>
        </p:nvSpPr>
        <p:spPr>
          <a:xfrm>
            <a:off x="6629400" y="1524000"/>
            <a:ext cx="184731" cy="369332"/>
          </a:xfrm>
          <a:prstGeom prst="rect">
            <a:avLst/>
          </a:prstGeom>
          <a:noFill/>
        </p:spPr>
        <p:txBody>
          <a:bodyPr wrap="none" rtlCol="0">
            <a:spAutoFit/>
          </a:bodyPr>
          <a:lstStyle/>
          <a:p>
            <a:endParaRPr lang="en-US" dirty="0"/>
          </a:p>
        </p:txBody>
      </p:sp>
      <p:sp>
        <p:nvSpPr>
          <p:cNvPr id="5" name="TextBox 4"/>
          <p:cNvSpPr txBox="1"/>
          <p:nvPr/>
        </p:nvSpPr>
        <p:spPr>
          <a:xfrm>
            <a:off x="287629" y="914400"/>
            <a:ext cx="8305800" cy="3400931"/>
          </a:xfrm>
          <a:prstGeom prst="rect">
            <a:avLst/>
          </a:prstGeom>
          <a:noFill/>
        </p:spPr>
        <p:txBody>
          <a:bodyPr wrap="square" rtlCol="0">
            <a:spAutoFit/>
          </a:bodyPr>
          <a:lstStyle/>
          <a:p>
            <a:pPr lvl="0">
              <a:spcBef>
                <a:spcPts val="600"/>
              </a:spcBef>
              <a:buClr>
                <a:srgbClr val="F3A447"/>
              </a:buClr>
              <a:buSzPct val="85000"/>
            </a:pPr>
            <a:r>
              <a:rPr lang="en-US" sz="4300" dirty="0">
                <a:solidFill>
                  <a:srgbClr val="FFFF00"/>
                </a:solidFill>
              </a:rPr>
              <a:t>Participants will gain an understanding of the cause of fires, what can be done to prevent them, and what to do in the case of a fire</a:t>
            </a:r>
            <a:r>
              <a:rPr lang="en-US" sz="4300" dirty="0" smtClean="0">
                <a:solidFill>
                  <a:srgbClr val="FFFF00"/>
                </a:solidFill>
              </a:rPr>
              <a:t>.</a:t>
            </a:r>
            <a:endParaRPr lang="en-US" sz="4300" dirty="0">
              <a:solidFill>
                <a:srgbClr val="FFFF00"/>
              </a:solidFill>
            </a:endParaRPr>
          </a:p>
        </p:txBody>
      </p:sp>
      <p:sp>
        <p:nvSpPr>
          <p:cNvPr id="6" name="TextBox 5"/>
          <p:cNvSpPr txBox="1"/>
          <p:nvPr/>
        </p:nvSpPr>
        <p:spPr>
          <a:xfrm>
            <a:off x="401929" y="1524000"/>
            <a:ext cx="8077200" cy="4970591"/>
          </a:xfrm>
          <a:prstGeom prst="rect">
            <a:avLst/>
          </a:prstGeom>
          <a:noFill/>
        </p:spPr>
        <p:txBody>
          <a:bodyPr wrap="square" rtlCol="0">
            <a:spAutoFit/>
          </a:bodyPr>
          <a:lstStyle/>
          <a:p>
            <a:pPr lvl="0">
              <a:spcBef>
                <a:spcPts val="600"/>
              </a:spcBef>
              <a:buClr>
                <a:srgbClr val="F3A447"/>
              </a:buClr>
              <a:buSzPct val="85000"/>
            </a:pPr>
            <a:r>
              <a:rPr lang="en-US" sz="5200" dirty="0">
                <a:solidFill>
                  <a:srgbClr val="FFFF00"/>
                </a:solidFill>
              </a:rPr>
              <a:t>Participants will gain an understanding of the importance of know where fire exits are, how to find them and how to use them</a:t>
            </a:r>
            <a:r>
              <a:rPr lang="en-US" sz="5200" dirty="0" smtClean="0">
                <a:solidFill>
                  <a:srgbClr val="FFFF00"/>
                </a:solidFill>
              </a:rPr>
              <a:t>.</a:t>
            </a:r>
          </a:p>
          <a:p>
            <a:pPr lvl="0">
              <a:spcBef>
                <a:spcPts val="600"/>
              </a:spcBef>
              <a:buClr>
                <a:srgbClr val="F3A447"/>
              </a:buClr>
              <a:buSzPct val="85000"/>
            </a:pPr>
            <a:endParaRPr lang="en-US" sz="5200" dirty="0">
              <a:solidFill>
                <a:srgbClr val="FFFF00"/>
              </a:solidFill>
            </a:endParaRPr>
          </a:p>
        </p:txBody>
      </p:sp>
      <p:sp>
        <p:nvSpPr>
          <p:cNvPr id="7" name="TextBox 6"/>
          <p:cNvSpPr txBox="1"/>
          <p:nvPr/>
        </p:nvSpPr>
        <p:spPr>
          <a:xfrm>
            <a:off x="397447" y="1066800"/>
            <a:ext cx="7848600" cy="2585323"/>
          </a:xfrm>
          <a:prstGeom prst="rect">
            <a:avLst/>
          </a:prstGeom>
          <a:noFill/>
        </p:spPr>
        <p:txBody>
          <a:bodyPr wrap="square" rtlCol="0">
            <a:spAutoFit/>
          </a:bodyPr>
          <a:lstStyle/>
          <a:p>
            <a:pPr lvl="0">
              <a:spcBef>
                <a:spcPts val="600"/>
              </a:spcBef>
              <a:buClr>
                <a:srgbClr val="F3A447"/>
              </a:buClr>
              <a:buSzPct val="85000"/>
            </a:pPr>
            <a:r>
              <a:rPr lang="en-US" sz="5400" dirty="0">
                <a:solidFill>
                  <a:srgbClr val="FFFF00"/>
                </a:solidFill>
              </a:rPr>
              <a:t>Participants will be able to teach this lesson to </a:t>
            </a:r>
            <a:r>
              <a:rPr lang="en-US" sz="5400" dirty="0" smtClean="0">
                <a:solidFill>
                  <a:srgbClr val="FFFF00"/>
                </a:solidFill>
              </a:rPr>
              <a:t>others.</a:t>
            </a:r>
            <a:endParaRPr lang="en-US" sz="5400" dirty="0">
              <a:solidFill>
                <a:srgbClr val="FFFF00"/>
              </a:solidFill>
            </a:endParaRPr>
          </a:p>
        </p:txBody>
      </p:sp>
    </p:spTree>
    <p:extLst>
      <p:ext uri="{BB962C8B-B14F-4D97-AF65-F5344CB8AC3E}">
        <p14:creationId xmlns:p14="http://schemas.microsoft.com/office/powerpoint/2010/main" val="27383399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xEl>
                                              <p:pRg st="0" end="0"/>
                                            </p:txEl>
                                          </p:spTgt>
                                        </p:tgtEl>
                                      </p:cBhvr>
                                    </p:animEffect>
                                    <p:set>
                                      <p:cBhvr>
                                        <p:cTn id="7" dur="1" fill="hold">
                                          <p:stCondLst>
                                            <p:cond delay="499"/>
                                          </p:stCondLst>
                                        </p:cTn>
                                        <p:tgtEl>
                                          <p:spTgt spid="5">
                                            <p:txEl>
                                              <p:pRg st="0" end="0"/>
                                            </p:txEl>
                                          </p:spTgt>
                                        </p:tgtEl>
                                        <p:attrNameLst>
                                          <p:attrName>style.visibility</p:attrName>
                                        </p:attrNameLst>
                                      </p:cBhvr>
                                      <p:to>
                                        <p:strVal val="hidden"/>
                                      </p:to>
                                    </p:se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anim calcmode="lin" valueType="num">
                                      <p:cBhvr>
                                        <p:cTn id="1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6">
                                            <p:txEl>
                                              <p:pRg st="0" end="0"/>
                                            </p:txEl>
                                          </p:spTgt>
                                        </p:tgtEl>
                                      </p:cBhvr>
                                    </p:animEffect>
                                    <p:set>
                                      <p:cBhvr>
                                        <p:cTn id="18" dur="1" fill="hold">
                                          <p:stCondLst>
                                            <p:cond delay="499"/>
                                          </p:stCondLst>
                                        </p:cTn>
                                        <p:tgtEl>
                                          <p:spTgt spid="6">
                                            <p:txEl>
                                              <p:pRg st="0" end="0"/>
                                            </p:txEl>
                                          </p:spTgt>
                                        </p:tgtEl>
                                        <p:attrNameLst>
                                          <p:attrName>style.visibility</p:attrName>
                                        </p:attrNameLst>
                                      </p:cBhvr>
                                      <p:to>
                                        <p:strVal val="hidden"/>
                                      </p:to>
                                    </p:se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 calcmode="lin" valueType="num">
                                      <p:cBhvr additive="base">
                                        <p:cTn id="2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algn="ctr" eaLnBrk="1" fontAlgn="auto" hangingPunct="1">
              <a:spcAft>
                <a:spcPts val="0"/>
              </a:spcAft>
              <a:defRPr/>
            </a:pPr>
            <a:r>
              <a:rPr lang="en-US" dirty="0" smtClean="0"/>
              <a:t>Questions</a:t>
            </a:r>
          </a:p>
        </p:txBody>
      </p:sp>
      <p:pic>
        <p:nvPicPr>
          <p:cNvPr id="2969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19200" y="1447800"/>
            <a:ext cx="6564313" cy="5105400"/>
          </a:xfrm>
        </p:spPr>
      </p:pic>
    </p:spTree>
    <p:extLst>
      <p:ext uri="{BB962C8B-B14F-4D97-AF65-F5344CB8AC3E}">
        <p14:creationId xmlns:p14="http://schemas.microsoft.com/office/powerpoint/2010/main" val="2970356231"/>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b="1" dirty="0" smtClean="0">
                <a:solidFill>
                  <a:srgbClr val="FFFF00"/>
                </a:solidFill>
              </a:rPr>
              <a:t>Find </a:t>
            </a:r>
            <a:r>
              <a:rPr lang="en-US" b="1" dirty="0">
                <a:solidFill>
                  <a:srgbClr val="FFFF00"/>
                </a:solidFill>
              </a:rPr>
              <a:t>your escape </a:t>
            </a:r>
            <a:r>
              <a:rPr lang="en-US" b="1" dirty="0" smtClean="0">
                <a:solidFill>
                  <a:srgbClr val="FFFF00"/>
                </a:solidFill>
              </a:rPr>
              <a:t>route</a:t>
            </a:r>
          </a:p>
          <a:p>
            <a:pPr marL="514350" indent="-514350">
              <a:buClr>
                <a:srgbClr val="FFFF00"/>
              </a:buClr>
              <a:buSzPct val="150000"/>
              <a:buFont typeface="+mj-lt"/>
              <a:buAutoNum type="arabicParenR"/>
            </a:pPr>
            <a:r>
              <a:rPr lang="en-US" dirty="0" smtClean="0">
                <a:solidFill>
                  <a:srgbClr val="FFFF00"/>
                </a:solidFill>
              </a:rPr>
              <a:t>Place the Quiz on the table in front of you face down.</a:t>
            </a:r>
          </a:p>
          <a:p>
            <a:pPr marL="514350" indent="-514350">
              <a:buClr>
                <a:srgbClr val="FFFF00"/>
              </a:buClr>
              <a:buSzPct val="150000"/>
              <a:buFont typeface="+mj-lt"/>
              <a:buAutoNum type="arabicParenR"/>
            </a:pPr>
            <a:r>
              <a:rPr lang="en-US" dirty="0" smtClean="0">
                <a:solidFill>
                  <a:srgbClr val="FFFF00"/>
                </a:solidFill>
              </a:rPr>
              <a:t>Place a pen or </a:t>
            </a:r>
            <a:r>
              <a:rPr lang="en-US" dirty="0" err="1" smtClean="0">
                <a:solidFill>
                  <a:srgbClr val="FFFF00"/>
                </a:solidFill>
              </a:rPr>
              <a:t>pencel</a:t>
            </a:r>
            <a:r>
              <a:rPr lang="en-US" dirty="0" smtClean="0">
                <a:solidFill>
                  <a:srgbClr val="FFFF00"/>
                </a:solidFill>
              </a:rPr>
              <a:t> in the center of the page.</a:t>
            </a:r>
          </a:p>
          <a:p>
            <a:pPr marL="514350" indent="-514350">
              <a:buClr>
                <a:srgbClr val="FFFF00"/>
              </a:buClr>
              <a:buSzPct val="150000"/>
              <a:buFont typeface="+mj-lt"/>
              <a:buAutoNum type="arabicParenR"/>
            </a:pPr>
            <a:r>
              <a:rPr lang="en-US" dirty="0" smtClean="0">
                <a:solidFill>
                  <a:srgbClr val="FFFF00"/>
                </a:solidFill>
              </a:rPr>
              <a:t>Close your eyes.</a:t>
            </a:r>
          </a:p>
          <a:p>
            <a:pPr marL="514350" indent="-514350">
              <a:buClr>
                <a:srgbClr val="FFFF00"/>
              </a:buClr>
              <a:buSzPct val="150000"/>
              <a:buFont typeface="+mj-lt"/>
              <a:buAutoNum type="arabicParenR"/>
            </a:pPr>
            <a:r>
              <a:rPr lang="en-US" dirty="0" smtClean="0">
                <a:solidFill>
                  <a:srgbClr val="FFFF00"/>
                </a:solidFill>
              </a:rPr>
              <a:t>Think of your nearest exit but not the one you used to come into this room.</a:t>
            </a:r>
          </a:p>
          <a:p>
            <a:pPr marL="514350" indent="-514350">
              <a:buClr>
                <a:srgbClr val="FFFF00"/>
              </a:buClr>
              <a:buSzPct val="150000"/>
              <a:buFont typeface="+mj-lt"/>
              <a:buAutoNum type="arabicParenR"/>
            </a:pPr>
            <a:r>
              <a:rPr lang="en-US" dirty="0" smtClean="0">
                <a:solidFill>
                  <a:srgbClr val="FFFF00"/>
                </a:solidFill>
              </a:rPr>
              <a:t>Draw an arrow to that exit on the back of the Quiz.</a:t>
            </a:r>
          </a:p>
          <a:p>
            <a:pPr marL="514350" indent="-514350">
              <a:buClr>
                <a:srgbClr val="FFFF00"/>
              </a:buClr>
              <a:buSzPct val="150000"/>
              <a:buFont typeface="+mj-lt"/>
              <a:buAutoNum type="arabicParenR"/>
            </a:pPr>
            <a:r>
              <a:rPr lang="en-US" dirty="0" smtClean="0">
                <a:solidFill>
                  <a:srgbClr val="FFFF00"/>
                </a:solidFill>
              </a:rPr>
              <a:t>Open your eyes and see how accurate you are.</a:t>
            </a:r>
            <a:endParaRPr lang="en-US" dirty="0">
              <a:solidFill>
                <a:srgbClr val="FFFF00"/>
              </a:solidFill>
            </a:endParaRPr>
          </a:p>
        </p:txBody>
      </p:sp>
      <p:sp>
        <p:nvSpPr>
          <p:cNvPr id="3" name="Title 2"/>
          <p:cNvSpPr>
            <a:spLocks noGrp="1"/>
          </p:cNvSpPr>
          <p:nvPr>
            <p:ph type="title"/>
          </p:nvPr>
        </p:nvSpPr>
        <p:spPr/>
        <p:txBody>
          <a:bodyPr/>
          <a:lstStyle/>
          <a:p>
            <a:pPr algn="ctr"/>
            <a:r>
              <a:rPr lang="en-US" dirty="0"/>
              <a:t>Activity # 1 </a:t>
            </a:r>
          </a:p>
        </p:txBody>
      </p:sp>
      <p:pic>
        <p:nvPicPr>
          <p:cNvPr id="2050" name="Picture 2" descr="C:\Users\Ed\AppData\Local\Microsoft\Windows\INetCache\IE\FLWCK0GJ\emergency-309726_960_72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228600"/>
            <a:ext cx="2787203" cy="1425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6612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1000"/>
                                        <p:tgtEl>
                                          <p:spTgt spid="2">
                                            <p:txEl>
                                              <p:pRg st="4" end="4"/>
                                            </p:txEl>
                                          </p:spTgt>
                                        </p:tgtEl>
                                      </p:cBhvr>
                                    </p:animEffect>
                                    <p:anim calcmode="lin" valueType="num">
                                      <p:cBhvr>
                                        <p:cTn id="3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1000"/>
                                        <p:tgtEl>
                                          <p:spTgt spid="2">
                                            <p:txEl>
                                              <p:pRg st="5" end="5"/>
                                            </p:txEl>
                                          </p:spTgt>
                                        </p:tgtEl>
                                      </p:cBhvr>
                                    </p:animEffect>
                                    <p:anim calcmode="lin" valueType="num">
                                      <p:cBhvr>
                                        <p:cTn id="3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Effect transition="in" filter="fade">
                                      <p:cBhvr>
                                        <p:cTn id="4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29714"/>
            <a:ext cx="8229600" cy="4572000"/>
          </a:xfrm>
        </p:spPr>
        <p:txBody>
          <a:bodyPr>
            <a:normAutofit/>
          </a:bodyPr>
          <a:lstStyle/>
          <a:p>
            <a:pPr marL="0" indent="0">
              <a:buNone/>
            </a:pPr>
            <a:r>
              <a:rPr lang="en-US" sz="4000" dirty="0" smtClean="0">
                <a:solidFill>
                  <a:srgbClr val="92D050"/>
                </a:solidFill>
                <a:effectLst>
                  <a:outerShdw blurRad="38100" dist="38100" dir="2700000" algn="tl">
                    <a:srgbClr val="000000">
                      <a:alpha val="43137"/>
                    </a:srgbClr>
                  </a:outerShdw>
                </a:effectLst>
              </a:rPr>
              <a:t>Turn over your Quiz and answer the questions.</a:t>
            </a:r>
          </a:p>
          <a:p>
            <a:pPr marL="0" indent="0">
              <a:buNone/>
            </a:pPr>
            <a:r>
              <a:rPr lang="en-US" sz="4000" dirty="0" smtClean="0">
                <a:solidFill>
                  <a:srgbClr val="92D050"/>
                </a:solidFill>
                <a:effectLst>
                  <a:outerShdw blurRad="38100" dist="38100" dir="2700000" algn="tl">
                    <a:srgbClr val="000000">
                      <a:alpha val="43137"/>
                    </a:srgbClr>
                  </a:outerShdw>
                </a:effectLst>
              </a:rPr>
              <a:t>You have 5 minutes to complete this activity.</a:t>
            </a:r>
          </a:p>
          <a:p>
            <a:pPr marL="0" indent="0">
              <a:buNone/>
            </a:pPr>
            <a:endParaRPr lang="en-US" sz="4000" dirty="0">
              <a:solidFill>
                <a:srgbClr val="92D050"/>
              </a:solidFill>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pPr algn="ctr"/>
            <a:r>
              <a:rPr lang="en-US" dirty="0"/>
              <a:t>Activity #2 </a:t>
            </a:r>
          </a:p>
        </p:txBody>
      </p:sp>
      <p:pic>
        <p:nvPicPr>
          <p:cNvPr id="1027" name="Picture 3" descr="C:\Users\Ed\AppData\Local\Microsoft\Windows\INetCache\IE\5CEUOF17\clipart-pencil-survey1[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657600"/>
            <a:ext cx="2628900"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46547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500"/>
                            </p:stCondLst>
                            <p:childTnLst>
                              <p:par>
                                <p:cTn id="9" presetID="1" presetClass="entr" presetSubtype="0" fill="hold" nodeType="afterEffect">
                                  <p:stCondLst>
                                    <p:cond delay="150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par>
                          <p:cTn id="11" fill="hold">
                            <p:stCondLst>
                              <p:cond delay="3000"/>
                            </p:stCondLst>
                            <p:childTnLst>
                              <p:par>
                                <p:cTn id="12" presetID="2" presetClass="entr" presetSubtype="4" fill="hold" nodeType="afterEffect">
                                  <p:stCondLst>
                                    <p:cond delay="0"/>
                                  </p:stCondLst>
                                  <p:childTnLst>
                                    <p:set>
                                      <p:cBhvr>
                                        <p:cTn id="13" dur="1" fill="hold">
                                          <p:stCondLst>
                                            <p:cond delay="0"/>
                                          </p:stCondLst>
                                        </p:cTn>
                                        <p:tgtEl>
                                          <p:spTgt spid="1027"/>
                                        </p:tgtEl>
                                        <p:attrNameLst>
                                          <p:attrName>style.visibility</p:attrName>
                                        </p:attrNameLst>
                                      </p:cBhvr>
                                      <p:to>
                                        <p:strVal val="visible"/>
                                      </p:to>
                                    </p:set>
                                    <p:anim calcmode="lin" valueType="num">
                                      <p:cBhvr additive="base">
                                        <p:cTn id="14" dur="2000" fill="hold"/>
                                        <p:tgtEl>
                                          <p:spTgt spid="1027"/>
                                        </p:tgtEl>
                                        <p:attrNameLst>
                                          <p:attrName>ppt_x</p:attrName>
                                        </p:attrNameLst>
                                      </p:cBhvr>
                                      <p:tavLst>
                                        <p:tav tm="0">
                                          <p:val>
                                            <p:strVal val="#ppt_x"/>
                                          </p:val>
                                        </p:tav>
                                        <p:tav tm="100000">
                                          <p:val>
                                            <p:strVal val="#ppt_x"/>
                                          </p:val>
                                        </p:tav>
                                      </p:tavLst>
                                    </p:anim>
                                    <p:anim calcmode="lin" valueType="num">
                                      <p:cBhvr additive="base">
                                        <p:cTn id="15" dur="20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915400" cy="6553200"/>
          </a:xfrm>
        </p:spPr>
        <p:txBody>
          <a:bodyPr>
            <a:normAutofit/>
          </a:bodyPr>
          <a:lstStyle/>
          <a:p>
            <a:pPr marL="0" indent="0">
              <a:buClr>
                <a:srgbClr val="FFFF00"/>
              </a:buClr>
              <a:buSzPct val="100000"/>
              <a:buNone/>
            </a:pPr>
            <a:r>
              <a:rPr lang="en-US" sz="4000" dirty="0">
                <a:solidFill>
                  <a:srgbClr val="FFFF00"/>
                </a:solidFill>
              </a:rPr>
              <a:t>Fire Is Everyone’s Fight™ is a national initiative to unite the fire service, life safety organizations and professionals in an effort to reduce home fire injuries, deaths and property loss by changing how people think about fire and fire prevention</a:t>
            </a:r>
            <a:r>
              <a:rPr lang="en-US" sz="4000" dirty="0" smtClean="0">
                <a:solidFill>
                  <a:srgbClr val="FFFF00"/>
                </a:solidFill>
              </a:rPr>
              <a:t>.</a:t>
            </a:r>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388" y="3810000"/>
            <a:ext cx="2242269" cy="2716244"/>
          </a:xfrm>
          <a:prstGeom prst="rect">
            <a:avLst/>
          </a:prstGeom>
        </p:spPr>
      </p:pic>
      <p:sp>
        <p:nvSpPr>
          <p:cNvPr id="5" name="TextBox 4"/>
          <p:cNvSpPr txBox="1"/>
          <p:nvPr/>
        </p:nvSpPr>
        <p:spPr>
          <a:xfrm>
            <a:off x="381000" y="228600"/>
            <a:ext cx="8458200" cy="3785652"/>
          </a:xfrm>
          <a:prstGeom prst="rect">
            <a:avLst/>
          </a:prstGeom>
          <a:noFill/>
        </p:spPr>
        <p:txBody>
          <a:bodyPr wrap="square" rtlCol="0">
            <a:spAutoFit/>
          </a:bodyPr>
          <a:lstStyle/>
          <a:p>
            <a:pPr lvl="0">
              <a:spcBef>
                <a:spcPts val="600"/>
              </a:spcBef>
              <a:buClr>
                <a:srgbClr val="FFFF00"/>
              </a:buClr>
              <a:buSzPct val="100000"/>
            </a:pPr>
            <a:r>
              <a:rPr lang="en-US" sz="4000" dirty="0">
                <a:solidFill>
                  <a:srgbClr val="FFFF00"/>
                </a:solidFill>
              </a:rPr>
              <a:t>Fact: Each year, an estimated 380,200 residential building fires were reported to fire departments. These fires caused an estimated 2,695 deaths; 12,000 injuries; and $7 billion in property loss.</a:t>
            </a:r>
          </a:p>
        </p:txBody>
      </p:sp>
    </p:spTree>
    <p:extLst>
      <p:ext uri="{BB962C8B-B14F-4D97-AF65-F5344CB8AC3E}">
        <p14:creationId xmlns:p14="http://schemas.microsoft.com/office/powerpoint/2010/main" val="4122666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
                                            <p:txEl>
                                              <p:pRg st="0" end="0"/>
                                            </p:txEl>
                                          </p:spTgt>
                                        </p:tgtEl>
                                      </p:cBhvr>
                                    </p:animEffect>
                                    <p:set>
                                      <p:cBhvr>
                                        <p:cTn id="11" dur="1" fill="hold">
                                          <p:stCondLst>
                                            <p:cond delay="499"/>
                                          </p:stCondLst>
                                        </p:cTn>
                                        <p:tgtEl>
                                          <p:spTgt spid="3">
                                            <p:txEl>
                                              <p:pRg st="0" end="0"/>
                                            </p:txEl>
                                          </p:spTgt>
                                        </p:tgtEl>
                                        <p:attrNameLst>
                                          <p:attrName>style.visibility</p:attrName>
                                        </p:attrNameLst>
                                      </p:cBhvr>
                                      <p:to>
                                        <p:strVal val="hidden"/>
                                      </p:to>
                                    </p:set>
                                  </p:childTnLst>
                                </p:cTn>
                              </p:par>
                            </p:childTnLst>
                          </p:cTn>
                        </p:par>
                        <p:par>
                          <p:cTn id="12" fill="hold">
                            <p:stCondLst>
                              <p:cond delay="500"/>
                            </p:stCondLst>
                            <p:childTnLst>
                              <p:par>
                                <p:cTn id="13" presetID="16" presetClass="entr" presetSubtype="21" fill="hold"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219200"/>
          </a:xfrm>
        </p:spPr>
        <p:txBody>
          <a:bodyPr>
            <a:normAutofit fontScale="90000"/>
          </a:bodyPr>
          <a:lstStyle/>
          <a:p>
            <a:pPr algn="ctr"/>
            <a:r>
              <a:rPr lang="en-US" dirty="0" smtClean="0"/>
              <a:t>OREGON CIVILIAN FIRE FATALITIES</a:t>
            </a:r>
            <a:br>
              <a:rPr lang="en-US" dirty="0" smtClean="0"/>
            </a:br>
            <a:r>
              <a:rPr lang="en-US" dirty="0" smtClean="0"/>
              <a:t>thru May 2017</a:t>
            </a:r>
            <a:endParaRPr lang="en-US" dirty="0"/>
          </a:p>
        </p:txBody>
      </p:sp>
      <p:sp>
        <p:nvSpPr>
          <p:cNvPr id="13" name="TextBox 12"/>
          <p:cNvSpPr txBox="1"/>
          <p:nvPr/>
        </p:nvSpPr>
        <p:spPr>
          <a:xfrm>
            <a:off x="309280" y="2039471"/>
            <a:ext cx="8606119" cy="1446550"/>
          </a:xfrm>
          <a:prstGeom prst="rect">
            <a:avLst/>
          </a:prstGeom>
          <a:noFill/>
        </p:spPr>
        <p:txBody>
          <a:bodyPr wrap="square" rtlCol="0">
            <a:spAutoFit/>
          </a:bodyPr>
          <a:lstStyle/>
          <a:p>
            <a:pPr algn="ctr"/>
            <a:r>
              <a:rPr lang="en-US" sz="4400" dirty="0" smtClean="0"/>
              <a:t>1/11/2017 McKenzie Bridge	</a:t>
            </a:r>
          </a:p>
          <a:p>
            <a:pPr algn="ctr"/>
            <a:r>
              <a:rPr lang="en-US" sz="4400" dirty="0" smtClean="0"/>
              <a:t>Person Died in house fire</a:t>
            </a:r>
            <a:endParaRPr lang="en-US" sz="4400" dirty="0"/>
          </a:p>
        </p:txBody>
      </p:sp>
      <p:sp>
        <p:nvSpPr>
          <p:cNvPr id="14" name="TextBox 13"/>
          <p:cNvSpPr txBox="1"/>
          <p:nvPr/>
        </p:nvSpPr>
        <p:spPr>
          <a:xfrm>
            <a:off x="324971" y="1447800"/>
            <a:ext cx="8606117" cy="1446550"/>
          </a:xfrm>
          <a:prstGeom prst="rect">
            <a:avLst/>
          </a:prstGeom>
          <a:noFill/>
        </p:spPr>
        <p:txBody>
          <a:bodyPr wrap="square" rtlCol="0">
            <a:spAutoFit/>
          </a:bodyPr>
          <a:lstStyle/>
          <a:p>
            <a:pPr algn="ctr"/>
            <a:r>
              <a:rPr lang="en-US" sz="4400" dirty="0" smtClean="0"/>
              <a:t>4/12/2017</a:t>
            </a:r>
            <a:r>
              <a:rPr lang="en-US" sz="4400" dirty="0"/>
              <a:t> </a:t>
            </a:r>
            <a:r>
              <a:rPr lang="en-US" sz="4400" dirty="0" smtClean="0"/>
              <a:t>Beaver Township			55 year old </a:t>
            </a:r>
            <a:r>
              <a:rPr lang="en-US" sz="4400" dirty="0"/>
              <a:t>Died in house fire</a:t>
            </a:r>
          </a:p>
        </p:txBody>
      </p:sp>
      <p:sp>
        <p:nvSpPr>
          <p:cNvPr id="15" name="TextBox 14"/>
          <p:cNvSpPr txBox="1"/>
          <p:nvPr/>
        </p:nvSpPr>
        <p:spPr>
          <a:xfrm>
            <a:off x="264455" y="2039471"/>
            <a:ext cx="8606117" cy="1446550"/>
          </a:xfrm>
          <a:prstGeom prst="rect">
            <a:avLst/>
          </a:prstGeom>
          <a:noFill/>
        </p:spPr>
        <p:txBody>
          <a:bodyPr wrap="square" rtlCol="0">
            <a:spAutoFit/>
          </a:bodyPr>
          <a:lstStyle/>
          <a:p>
            <a:pPr algn="ctr"/>
            <a:r>
              <a:rPr lang="en-US" sz="4400" dirty="0" smtClean="0"/>
              <a:t>1/14/2017 White City			</a:t>
            </a:r>
          </a:p>
          <a:p>
            <a:pPr algn="ctr"/>
            <a:r>
              <a:rPr lang="en-US" sz="4400" dirty="0" smtClean="0"/>
              <a:t>A man </a:t>
            </a:r>
            <a:r>
              <a:rPr lang="en-US" sz="4400" dirty="0"/>
              <a:t>Died in house fire</a:t>
            </a:r>
          </a:p>
        </p:txBody>
      </p:sp>
      <p:sp>
        <p:nvSpPr>
          <p:cNvPr id="17" name="TextBox 16"/>
          <p:cNvSpPr txBox="1"/>
          <p:nvPr/>
        </p:nvSpPr>
        <p:spPr>
          <a:xfrm>
            <a:off x="309283" y="2051668"/>
            <a:ext cx="8606117" cy="1446550"/>
          </a:xfrm>
          <a:prstGeom prst="rect">
            <a:avLst/>
          </a:prstGeom>
          <a:noFill/>
        </p:spPr>
        <p:txBody>
          <a:bodyPr wrap="square" rtlCol="0">
            <a:spAutoFit/>
          </a:bodyPr>
          <a:lstStyle/>
          <a:p>
            <a:pPr algn="ctr"/>
            <a:r>
              <a:rPr lang="en-US" sz="4400" dirty="0" smtClean="0"/>
              <a:t>1/15/2017 Haines				</a:t>
            </a:r>
          </a:p>
          <a:p>
            <a:pPr algn="ctr"/>
            <a:r>
              <a:rPr lang="en-US" sz="4400" dirty="0" smtClean="0"/>
              <a:t>A 83 man </a:t>
            </a:r>
            <a:r>
              <a:rPr lang="en-US" sz="4400" dirty="0"/>
              <a:t>Died in house fire</a:t>
            </a:r>
          </a:p>
        </p:txBody>
      </p:sp>
      <p:sp>
        <p:nvSpPr>
          <p:cNvPr id="18" name="TextBox 17"/>
          <p:cNvSpPr txBox="1"/>
          <p:nvPr/>
        </p:nvSpPr>
        <p:spPr>
          <a:xfrm>
            <a:off x="324971" y="1374560"/>
            <a:ext cx="8574739" cy="2123658"/>
          </a:xfrm>
          <a:prstGeom prst="rect">
            <a:avLst/>
          </a:prstGeom>
          <a:noFill/>
        </p:spPr>
        <p:txBody>
          <a:bodyPr wrap="square" rtlCol="0">
            <a:spAutoFit/>
          </a:bodyPr>
          <a:lstStyle/>
          <a:p>
            <a:pPr algn="ctr"/>
            <a:r>
              <a:rPr lang="en-US" sz="4400" dirty="0" smtClean="0"/>
              <a:t>1/30/2017	Junction City		      A man &amp; Woman </a:t>
            </a:r>
            <a:r>
              <a:rPr lang="en-US" sz="4400" dirty="0"/>
              <a:t>Died in </a:t>
            </a:r>
            <a:r>
              <a:rPr lang="en-US" sz="4400" dirty="0" smtClean="0"/>
              <a:t>a house </a:t>
            </a:r>
            <a:r>
              <a:rPr lang="en-US" sz="4400" dirty="0"/>
              <a:t>fire</a:t>
            </a:r>
          </a:p>
        </p:txBody>
      </p:sp>
      <p:sp>
        <p:nvSpPr>
          <p:cNvPr id="23" name="TextBox 22"/>
          <p:cNvSpPr txBox="1"/>
          <p:nvPr/>
        </p:nvSpPr>
        <p:spPr>
          <a:xfrm>
            <a:off x="313762" y="1671429"/>
            <a:ext cx="8574739" cy="1446550"/>
          </a:xfrm>
          <a:prstGeom prst="rect">
            <a:avLst/>
          </a:prstGeom>
          <a:noFill/>
        </p:spPr>
        <p:txBody>
          <a:bodyPr wrap="square" rtlCol="0">
            <a:spAutoFit/>
          </a:bodyPr>
          <a:lstStyle/>
          <a:p>
            <a:r>
              <a:rPr lang="en-US" sz="4400" dirty="0" smtClean="0"/>
              <a:t>2/16/2017	Glide			</a:t>
            </a:r>
          </a:p>
          <a:p>
            <a:r>
              <a:rPr lang="en-US" sz="4400" dirty="0" smtClean="0"/>
              <a:t>A 51 female Died in a house fire </a:t>
            </a:r>
            <a:endParaRPr lang="en-US" sz="4400" dirty="0"/>
          </a:p>
        </p:txBody>
      </p:sp>
      <p:sp>
        <p:nvSpPr>
          <p:cNvPr id="27" name="TextBox 26"/>
          <p:cNvSpPr txBox="1"/>
          <p:nvPr/>
        </p:nvSpPr>
        <p:spPr>
          <a:xfrm>
            <a:off x="255492" y="1362362"/>
            <a:ext cx="8574739" cy="2800767"/>
          </a:xfrm>
          <a:prstGeom prst="rect">
            <a:avLst/>
          </a:prstGeom>
          <a:noFill/>
        </p:spPr>
        <p:txBody>
          <a:bodyPr wrap="square" rtlCol="0">
            <a:spAutoFit/>
          </a:bodyPr>
          <a:lstStyle/>
          <a:p>
            <a:pPr algn="ctr"/>
            <a:r>
              <a:rPr lang="en-US" sz="4400" dirty="0" smtClean="0"/>
              <a:t>3/01/2017		Riddle	</a:t>
            </a:r>
            <a:r>
              <a:rPr lang="en-US" sz="4400" dirty="0"/>
              <a:t> </a:t>
            </a:r>
            <a:r>
              <a:rPr lang="en-US" sz="4400" dirty="0" smtClean="0"/>
              <a:t>           </a:t>
            </a:r>
          </a:p>
          <a:p>
            <a:pPr algn="ctr"/>
            <a:r>
              <a:rPr lang="en-US" sz="4400" dirty="0" smtClean="0"/>
              <a:t> 35  woman, 4 girl, 7  girl, 10 boy, and 2 13 y/o boys </a:t>
            </a:r>
            <a:r>
              <a:rPr lang="en-US" sz="4400" dirty="0">
                <a:solidFill>
                  <a:prstClr val="white"/>
                </a:solidFill>
              </a:rPr>
              <a:t>Died in a house fire</a:t>
            </a:r>
            <a:endParaRPr lang="en-US" sz="4400" dirty="0"/>
          </a:p>
        </p:txBody>
      </p:sp>
    </p:spTree>
    <p:extLst>
      <p:ext uri="{BB962C8B-B14F-4D97-AF65-F5344CB8AC3E}">
        <p14:creationId xmlns:p14="http://schemas.microsoft.com/office/powerpoint/2010/main" val="16181469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13"/>
                                        </p:tgtEl>
                                      </p:cBhvr>
                                    </p:animEffect>
                                    <p:anim calcmode="lin" valueType="num">
                                      <p:cBhvr>
                                        <p:cTn id="12" dur="1000"/>
                                        <p:tgtEl>
                                          <p:spTgt spid="13"/>
                                        </p:tgtEl>
                                        <p:attrNameLst>
                                          <p:attrName>ppt_x</p:attrName>
                                        </p:attrNameLst>
                                      </p:cBhvr>
                                      <p:tavLst>
                                        <p:tav tm="0">
                                          <p:val>
                                            <p:strVal val="ppt_x"/>
                                          </p:val>
                                        </p:tav>
                                        <p:tav tm="100000">
                                          <p:val>
                                            <p:strVal val="ppt_x"/>
                                          </p:val>
                                        </p:tav>
                                      </p:tavLst>
                                    </p:anim>
                                    <p:anim calcmode="lin" valueType="num">
                                      <p:cBhvr>
                                        <p:cTn id="13" dur="1000"/>
                                        <p:tgtEl>
                                          <p:spTgt spid="13"/>
                                        </p:tgtEl>
                                        <p:attrNameLst>
                                          <p:attrName>ppt_y</p:attrName>
                                        </p:attrNameLst>
                                      </p:cBhvr>
                                      <p:tavLst>
                                        <p:tav tm="0">
                                          <p:val>
                                            <p:strVal val="ppt_y"/>
                                          </p:val>
                                        </p:tav>
                                        <p:tav tm="100000">
                                          <p:val>
                                            <p:strVal val="ppt_y+.1"/>
                                          </p:val>
                                        </p:tav>
                                      </p:tavLst>
                                    </p:anim>
                                    <p:set>
                                      <p:cBhvr>
                                        <p:cTn id="14" dur="1" fill="hold">
                                          <p:stCondLst>
                                            <p:cond delay="999"/>
                                          </p:stCondLst>
                                        </p:cTn>
                                        <p:tgtEl>
                                          <p:spTgt spid="13"/>
                                        </p:tgtEl>
                                        <p:attrNameLst>
                                          <p:attrName>style.visibility</p:attrName>
                                        </p:attrNameLst>
                                      </p:cBhvr>
                                      <p:to>
                                        <p:strVal val="hidden"/>
                                      </p:to>
                                    </p:set>
                                  </p:childTnLst>
                                </p:cTn>
                              </p:par>
                            </p:childTnLst>
                          </p:cTn>
                        </p:par>
                        <p:par>
                          <p:cTn id="15" fill="hold">
                            <p:stCondLst>
                              <p:cond delay="1000"/>
                            </p:stCondLst>
                            <p:childTnLst>
                              <p:par>
                                <p:cTn id="16" presetID="16" presetClass="entr" presetSubtype="21" fill="hold" grpId="0" nodeType="after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childTnLst>
                          </p:cTn>
                        </p:par>
                        <p:par>
                          <p:cTn id="24" fill="hold">
                            <p:stCondLst>
                              <p:cond delay="500"/>
                            </p:stCondLst>
                            <p:childTnLst>
                              <p:par>
                                <p:cTn id="25" presetID="16" presetClass="entr" presetSubtype="21" fill="hold" nodeType="after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barn(inVertical)">
                                      <p:cBhvr>
                                        <p:cTn id="27" dur="500"/>
                                        <p:tgtEl>
                                          <p:spTgt spid="17">
                                            <p:txEl>
                                              <p:pRg st="0" end="0"/>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17">
                                            <p:txEl>
                                              <p:pRg st="1" end="1"/>
                                            </p:txEl>
                                          </p:spTgt>
                                        </p:tgtEl>
                                        <p:attrNameLst>
                                          <p:attrName>style.visibility</p:attrName>
                                        </p:attrNameLst>
                                      </p:cBhvr>
                                      <p:to>
                                        <p:strVal val="visible"/>
                                      </p:to>
                                    </p:set>
                                    <p:animEffect transition="in" filter="barn(inVertical)">
                                      <p:cBhvr>
                                        <p:cTn id="30" dur="500"/>
                                        <p:tgtEl>
                                          <p:spTgt spid="1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7">
                                            <p:txEl>
                                              <p:pRg st="0" end="0"/>
                                            </p:txEl>
                                          </p:spTgt>
                                        </p:tgtEl>
                                      </p:cBhvr>
                                    </p:animEffect>
                                    <p:anim calcmode="lin" valueType="num">
                                      <p:cBhvr>
                                        <p:cTn id="35" dur="1000"/>
                                        <p:tgtEl>
                                          <p:spTgt spid="17">
                                            <p:txEl>
                                              <p:pRg st="0" end="0"/>
                                            </p:txEl>
                                          </p:spTgt>
                                        </p:tgtEl>
                                        <p:attrNameLst>
                                          <p:attrName>ppt_x</p:attrName>
                                        </p:attrNameLst>
                                      </p:cBhvr>
                                      <p:tavLst>
                                        <p:tav tm="0">
                                          <p:val>
                                            <p:strVal val="ppt_x"/>
                                          </p:val>
                                        </p:tav>
                                        <p:tav tm="100000">
                                          <p:val>
                                            <p:strVal val="ppt_x"/>
                                          </p:val>
                                        </p:tav>
                                      </p:tavLst>
                                    </p:anim>
                                    <p:anim calcmode="lin" valueType="num">
                                      <p:cBhvr>
                                        <p:cTn id="36" dur="1000"/>
                                        <p:tgtEl>
                                          <p:spTgt spid="17">
                                            <p:txEl>
                                              <p:pRg st="0" end="0"/>
                                            </p:txEl>
                                          </p:spTgt>
                                        </p:tgtEl>
                                        <p:attrNameLst>
                                          <p:attrName>ppt_y</p:attrName>
                                        </p:attrNameLst>
                                      </p:cBhvr>
                                      <p:tavLst>
                                        <p:tav tm="0">
                                          <p:val>
                                            <p:strVal val="ppt_y"/>
                                          </p:val>
                                        </p:tav>
                                        <p:tav tm="100000">
                                          <p:val>
                                            <p:strVal val="ppt_y+.1"/>
                                          </p:val>
                                        </p:tav>
                                      </p:tavLst>
                                    </p:anim>
                                    <p:set>
                                      <p:cBhvr>
                                        <p:cTn id="37" dur="1" fill="hold">
                                          <p:stCondLst>
                                            <p:cond delay="999"/>
                                          </p:stCondLst>
                                        </p:cTn>
                                        <p:tgtEl>
                                          <p:spTgt spid="17">
                                            <p:txEl>
                                              <p:pRg st="0" end="0"/>
                                            </p:txEl>
                                          </p:spTgt>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17">
                                            <p:txEl>
                                              <p:pRg st="1" end="1"/>
                                            </p:txEl>
                                          </p:spTgt>
                                        </p:tgtEl>
                                      </p:cBhvr>
                                    </p:animEffect>
                                    <p:anim calcmode="lin" valueType="num">
                                      <p:cBhvr>
                                        <p:cTn id="40" dur="1000"/>
                                        <p:tgtEl>
                                          <p:spTgt spid="17">
                                            <p:txEl>
                                              <p:pRg st="1" end="1"/>
                                            </p:txEl>
                                          </p:spTgt>
                                        </p:tgtEl>
                                        <p:attrNameLst>
                                          <p:attrName>ppt_x</p:attrName>
                                        </p:attrNameLst>
                                      </p:cBhvr>
                                      <p:tavLst>
                                        <p:tav tm="0">
                                          <p:val>
                                            <p:strVal val="ppt_x"/>
                                          </p:val>
                                        </p:tav>
                                        <p:tav tm="100000">
                                          <p:val>
                                            <p:strVal val="ppt_x"/>
                                          </p:val>
                                        </p:tav>
                                      </p:tavLst>
                                    </p:anim>
                                    <p:anim calcmode="lin" valueType="num">
                                      <p:cBhvr>
                                        <p:cTn id="41" dur="1000"/>
                                        <p:tgtEl>
                                          <p:spTgt spid="17">
                                            <p:txEl>
                                              <p:pRg st="1" end="1"/>
                                            </p:txEl>
                                          </p:spTgt>
                                        </p:tgtEl>
                                        <p:attrNameLst>
                                          <p:attrName>ppt_y</p:attrName>
                                        </p:attrNameLst>
                                      </p:cBhvr>
                                      <p:tavLst>
                                        <p:tav tm="0">
                                          <p:val>
                                            <p:strVal val="ppt_y"/>
                                          </p:val>
                                        </p:tav>
                                        <p:tav tm="100000">
                                          <p:val>
                                            <p:strVal val="ppt_y+.1"/>
                                          </p:val>
                                        </p:tav>
                                      </p:tavLst>
                                    </p:anim>
                                    <p:set>
                                      <p:cBhvr>
                                        <p:cTn id="42" dur="1" fill="hold">
                                          <p:stCondLst>
                                            <p:cond delay="999"/>
                                          </p:stCondLst>
                                        </p:cTn>
                                        <p:tgtEl>
                                          <p:spTgt spid="17">
                                            <p:txEl>
                                              <p:pRg st="1" end="1"/>
                                            </p:txEl>
                                          </p:spTgt>
                                        </p:tgtEl>
                                        <p:attrNameLst>
                                          <p:attrName>style.visibility</p:attrName>
                                        </p:attrNameLst>
                                      </p:cBhvr>
                                      <p:to>
                                        <p:strVal val="hidden"/>
                                      </p:to>
                                    </p:set>
                                  </p:childTnLst>
                                </p:cTn>
                              </p:par>
                            </p:childTnLst>
                          </p:cTn>
                        </p:par>
                        <p:par>
                          <p:cTn id="43" fill="hold">
                            <p:stCondLst>
                              <p:cond delay="1000"/>
                            </p:stCondLst>
                            <p:childTnLst>
                              <p:par>
                                <p:cTn id="44" presetID="16" presetClass="entr" presetSubtype="21" fill="hold" nodeType="after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Effect transition="in" filter="barn(inVertical)">
                                      <p:cBhvr>
                                        <p:cTn id="46" dur="500"/>
                                        <p:tgtEl>
                                          <p:spTgt spid="18">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xit" presetSubtype="0" fill="hold" nodeType="clickEffect">
                                  <p:stCondLst>
                                    <p:cond delay="0"/>
                                  </p:stCondLst>
                                  <p:childTnLst>
                                    <p:animEffect transition="out" filter="fade">
                                      <p:cBhvr>
                                        <p:cTn id="50" dur="1000"/>
                                        <p:tgtEl>
                                          <p:spTgt spid="18">
                                            <p:txEl>
                                              <p:pRg st="0" end="0"/>
                                            </p:txEl>
                                          </p:spTgt>
                                        </p:tgtEl>
                                      </p:cBhvr>
                                    </p:animEffect>
                                    <p:anim calcmode="lin" valueType="num">
                                      <p:cBhvr>
                                        <p:cTn id="51" dur="1000"/>
                                        <p:tgtEl>
                                          <p:spTgt spid="18">
                                            <p:txEl>
                                              <p:pRg st="0" end="0"/>
                                            </p:txEl>
                                          </p:spTgt>
                                        </p:tgtEl>
                                        <p:attrNameLst>
                                          <p:attrName>ppt_x</p:attrName>
                                        </p:attrNameLst>
                                      </p:cBhvr>
                                      <p:tavLst>
                                        <p:tav tm="0">
                                          <p:val>
                                            <p:strVal val="ppt_x"/>
                                          </p:val>
                                        </p:tav>
                                        <p:tav tm="100000">
                                          <p:val>
                                            <p:strVal val="ppt_x"/>
                                          </p:val>
                                        </p:tav>
                                      </p:tavLst>
                                    </p:anim>
                                    <p:anim calcmode="lin" valueType="num">
                                      <p:cBhvr>
                                        <p:cTn id="52" dur="1000"/>
                                        <p:tgtEl>
                                          <p:spTgt spid="18">
                                            <p:txEl>
                                              <p:pRg st="0" end="0"/>
                                            </p:txEl>
                                          </p:spTgt>
                                        </p:tgtEl>
                                        <p:attrNameLst>
                                          <p:attrName>ppt_y</p:attrName>
                                        </p:attrNameLst>
                                      </p:cBhvr>
                                      <p:tavLst>
                                        <p:tav tm="0">
                                          <p:val>
                                            <p:strVal val="ppt_y"/>
                                          </p:val>
                                        </p:tav>
                                        <p:tav tm="100000">
                                          <p:val>
                                            <p:strVal val="ppt_y+.1"/>
                                          </p:val>
                                        </p:tav>
                                      </p:tavLst>
                                    </p:anim>
                                    <p:set>
                                      <p:cBhvr>
                                        <p:cTn id="53" dur="1" fill="hold">
                                          <p:stCondLst>
                                            <p:cond delay="999"/>
                                          </p:stCondLst>
                                        </p:cTn>
                                        <p:tgtEl>
                                          <p:spTgt spid="18">
                                            <p:txEl>
                                              <p:pRg st="0" end="0"/>
                                            </p:txEl>
                                          </p:spTgt>
                                        </p:tgtEl>
                                        <p:attrNameLst>
                                          <p:attrName>style.visibility</p:attrName>
                                        </p:attrNameLst>
                                      </p:cBhvr>
                                      <p:to>
                                        <p:strVal val="hidden"/>
                                      </p:to>
                                    </p:set>
                                  </p:childTnLst>
                                </p:cTn>
                              </p:par>
                            </p:childTnLst>
                          </p:cTn>
                        </p:par>
                        <p:par>
                          <p:cTn id="54" fill="hold">
                            <p:stCondLst>
                              <p:cond delay="1000"/>
                            </p:stCondLst>
                            <p:childTnLst>
                              <p:par>
                                <p:cTn id="55" presetID="16" presetClass="entr" presetSubtype="21" fill="hold" nodeType="afterEffect">
                                  <p:stCondLst>
                                    <p:cond delay="0"/>
                                  </p:stCondLst>
                                  <p:childTnLst>
                                    <p:set>
                                      <p:cBhvr>
                                        <p:cTn id="56" dur="1" fill="hold">
                                          <p:stCondLst>
                                            <p:cond delay="0"/>
                                          </p:stCondLst>
                                        </p:cTn>
                                        <p:tgtEl>
                                          <p:spTgt spid="23">
                                            <p:txEl>
                                              <p:pRg st="0" end="0"/>
                                            </p:txEl>
                                          </p:spTgt>
                                        </p:tgtEl>
                                        <p:attrNameLst>
                                          <p:attrName>style.visibility</p:attrName>
                                        </p:attrNameLst>
                                      </p:cBhvr>
                                      <p:to>
                                        <p:strVal val="visible"/>
                                      </p:to>
                                    </p:set>
                                    <p:animEffect transition="in" filter="barn(inVertical)">
                                      <p:cBhvr>
                                        <p:cTn id="57" dur="500"/>
                                        <p:tgtEl>
                                          <p:spTgt spid="23">
                                            <p:txEl>
                                              <p:pRg st="0" end="0"/>
                                            </p:txEl>
                                          </p:spTgt>
                                        </p:tgtEl>
                                      </p:cBhvr>
                                    </p:animEffect>
                                  </p:childTnLst>
                                </p:cTn>
                              </p:par>
                            </p:childTnLst>
                          </p:cTn>
                        </p:par>
                        <p:par>
                          <p:cTn id="58" fill="hold">
                            <p:stCondLst>
                              <p:cond delay="1500"/>
                            </p:stCondLst>
                            <p:childTnLst>
                              <p:par>
                                <p:cTn id="59" presetID="16" presetClass="entr" presetSubtype="21" fill="hold" nodeType="afterEffect">
                                  <p:stCondLst>
                                    <p:cond delay="0"/>
                                  </p:stCondLst>
                                  <p:childTnLst>
                                    <p:set>
                                      <p:cBhvr>
                                        <p:cTn id="60" dur="1" fill="hold">
                                          <p:stCondLst>
                                            <p:cond delay="0"/>
                                          </p:stCondLst>
                                        </p:cTn>
                                        <p:tgtEl>
                                          <p:spTgt spid="23">
                                            <p:txEl>
                                              <p:pRg st="1" end="1"/>
                                            </p:txEl>
                                          </p:spTgt>
                                        </p:tgtEl>
                                        <p:attrNameLst>
                                          <p:attrName>style.visibility</p:attrName>
                                        </p:attrNameLst>
                                      </p:cBhvr>
                                      <p:to>
                                        <p:strVal val="visible"/>
                                      </p:to>
                                    </p:set>
                                    <p:animEffect transition="in" filter="barn(inVertical)">
                                      <p:cBhvr>
                                        <p:cTn id="61" dur="500"/>
                                        <p:tgtEl>
                                          <p:spTgt spid="23">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xit" presetSubtype="0" fill="hold" grpId="0" nodeType="clickEffect">
                                  <p:stCondLst>
                                    <p:cond delay="0"/>
                                  </p:stCondLst>
                                  <p:childTnLst>
                                    <p:animEffect transition="out" filter="fade">
                                      <p:cBhvr>
                                        <p:cTn id="65" dur="1000"/>
                                        <p:tgtEl>
                                          <p:spTgt spid="23">
                                            <p:txEl>
                                              <p:pRg st="0" end="0"/>
                                            </p:txEl>
                                          </p:spTgt>
                                        </p:tgtEl>
                                      </p:cBhvr>
                                    </p:animEffect>
                                    <p:anim calcmode="lin" valueType="num">
                                      <p:cBhvr>
                                        <p:cTn id="66" dur="1000"/>
                                        <p:tgtEl>
                                          <p:spTgt spid="23">
                                            <p:txEl>
                                              <p:pRg st="0" end="0"/>
                                            </p:txEl>
                                          </p:spTgt>
                                        </p:tgtEl>
                                        <p:attrNameLst>
                                          <p:attrName>ppt_x</p:attrName>
                                        </p:attrNameLst>
                                      </p:cBhvr>
                                      <p:tavLst>
                                        <p:tav tm="0">
                                          <p:val>
                                            <p:strVal val="ppt_x"/>
                                          </p:val>
                                        </p:tav>
                                        <p:tav tm="100000">
                                          <p:val>
                                            <p:strVal val="ppt_x"/>
                                          </p:val>
                                        </p:tav>
                                      </p:tavLst>
                                    </p:anim>
                                    <p:anim calcmode="lin" valueType="num">
                                      <p:cBhvr>
                                        <p:cTn id="67" dur="1000"/>
                                        <p:tgtEl>
                                          <p:spTgt spid="23">
                                            <p:txEl>
                                              <p:pRg st="0" end="0"/>
                                            </p:txEl>
                                          </p:spTgt>
                                        </p:tgtEl>
                                        <p:attrNameLst>
                                          <p:attrName>ppt_y</p:attrName>
                                        </p:attrNameLst>
                                      </p:cBhvr>
                                      <p:tavLst>
                                        <p:tav tm="0">
                                          <p:val>
                                            <p:strVal val="ppt_y"/>
                                          </p:val>
                                        </p:tav>
                                        <p:tav tm="100000">
                                          <p:val>
                                            <p:strVal val="ppt_y+.1"/>
                                          </p:val>
                                        </p:tav>
                                      </p:tavLst>
                                    </p:anim>
                                    <p:set>
                                      <p:cBhvr>
                                        <p:cTn id="68" dur="1" fill="hold">
                                          <p:stCondLst>
                                            <p:cond delay="999"/>
                                          </p:stCondLst>
                                        </p:cTn>
                                        <p:tgtEl>
                                          <p:spTgt spid="23">
                                            <p:txEl>
                                              <p:pRg st="0" end="0"/>
                                            </p:txEl>
                                          </p:spTgt>
                                        </p:tgtEl>
                                        <p:attrNameLst>
                                          <p:attrName>style.visibility</p:attrName>
                                        </p:attrNameLst>
                                      </p:cBhvr>
                                      <p:to>
                                        <p:strVal val="hidden"/>
                                      </p:to>
                                    </p:set>
                                  </p:childTnLst>
                                </p:cTn>
                              </p:par>
                              <p:par>
                                <p:cTn id="69" presetID="42" presetClass="exit" presetSubtype="0" fill="hold" grpId="0" nodeType="withEffect">
                                  <p:stCondLst>
                                    <p:cond delay="0"/>
                                  </p:stCondLst>
                                  <p:childTnLst>
                                    <p:animEffect transition="out" filter="fade">
                                      <p:cBhvr>
                                        <p:cTn id="70" dur="1000"/>
                                        <p:tgtEl>
                                          <p:spTgt spid="23">
                                            <p:txEl>
                                              <p:pRg st="1" end="1"/>
                                            </p:txEl>
                                          </p:spTgt>
                                        </p:tgtEl>
                                      </p:cBhvr>
                                    </p:animEffect>
                                    <p:anim calcmode="lin" valueType="num">
                                      <p:cBhvr>
                                        <p:cTn id="71" dur="1000"/>
                                        <p:tgtEl>
                                          <p:spTgt spid="23">
                                            <p:txEl>
                                              <p:pRg st="1" end="1"/>
                                            </p:txEl>
                                          </p:spTgt>
                                        </p:tgtEl>
                                        <p:attrNameLst>
                                          <p:attrName>ppt_x</p:attrName>
                                        </p:attrNameLst>
                                      </p:cBhvr>
                                      <p:tavLst>
                                        <p:tav tm="0">
                                          <p:val>
                                            <p:strVal val="ppt_x"/>
                                          </p:val>
                                        </p:tav>
                                        <p:tav tm="100000">
                                          <p:val>
                                            <p:strVal val="ppt_x"/>
                                          </p:val>
                                        </p:tav>
                                      </p:tavLst>
                                    </p:anim>
                                    <p:anim calcmode="lin" valueType="num">
                                      <p:cBhvr>
                                        <p:cTn id="72" dur="1000"/>
                                        <p:tgtEl>
                                          <p:spTgt spid="23">
                                            <p:txEl>
                                              <p:pRg st="1" end="1"/>
                                            </p:txEl>
                                          </p:spTgt>
                                        </p:tgtEl>
                                        <p:attrNameLst>
                                          <p:attrName>ppt_y</p:attrName>
                                        </p:attrNameLst>
                                      </p:cBhvr>
                                      <p:tavLst>
                                        <p:tav tm="0">
                                          <p:val>
                                            <p:strVal val="ppt_y"/>
                                          </p:val>
                                        </p:tav>
                                        <p:tav tm="100000">
                                          <p:val>
                                            <p:strVal val="ppt_y+.1"/>
                                          </p:val>
                                        </p:tav>
                                      </p:tavLst>
                                    </p:anim>
                                    <p:set>
                                      <p:cBhvr>
                                        <p:cTn id="73" dur="1" fill="hold">
                                          <p:stCondLst>
                                            <p:cond delay="999"/>
                                          </p:stCondLst>
                                        </p:cTn>
                                        <p:tgtEl>
                                          <p:spTgt spid="23">
                                            <p:txEl>
                                              <p:pRg st="1" end="1"/>
                                            </p:txEl>
                                          </p:spTgt>
                                        </p:tgtEl>
                                        <p:attrNameLst>
                                          <p:attrName>style.visibility</p:attrName>
                                        </p:attrNameLst>
                                      </p:cBhvr>
                                      <p:to>
                                        <p:strVal val="hidden"/>
                                      </p:to>
                                    </p:set>
                                  </p:childTnLst>
                                </p:cTn>
                              </p:par>
                            </p:childTnLst>
                          </p:cTn>
                        </p:par>
                        <p:par>
                          <p:cTn id="74" fill="hold">
                            <p:stCondLst>
                              <p:cond delay="1000"/>
                            </p:stCondLst>
                            <p:childTnLst>
                              <p:par>
                                <p:cTn id="75" presetID="16" presetClass="entr" presetSubtype="21" fill="hold" nodeType="afterEffect">
                                  <p:stCondLst>
                                    <p:cond delay="0"/>
                                  </p:stCondLst>
                                  <p:iterate type="lt">
                                    <p:tmPct val="0"/>
                                  </p:iterate>
                                  <p:childTnLst>
                                    <p:set>
                                      <p:cBhvr>
                                        <p:cTn id="76" dur="1" fill="hold">
                                          <p:stCondLst>
                                            <p:cond delay="0"/>
                                          </p:stCondLst>
                                        </p:cTn>
                                        <p:tgtEl>
                                          <p:spTgt spid="27">
                                            <p:txEl>
                                              <p:pRg st="0" end="0"/>
                                            </p:txEl>
                                          </p:spTgt>
                                        </p:tgtEl>
                                        <p:attrNameLst>
                                          <p:attrName>style.visibility</p:attrName>
                                        </p:attrNameLst>
                                      </p:cBhvr>
                                      <p:to>
                                        <p:strVal val="visible"/>
                                      </p:to>
                                    </p:set>
                                    <p:animEffect transition="in" filter="barn(inVertical)">
                                      <p:cBhvr>
                                        <p:cTn id="77" dur="500"/>
                                        <p:tgtEl>
                                          <p:spTgt spid="27">
                                            <p:txEl>
                                              <p:pRg st="0" end="0"/>
                                            </p:txEl>
                                          </p:spTgt>
                                        </p:tgtEl>
                                      </p:cBhvr>
                                    </p:animEffect>
                                  </p:childTnLst>
                                </p:cTn>
                              </p:par>
                            </p:childTnLst>
                          </p:cTn>
                        </p:par>
                        <p:par>
                          <p:cTn id="78" fill="hold">
                            <p:stCondLst>
                              <p:cond delay="1500"/>
                            </p:stCondLst>
                            <p:childTnLst>
                              <p:par>
                                <p:cTn id="79" presetID="16" presetClass="entr" presetSubtype="21" fill="hold" nodeType="afterEffect">
                                  <p:stCondLst>
                                    <p:cond delay="0"/>
                                  </p:stCondLst>
                                  <p:iterate type="lt">
                                    <p:tmPct val="0"/>
                                  </p:iterate>
                                  <p:childTnLst>
                                    <p:set>
                                      <p:cBhvr>
                                        <p:cTn id="80" dur="1" fill="hold">
                                          <p:stCondLst>
                                            <p:cond delay="0"/>
                                          </p:stCondLst>
                                        </p:cTn>
                                        <p:tgtEl>
                                          <p:spTgt spid="27">
                                            <p:txEl>
                                              <p:pRg st="1" end="1"/>
                                            </p:txEl>
                                          </p:spTgt>
                                        </p:tgtEl>
                                        <p:attrNameLst>
                                          <p:attrName>style.visibility</p:attrName>
                                        </p:attrNameLst>
                                      </p:cBhvr>
                                      <p:to>
                                        <p:strVal val="visible"/>
                                      </p:to>
                                    </p:set>
                                    <p:animEffect transition="in" filter="barn(inVertical)">
                                      <p:cBhvr>
                                        <p:cTn id="81" dur="500"/>
                                        <p:tgtEl>
                                          <p:spTgt spid="27">
                                            <p:txEl>
                                              <p:pRg st="1" end="1"/>
                                            </p:txEl>
                                          </p:spTgt>
                                        </p:tgtEl>
                                      </p:cBhvr>
                                    </p:animEffect>
                                  </p:childTnLst>
                                </p:cTn>
                              </p:par>
                              <p:par>
                                <p:cTn id="82" presetID="15" presetClass="emph" presetSubtype="0" nodeType="withEffect">
                                  <p:stCondLst>
                                    <p:cond delay="0"/>
                                  </p:stCondLst>
                                  <p:iterate type="lt">
                                    <p:tmAbs val="25"/>
                                  </p:iterate>
                                  <p:childTnLst>
                                    <p:set>
                                      <p:cBhvr override="childStyle">
                                        <p:cTn id="83" dur="indefinite"/>
                                        <p:tgtEl>
                                          <p:spTgt spid="27">
                                            <p:txEl>
                                              <p:pRg st="0" end="0"/>
                                            </p:txEl>
                                          </p:spTgt>
                                        </p:tgtEl>
                                        <p:attrNameLst>
                                          <p:attrName>style.fontWeight</p:attrName>
                                        </p:attrNameLst>
                                      </p:cBhvr>
                                      <p:to>
                                        <p:strVal val="bold"/>
                                      </p:to>
                                    </p:set>
                                  </p:childTnLst>
                                </p:cTn>
                              </p:par>
                              <p:par>
                                <p:cTn id="84" presetID="15" presetClass="emph" presetSubtype="0" nodeType="withEffect">
                                  <p:stCondLst>
                                    <p:cond delay="0"/>
                                  </p:stCondLst>
                                  <p:iterate type="lt">
                                    <p:tmAbs val="25"/>
                                  </p:iterate>
                                  <p:childTnLst>
                                    <p:set>
                                      <p:cBhvr override="childStyle">
                                        <p:cTn id="85" dur="indefinite"/>
                                        <p:tgtEl>
                                          <p:spTgt spid="27">
                                            <p:txEl>
                                              <p:pRg st="1" end="1"/>
                                            </p:txEl>
                                          </p:spTgt>
                                        </p:tgtEl>
                                        <p:attrNameLst>
                                          <p:attrName>style.fontWeight</p:attrName>
                                        </p:attrNameLst>
                                      </p:cBhvr>
                                      <p:to>
                                        <p:strVal val="bold"/>
                                      </p:to>
                                    </p:set>
                                  </p:childTnLst>
                                </p:cTn>
                              </p:par>
                            </p:childTnLst>
                          </p:cTn>
                        </p:par>
                      </p:childTnLst>
                    </p:cTn>
                  </p:par>
                  <p:par>
                    <p:cTn id="86" fill="hold">
                      <p:stCondLst>
                        <p:cond delay="indefinite"/>
                      </p:stCondLst>
                      <p:childTnLst>
                        <p:par>
                          <p:cTn id="87" fill="hold">
                            <p:stCondLst>
                              <p:cond delay="0"/>
                            </p:stCondLst>
                            <p:childTnLst>
                              <p:par>
                                <p:cTn id="88" presetID="42" presetClass="exit" presetSubtype="0" fill="hold" grpId="0" nodeType="clickEffect">
                                  <p:stCondLst>
                                    <p:cond delay="0"/>
                                  </p:stCondLst>
                                  <p:iterate type="lt">
                                    <p:tmPct val="0"/>
                                  </p:iterate>
                                  <p:childTnLst>
                                    <p:animEffect transition="out" filter="fade">
                                      <p:cBhvr>
                                        <p:cTn id="89" dur="1000"/>
                                        <p:tgtEl>
                                          <p:spTgt spid="27">
                                            <p:txEl>
                                              <p:pRg st="0" end="0"/>
                                            </p:txEl>
                                          </p:spTgt>
                                        </p:tgtEl>
                                      </p:cBhvr>
                                    </p:animEffect>
                                    <p:anim calcmode="lin" valueType="num">
                                      <p:cBhvr>
                                        <p:cTn id="90" dur="1000"/>
                                        <p:tgtEl>
                                          <p:spTgt spid="27">
                                            <p:txEl>
                                              <p:pRg st="0" end="0"/>
                                            </p:txEl>
                                          </p:spTgt>
                                        </p:tgtEl>
                                        <p:attrNameLst>
                                          <p:attrName>ppt_x</p:attrName>
                                        </p:attrNameLst>
                                      </p:cBhvr>
                                      <p:tavLst>
                                        <p:tav tm="0">
                                          <p:val>
                                            <p:strVal val="ppt_x"/>
                                          </p:val>
                                        </p:tav>
                                        <p:tav tm="100000">
                                          <p:val>
                                            <p:strVal val="ppt_x"/>
                                          </p:val>
                                        </p:tav>
                                      </p:tavLst>
                                    </p:anim>
                                    <p:anim calcmode="lin" valueType="num">
                                      <p:cBhvr>
                                        <p:cTn id="91" dur="1000"/>
                                        <p:tgtEl>
                                          <p:spTgt spid="27">
                                            <p:txEl>
                                              <p:pRg st="0" end="0"/>
                                            </p:txEl>
                                          </p:spTgt>
                                        </p:tgtEl>
                                        <p:attrNameLst>
                                          <p:attrName>ppt_y</p:attrName>
                                        </p:attrNameLst>
                                      </p:cBhvr>
                                      <p:tavLst>
                                        <p:tav tm="0">
                                          <p:val>
                                            <p:strVal val="ppt_y"/>
                                          </p:val>
                                        </p:tav>
                                        <p:tav tm="100000">
                                          <p:val>
                                            <p:strVal val="ppt_y+.1"/>
                                          </p:val>
                                        </p:tav>
                                      </p:tavLst>
                                    </p:anim>
                                    <p:set>
                                      <p:cBhvr>
                                        <p:cTn id="92" dur="1" fill="hold">
                                          <p:stCondLst>
                                            <p:cond delay="999"/>
                                          </p:stCondLst>
                                        </p:cTn>
                                        <p:tgtEl>
                                          <p:spTgt spid="27">
                                            <p:txEl>
                                              <p:pRg st="0" end="0"/>
                                            </p:txEl>
                                          </p:spTgt>
                                        </p:tgtEl>
                                        <p:attrNameLst>
                                          <p:attrName>style.visibility</p:attrName>
                                        </p:attrNameLst>
                                      </p:cBhvr>
                                      <p:to>
                                        <p:strVal val="hidden"/>
                                      </p:to>
                                    </p:set>
                                  </p:childTnLst>
                                </p:cTn>
                              </p:par>
                              <p:par>
                                <p:cTn id="93" presetID="42" presetClass="exit" presetSubtype="0" fill="hold" grpId="0" nodeType="withEffect">
                                  <p:stCondLst>
                                    <p:cond delay="0"/>
                                  </p:stCondLst>
                                  <p:iterate type="lt">
                                    <p:tmPct val="0"/>
                                  </p:iterate>
                                  <p:childTnLst>
                                    <p:animEffect transition="out" filter="fade">
                                      <p:cBhvr>
                                        <p:cTn id="94" dur="1000"/>
                                        <p:tgtEl>
                                          <p:spTgt spid="27">
                                            <p:txEl>
                                              <p:pRg st="1" end="1"/>
                                            </p:txEl>
                                          </p:spTgt>
                                        </p:tgtEl>
                                      </p:cBhvr>
                                    </p:animEffect>
                                    <p:anim calcmode="lin" valueType="num">
                                      <p:cBhvr>
                                        <p:cTn id="95" dur="1000"/>
                                        <p:tgtEl>
                                          <p:spTgt spid="27">
                                            <p:txEl>
                                              <p:pRg st="1" end="1"/>
                                            </p:txEl>
                                          </p:spTgt>
                                        </p:tgtEl>
                                        <p:attrNameLst>
                                          <p:attrName>ppt_x</p:attrName>
                                        </p:attrNameLst>
                                      </p:cBhvr>
                                      <p:tavLst>
                                        <p:tav tm="0">
                                          <p:val>
                                            <p:strVal val="ppt_x"/>
                                          </p:val>
                                        </p:tav>
                                        <p:tav tm="100000">
                                          <p:val>
                                            <p:strVal val="ppt_x"/>
                                          </p:val>
                                        </p:tav>
                                      </p:tavLst>
                                    </p:anim>
                                    <p:anim calcmode="lin" valueType="num">
                                      <p:cBhvr>
                                        <p:cTn id="96" dur="1000"/>
                                        <p:tgtEl>
                                          <p:spTgt spid="27">
                                            <p:txEl>
                                              <p:pRg st="1" end="1"/>
                                            </p:txEl>
                                          </p:spTgt>
                                        </p:tgtEl>
                                        <p:attrNameLst>
                                          <p:attrName>ppt_y</p:attrName>
                                        </p:attrNameLst>
                                      </p:cBhvr>
                                      <p:tavLst>
                                        <p:tav tm="0">
                                          <p:val>
                                            <p:strVal val="ppt_y"/>
                                          </p:val>
                                        </p:tav>
                                        <p:tav tm="100000">
                                          <p:val>
                                            <p:strVal val="ppt_y+.1"/>
                                          </p:val>
                                        </p:tav>
                                      </p:tavLst>
                                    </p:anim>
                                    <p:set>
                                      <p:cBhvr>
                                        <p:cTn id="97" dur="1" fill="hold">
                                          <p:stCondLst>
                                            <p:cond delay="999"/>
                                          </p:stCondLst>
                                        </p:cTn>
                                        <p:tgtEl>
                                          <p:spTgt spid="27">
                                            <p:txEl>
                                              <p:pRg st="1" end="1"/>
                                            </p:txEl>
                                          </p:spTgt>
                                        </p:tgtEl>
                                        <p:attrNameLst>
                                          <p:attrName>style.visibility</p:attrName>
                                        </p:attrNameLst>
                                      </p:cBhvr>
                                      <p:to>
                                        <p:strVal val="hidden"/>
                                      </p:to>
                                    </p:set>
                                  </p:childTnLst>
                                </p:cTn>
                              </p:par>
                            </p:childTnLst>
                          </p:cTn>
                        </p:par>
                        <p:par>
                          <p:cTn id="98" fill="hold">
                            <p:stCondLst>
                              <p:cond delay="1000"/>
                            </p:stCondLst>
                            <p:childTnLst>
                              <p:par>
                                <p:cTn id="99" presetID="16" presetClass="entr" presetSubtype="21" fill="hold" nodeType="afterEffect">
                                  <p:stCondLst>
                                    <p:cond delay="0"/>
                                  </p:stCondLst>
                                  <p:childTnLst>
                                    <p:set>
                                      <p:cBhvr>
                                        <p:cTn id="100" dur="1" fill="hold">
                                          <p:stCondLst>
                                            <p:cond delay="0"/>
                                          </p:stCondLst>
                                        </p:cTn>
                                        <p:tgtEl>
                                          <p:spTgt spid="14">
                                            <p:txEl>
                                              <p:pRg st="0" end="0"/>
                                            </p:txEl>
                                          </p:spTgt>
                                        </p:tgtEl>
                                        <p:attrNameLst>
                                          <p:attrName>style.visibility</p:attrName>
                                        </p:attrNameLst>
                                      </p:cBhvr>
                                      <p:to>
                                        <p:strVal val="visible"/>
                                      </p:to>
                                    </p:set>
                                    <p:animEffect transition="in" filter="barn(inVertical)">
                                      <p:cBhvr>
                                        <p:cTn id="101" dur="500"/>
                                        <p:tgtEl>
                                          <p:spTgt spid="14">
                                            <p:txEl>
                                              <p:pRg st="0" end="0"/>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exit" presetSubtype="0" fill="hold" grpId="0" nodeType="clickEffect">
                                  <p:stCondLst>
                                    <p:cond delay="0"/>
                                  </p:stCondLst>
                                  <p:childTnLst>
                                    <p:animEffect transition="out" filter="fade">
                                      <p:cBhvr>
                                        <p:cTn id="105" dur="1000"/>
                                        <p:tgtEl>
                                          <p:spTgt spid="14">
                                            <p:txEl>
                                              <p:pRg st="0" end="0"/>
                                            </p:txEl>
                                          </p:spTgt>
                                        </p:tgtEl>
                                      </p:cBhvr>
                                    </p:animEffect>
                                    <p:anim calcmode="lin" valueType="num">
                                      <p:cBhvr>
                                        <p:cTn id="106" dur="1000"/>
                                        <p:tgtEl>
                                          <p:spTgt spid="14">
                                            <p:txEl>
                                              <p:pRg st="0" end="0"/>
                                            </p:txEl>
                                          </p:spTgt>
                                        </p:tgtEl>
                                        <p:attrNameLst>
                                          <p:attrName>ppt_x</p:attrName>
                                        </p:attrNameLst>
                                      </p:cBhvr>
                                      <p:tavLst>
                                        <p:tav tm="0">
                                          <p:val>
                                            <p:strVal val="ppt_x"/>
                                          </p:val>
                                        </p:tav>
                                        <p:tav tm="100000">
                                          <p:val>
                                            <p:strVal val="ppt_x"/>
                                          </p:val>
                                        </p:tav>
                                      </p:tavLst>
                                    </p:anim>
                                    <p:anim calcmode="lin" valueType="num">
                                      <p:cBhvr>
                                        <p:cTn id="107" dur="1000"/>
                                        <p:tgtEl>
                                          <p:spTgt spid="14">
                                            <p:txEl>
                                              <p:pRg st="0" end="0"/>
                                            </p:txEl>
                                          </p:spTgt>
                                        </p:tgtEl>
                                        <p:attrNameLst>
                                          <p:attrName>ppt_y</p:attrName>
                                        </p:attrNameLst>
                                      </p:cBhvr>
                                      <p:tavLst>
                                        <p:tav tm="0">
                                          <p:val>
                                            <p:strVal val="ppt_y"/>
                                          </p:val>
                                        </p:tav>
                                        <p:tav tm="100000">
                                          <p:val>
                                            <p:strVal val="ppt_y+.1"/>
                                          </p:val>
                                        </p:tav>
                                      </p:tavLst>
                                    </p:anim>
                                    <p:set>
                                      <p:cBhvr>
                                        <p:cTn id="108" dur="1" fill="hold">
                                          <p:stCondLst>
                                            <p:cond delay="999"/>
                                          </p:stCondLst>
                                        </p:cTn>
                                        <p:tgtEl>
                                          <p:spTgt spid="1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build="allAtOnce"/>
      <p:bldP spid="15" grpId="0"/>
      <p:bldP spid="15" grpId="1"/>
      <p:bldP spid="23" grpId="0" build="allAtOnce"/>
      <p:bldP spid="27"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763000" cy="6629400"/>
          </a:xfrm>
        </p:spPr>
        <p:txBody>
          <a:bodyPr>
            <a:noAutofit/>
          </a:bodyPr>
          <a:lstStyle/>
          <a:p>
            <a:pPr marL="0" indent="0">
              <a:buClr>
                <a:srgbClr val="FFFF00"/>
              </a:buClr>
              <a:buSzPct val="100000"/>
              <a:buNone/>
            </a:pPr>
            <a:r>
              <a:rPr lang="en-US" sz="3600" dirty="0"/>
              <a:t>	</a:t>
            </a:r>
            <a:r>
              <a:rPr lang="en-US" sz="4000" dirty="0" smtClean="0">
                <a:solidFill>
                  <a:srgbClr val="FFFF00"/>
                </a:solidFill>
              </a:rPr>
              <a:t>Deaths </a:t>
            </a:r>
            <a:r>
              <a:rPr lang="en-US" sz="4000" dirty="0">
                <a:solidFill>
                  <a:srgbClr val="FFFF00"/>
                </a:solidFill>
              </a:rPr>
              <a:t>in </a:t>
            </a:r>
            <a:r>
              <a:rPr lang="en-US" sz="4000" dirty="0" smtClean="0">
                <a:solidFill>
                  <a:srgbClr val="FFFF00"/>
                </a:solidFill>
              </a:rPr>
              <a:t>one- </a:t>
            </a:r>
            <a:r>
              <a:rPr lang="en-US" sz="4000" dirty="0">
                <a:solidFill>
                  <a:srgbClr val="FFFF00"/>
                </a:solidFill>
              </a:rPr>
              <a:t>and two-family residential building fires accounted for far </a:t>
            </a:r>
            <a:r>
              <a:rPr lang="en-US" sz="4000" dirty="0" smtClean="0">
                <a:solidFill>
                  <a:srgbClr val="FFFF00"/>
                </a:solidFill>
              </a:rPr>
              <a:t>more deaths </a:t>
            </a:r>
            <a:r>
              <a:rPr lang="en-US" sz="4000" dirty="0">
                <a:solidFill>
                  <a:srgbClr val="FFFF00"/>
                </a:solidFill>
              </a:rPr>
              <a:t>in most years than all natural disasters combined</a:t>
            </a:r>
            <a:r>
              <a:rPr lang="en-US" sz="4000" dirty="0" smtClean="0">
                <a:solidFill>
                  <a:srgbClr val="FFFF00"/>
                </a:solidFill>
              </a:rPr>
              <a:t>.</a:t>
            </a:r>
            <a:endParaRPr lang="en-US" sz="4000" dirty="0">
              <a:solidFill>
                <a:srgbClr val="FFFF00"/>
              </a:solidFill>
            </a:endParaRPr>
          </a:p>
        </p:txBody>
      </p:sp>
      <p:sp>
        <p:nvSpPr>
          <p:cNvPr id="2" name="TextBox 1"/>
          <p:cNvSpPr txBox="1"/>
          <p:nvPr/>
        </p:nvSpPr>
        <p:spPr>
          <a:xfrm>
            <a:off x="228600" y="152400"/>
            <a:ext cx="8686800" cy="3170099"/>
          </a:xfrm>
          <a:prstGeom prst="rect">
            <a:avLst/>
          </a:prstGeom>
          <a:noFill/>
        </p:spPr>
        <p:txBody>
          <a:bodyPr wrap="square" rtlCol="0">
            <a:spAutoFit/>
          </a:bodyPr>
          <a:lstStyle/>
          <a:p>
            <a:r>
              <a:rPr lang="en-US" sz="4000" dirty="0" smtClean="0">
                <a:solidFill>
                  <a:srgbClr val="FFFF00"/>
                </a:solidFill>
              </a:rPr>
              <a:t>	One- </a:t>
            </a:r>
            <a:r>
              <a:rPr lang="en-US" sz="4000" dirty="0">
                <a:solidFill>
                  <a:srgbClr val="FFFF00"/>
                </a:solidFill>
              </a:rPr>
              <a:t>and two-family </a:t>
            </a:r>
            <a:r>
              <a:rPr lang="en-US" sz="4000" dirty="0" smtClean="0">
                <a:solidFill>
                  <a:srgbClr val="FFFF00"/>
                </a:solidFill>
              </a:rPr>
              <a:t>residential building </a:t>
            </a:r>
            <a:r>
              <a:rPr lang="en-US" sz="4000" dirty="0">
                <a:solidFill>
                  <a:srgbClr val="FFFF00"/>
                </a:solidFill>
              </a:rPr>
              <a:t>fires accounted for 64 percent of all residential building fires, representing the largest subgroup of residential building </a:t>
            </a:r>
            <a:r>
              <a:rPr lang="en-US" sz="4000" dirty="0" smtClean="0">
                <a:solidFill>
                  <a:srgbClr val="FFFF00"/>
                </a:solidFill>
              </a:rPr>
              <a:t>fires.</a:t>
            </a:r>
            <a:endParaRPr lang="en-US" sz="4000" dirty="0">
              <a:solidFill>
                <a:srgbClr val="FFFF00"/>
              </a:solidFill>
            </a:endParaRPr>
          </a:p>
        </p:txBody>
      </p:sp>
      <p:sp>
        <p:nvSpPr>
          <p:cNvPr id="4" name="TextBox 3"/>
          <p:cNvSpPr txBox="1"/>
          <p:nvPr/>
        </p:nvSpPr>
        <p:spPr>
          <a:xfrm>
            <a:off x="304800" y="228600"/>
            <a:ext cx="8534400" cy="4339650"/>
          </a:xfrm>
          <a:prstGeom prst="rect">
            <a:avLst/>
          </a:prstGeom>
          <a:noFill/>
        </p:spPr>
        <p:txBody>
          <a:bodyPr wrap="square" rtlCol="0">
            <a:spAutoFit/>
          </a:bodyPr>
          <a:lstStyle/>
          <a:p>
            <a:pPr>
              <a:lnSpc>
                <a:spcPct val="115000"/>
              </a:lnSpc>
              <a:spcAft>
                <a:spcPts val="1000"/>
              </a:spcAft>
            </a:pPr>
            <a:r>
              <a:rPr lang="en-US" dirty="0" smtClean="0">
                <a:latin typeface="Calibri"/>
                <a:ea typeface="Calibri"/>
                <a:cs typeface="Times New Roman"/>
              </a:rPr>
              <a:t>	</a:t>
            </a:r>
            <a:r>
              <a:rPr lang="en-US" sz="4000" dirty="0" smtClean="0">
                <a:solidFill>
                  <a:srgbClr val="FFFF00"/>
                </a:solidFill>
                <a:latin typeface="Calibri"/>
                <a:ea typeface="Calibri"/>
                <a:cs typeface="Times New Roman"/>
              </a:rPr>
              <a:t>Cooking</a:t>
            </a:r>
            <a:r>
              <a:rPr lang="en-US" sz="4000" dirty="0">
                <a:solidFill>
                  <a:srgbClr val="FFFF00"/>
                </a:solidFill>
                <a:latin typeface="Calibri"/>
                <a:ea typeface="Calibri"/>
                <a:cs typeface="Times New Roman"/>
              </a:rPr>
              <a:t>, at 37 percent, was the leading cause of one- and two-family residential building fires reported to the fire service. Of these cooking fires, 85 percent were small, confined fires with limited damage.</a:t>
            </a:r>
            <a:endParaRPr lang="en-US" sz="4000" dirty="0">
              <a:solidFill>
                <a:srgbClr val="FFFF00"/>
              </a:solidFill>
              <a:effectLst/>
              <a:latin typeface="Calibri"/>
              <a:ea typeface="Calibri"/>
              <a:cs typeface="Times New Roman"/>
            </a:endParaRPr>
          </a:p>
        </p:txBody>
      </p:sp>
      <p:sp>
        <p:nvSpPr>
          <p:cNvPr id="5" name="TextBox 4"/>
          <p:cNvSpPr txBox="1"/>
          <p:nvPr/>
        </p:nvSpPr>
        <p:spPr>
          <a:xfrm>
            <a:off x="304800" y="202809"/>
            <a:ext cx="8305800" cy="2554545"/>
          </a:xfrm>
          <a:prstGeom prst="rect">
            <a:avLst/>
          </a:prstGeom>
          <a:noFill/>
        </p:spPr>
        <p:txBody>
          <a:bodyPr wrap="square" rtlCol="0">
            <a:spAutoFit/>
          </a:bodyPr>
          <a:lstStyle/>
          <a:p>
            <a:r>
              <a:rPr lang="en-US" sz="4000" dirty="0">
                <a:solidFill>
                  <a:srgbClr val="FFFF00"/>
                </a:solidFill>
                <a:latin typeface="Calibri"/>
                <a:ea typeface="Calibri"/>
                <a:cs typeface="Times New Roman"/>
              </a:rPr>
              <a:t>One- and two-family residential building fires occurred more often in the cooler months, peaking in January at 11 percent</a:t>
            </a:r>
            <a:r>
              <a:rPr lang="en-US" sz="4000" dirty="0" smtClean="0">
                <a:solidFill>
                  <a:srgbClr val="FFFF00"/>
                </a:solidFill>
                <a:latin typeface="Calibri"/>
                <a:ea typeface="Calibri"/>
                <a:cs typeface="Times New Roman"/>
              </a:rPr>
              <a:t>.</a:t>
            </a:r>
            <a:endParaRPr lang="en-US" sz="4000" dirty="0">
              <a:solidFill>
                <a:srgbClr val="FFFF00"/>
              </a:solidFill>
            </a:endParaRPr>
          </a:p>
        </p:txBody>
      </p:sp>
      <p:sp>
        <p:nvSpPr>
          <p:cNvPr id="7" name="TextBox 6"/>
          <p:cNvSpPr txBox="1"/>
          <p:nvPr/>
        </p:nvSpPr>
        <p:spPr>
          <a:xfrm>
            <a:off x="304800" y="296285"/>
            <a:ext cx="8534400" cy="2882328"/>
          </a:xfrm>
          <a:prstGeom prst="rect">
            <a:avLst/>
          </a:prstGeom>
          <a:noFill/>
        </p:spPr>
        <p:txBody>
          <a:bodyPr wrap="square" rtlCol="0">
            <a:spAutoFit/>
          </a:bodyPr>
          <a:lstStyle/>
          <a:p>
            <a:pPr>
              <a:lnSpc>
                <a:spcPct val="115000"/>
              </a:lnSpc>
              <a:spcAft>
                <a:spcPts val="1000"/>
              </a:spcAft>
            </a:pPr>
            <a:r>
              <a:rPr lang="en-US" dirty="0">
                <a:latin typeface="Calibri"/>
                <a:ea typeface="Calibri"/>
                <a:cs typeface="Times New Roman"/>
              </a:rPr>
              <a:t> </a:t>
            </a:r>
            <a:r>
              <a:rPr lang="en-US" dirty="0" smtClean="0">
                <a:latin typeface="Calibri"/>
                <a:ea typeface="Calibri"/>
                <a:cs typeface="Times New Roman"/>
              </a:rPr>
              <a:t>	</a:t>
            </a:r>
            <a:r>
              <a:rPr lang="en-US" sz="4000" dirty="0" smtClean="0">
                <a:solidFill>
                  <a:srgbClr val="FFFF00"/>
                </a:solidFill>
                <a:latin typeface="Calibri"/>
                <a:ea typeface="Calibri"/>
                <a:cs typeface="Times New Roman"/>
              </a:rPr>
              <a:t>In </a:t>
            </a:r>
            <a:r>
              <a:rPr lang="en-US" sz="4000" dirty="0">
                <a:solidFill>
                  <a:srgbClr val="FFFF00"/>
                </a:solidFill>
                <a:latin typeface="Calibri"/>
                <a:ea typeface="Calibri"/>
                <a:cs typeface="Times New Roman"/>
              </a:rPr>
              <a:t>53 percent of nonconfined one- and two-family residential building fires, the fire extended beyond the room of fire origin.</a:t>
            </a:r>
            <a:endParaRPr lang="en-US" sz="4000" dirty="0">
              <a:solidFill>
                <a:srgbClr val="FFFF00"/>
              </a:solidFill>
              <a:effectLst/>
              <a:latin typeface="Calibri"/>
              <a:ea typeface="Calibri"/>
              <a:cs typeface="Times New Roman"/>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527" y="3810000"/>
            <a:ext cx="2571750" cy="2571750"/>
          </a:xfrm>
          <a:prstGeom prst="rect">
            <a:avLst/>
          </a:prstGeom>
        </p:spPr>
      </p:pic>
    </p:spTree>
    <p:extLst>
      <p:ext uri="{BB962C8B-B14F-4D97-AF65-F5344CB8AC3E}">
        <p14:creationId xmlns:p14="http://schemas.microsoft.com/office/powerpoint/2010/main" val="31983336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p:tgtEl>
                                          <p:spTgt spid="3">
                                            <p:txEl>
                                              <p:pRg st="0" end="0"/>
                                            </p:txEl>
                                          </p:spTgt>
                                        </p:tgtEl>
                                        <p:attrNameLst>
                                          <p:attrName>ppt_y</p:attrName>
                                        </p:attrNameLst>
                                      </p:cBhvr>
                                      <p:tavLst>
                                        <p:tav tm="0">
                                          <p:val>
                                            <p:strVal val="ppt_y"/>
                                          </p:val>
                                        </p:tav>
                                        <p:tav tm="100000">
                                          <p:val>
                                            <p:strVal val="1+ppt_h/2"/>
                                          </p:val>
                                        </p:tav>
                                      </p:tavLst>
                                    </p:anim>
                                    <p:set>
                                      <p:cBhvr>
                                        <p:cTn id="15" dur="1" fill="hold">
                                          <p:stCondLst>
                                            <p:cond delay="499"/>
                                          </p:stCondLst>
                                        </p:cTn>
                                        <p:tgtEl>
                                          <p:spTgt spid="3">
                                            <p:txEl>
                                              <p:pRg st="0" end="0"/>
                                            </p:txEl>
                                          </p:spTgt>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2">
                                            <p:txEl>
                                              <p:pRg st="0" end="0"/>
                                            </p:txEl>
                                          </p:spTgt>
                                        </p:tgtEl>
                                      </p:cBhvr>
                                    </p:animEffect>
                                    <p:set>
                                      <p:cBhvr>
                                        <p:cTn id="24" dur="1" fill="hold">
                                          <p:stCondLst>
                                            <p:cond delay="499"/>
                                          </p:stCondLst>
                                        </p:cTn>
                                        <p:tgtEl>
                                          <p:spTgt spid="2">
                                            <p:txEl>
                                              <p:pRg st="0" end="0"/>
                                            </p:txEl>
                                          </p:spTgt>
                                        </p:tgtEl>
                                        <p:attrNameLst>
                                          <p:attrName>style.visibility</p:attrName>
                                        </p:attrNameLst>
                                      </p:cBhvr>
                                      <p:to>
                                        <p:strVal val="hidden"/>
                                      </p:to>
                                    </p:set>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fade">
                                      <p:cBhvr>
                                        <p:cTn id="28" dur="1000"/>
                                        <p:tgtEl>
                                          <p:spTgt spid="4">
                                            <p:txEl>
                                              <p:pRg st="0" end="0"/>
                                            </p:txEl>
                                          </p:spTgt>
                                        </p:tgtEl>
                                      </p:cBhvr>
                                    </p:animEffect>
                                    <p:anim calcmode="lin" valueType="num">
                                      <p:cBhvr>
                                        <p:cTn id="2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hidden"/>
                                      </p:to>
                                    </p:set>
                                  </p:childTnLst>
                                </p:cTn>
                              </p:par>
                            </p:childTnLst>
                          </p:cTn>
                        </p:par>
                        <p:par>
                          <p:cTn id="35" fill="hold">
                            <p:stCondLst>
                              <p:cond delay="0"/>
                            </p:stCondLst>
                            <p:childTnLst>
                              <p:par>
                                <p:cTn id="36" presetID="42" presetClass="entr" presetSubtype="0" fill="hold" nodeType="after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fade">
                                      <p:cBhvr>
                                        <p:cTn id="38" dur="1000"/>
                                        <p:tgtEl>
                                          <p:spTgt spid="5">
                                            <p:txEl>
                                              <p:pRg st="0" end="0"/>
                                            </p:txEl>
                                          </p:spTgt>
                                        </p:tgtEl>
                                      </p:cBhvr>
                                    </p:animEffect>
                                    <p:anim calcmode="lin" valueType="num">
                                      <p:cBhvr>
                                        <p:cTn id="3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xit" presetSubtype="0" fill="hold" grpId="0" nodeType="clickEffect">
                                  <p:stCondLst>
                                    <p:cond delay="0"/>
                                  </p:stCondLst>
                                  <p:childTnLst>
                                    <p:animEffect transition="out" filter="fade">
                                      <p:cBhvr>
                                        <p:cTn id="44" dur="1000"/>
                                        <p:tgtEl>
                                          <p:spTgt spid="5">
                                            <p:txEl>
                                              <p:pRg st="0" end="0"/>
                                            </p:txEl>
                                          </p:spTgt>
                                        </p:tgtEl>
                                      </p:cBhvr>
                                    </p:animEffect>
                                    <p:anim calcmode="lin" valueType="num">
                                      <p:cBhvr>
                                        <p:cTn id="45" dur="1000"/>
                                        <p:tgtEl>
                                          <p:spTgt spid="5">
                                            <p:txEl>
                                              <p:pRg st="0" end="0"/>
                                            </p:txEl>
                                          </p:spTgt>
                                        </p:tgtEl>
                                        <p:attrNameLst>
                                          <p:attrName>ppt_x</p:attrName>
                                        </p:attrNameLst>
                                      </p:cBhvr>
                                      <p:tavLst>
                                        <p:tav tm="0">
                                          <p:val>
                                            <p:strVal val="ppt_x"/>
                                          </p:val>
                                        </p:tav>
                                        <p:tav tm="100000">
                                          <p:val>
                                            <p:strVal val="ppt_x"/>
                                          </p:val>
                                        </p:tav>
                                      </p:tavLst>
                                    </p:anim>
                                    <p:anim calcmode="lin" valueType="num">
                                      <p:cBhvr>
                                        <p:cTn id="46" dur="1000"/>
                                        <p:tgtEl>
                                          <p:spTgt spid="5">
                                            <p:txEl>
                                              <p:pRg st="0" end="0"/>
                                            </p:txEl>
                                          </p:spTgt>
                                        </p:tgtEl>
                                        <p:attrNameLst>
                                          <p:attrName>ppt_y</p:attrName>
                                        </p:attrNameLst>
                                      </p:cBhvr>
                                      <p:tavLst>
                                        <p:tav tm="0">
                                          <p:val>
                                            <p:strVal val="ppt_y"/>
                                          </p:val>
                                        </p:tav>
                                        <p:tav tm="100000">
                                          <p:val>
                                            <p:strVal val="ppt_y+.1"/>
                                          </p:val>
                                        </p:tav>
                                      </p:tavLst>
                                    </p:anim>
                                    <p:set>
                                      <p:cBhvr>
                                        <p:cTn id="47" dur="1" fill="hold">
                                          <p:stCondLst>
                                            <p:cond delay="999"/>
                                          </p:stCondLst>
                                        </p:cTn>
                                        <p:tgtEl>
                                          <p:spTgt spid="5">
                                            <p:txEl>
                                              <p:pRg st="0" end="0"/>
                                            </p:txEl>
                                          </p:spTgt>
                                        </p:tgtEl>
                                        <p:attrNameLst>
                                          <p:attrName>style.visibility</p:attrName>
                                        </p:attrNameLst>
                                      </p:cBhvr>
                                      <p:to>
                                        <p:strVal val="hidden"/>
                                      </p:to>
                                    </p:set>
                                  </p:childTnLst>
                                </p:cTn>
                              </p:par>
                              <p:par>
                                <p:cTn id="48" presetID="16" presetClass="entr" presetSubtype="21" fill="hold" nodeType="withEffect">
                                  <p:stCondLst>
                                    <p:cond delay="0"/>
                                  </p:stCondLst>
                                  <p:childTnLst>
                                    <p:set>
                                      <p:cBhvr>
                                        <p:cTn id="49" dur="1" fill="hold">
                                          <p:stCondLst>
                                            <p:cond delay="0"/>
                                          </p:stCondLst>
                                        </p:cTn>
                                        <p:tgtEl>
                                          <p:spTgt spid="7">
                                            <p:txEl>
                                              <p:pRg st="0" end="0"/>
                                            </p:txEl>
                                          </p:spTgt>
                                        </p:tgtEl>
                                        <p:attrNameLst>
                                          <p:attrName>style.visibility</p:attrName>
                                        </p:attrNameLst>
                                      </p:cBhvr>
                                      <p:to>
                                        <p:strVal val="visible"/>
                                      </p:to>
                                    </p:set>
                                    <p:animEffect transition="in" filter="barn(inVertical)">
                                      <p:cBhvr>
                                        <p:cTn id="5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5"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876800"/>
          </a:xfrm>
        </p:spPr>
        <p:txBody>
          <a:bodyPr>
            <a:normAutofit lnSpcReduction="10000"/>
          </a:bodyPr>
          <a:lstStyle/>
          <a:p>
            <a:pPr>
              <a:buClr>
                <a:srgbClr val="002060"/>
              </a:buClr>
              <a:buSzPct val="125000"/>
              <a:buFont typeface="Wingdings" panose="05000000000000000000" pitchFamily="2" charset="2"/>
              <a:buChar char="v"/>
            </a:pPr>
            <a:r>
              <a:rPr lang="en-US" dirty="0">
                <a:solidFill>
                  <a:srgbClr val="002060"/>
                </a:solidFill>
              </a:rPr>
              <a:t>were other unintentional</a:t>
            </a:r>
          </a:p>
          <a:p>
            <a:pPr marL="914400" lvl="1" indent="-514350">
              <a:buClr>
                <a:srgbClr val="002060"/>
              </a:buClr>
              <a:buFont typeface="+mj-lt"/>
              <a:buAutoNum type="arabicPeriod"/>
            </a:pPr>
            <a:r>
              <a:rPr lang="en-US" dirty="0">
                <a:solidFill>
                  <a:srgbClr val="002060"/>
                </a:solidFill>
              </a:rPr>
              <a:t>careless actions (17 percent); </a:t>
            </a:r>
            <a:r>
              <a:rPr lang="en-US" dirty="0" smtClean="0">
                <a:solidFill>
                  <a:srgbClr val="002060"/>
                </a:solidFill>
              </a:rPr>
              <a:t/>
            </a:r>
            <a:br>
              <a:rPr lang="en-US" dirty="0" smtClean="0">
                <a:solidFill>
                  <a:srgbClr val="002060"/>
                </a:solidFill>
              </a:rPr>
            </a:br>
            <a:r>
              <a:rPr lang="en-US" dirty="0" smtClean="0">
                <a:solidFill>
                  <a:srgbClr val="002060"/>
                </a:solidFill>
              </a:rPr>
              <a:t>a) Deep frying food while watching TV.</a:t>
            </a:r>
            <a:br>
              <a:rPr lang="en-US" dirty="0" smtClean="0">
                <a:solidFill>
                  <a:srgbClr val="002060"/>
                </a:solidFill>
              </a:rPr>
            </a:br>
            <a:r>
              <a:rPr lang="en-US" dirty="0" smtClean="0">
                <a:solidFill>
                  <a:srgbClr val="002060"/>
                </a:solidFill>
              </a:rPr>
              <a:t>b) Empting Fire place ashes into a paper sack </a:t>
            </a:r>
            <a:br>
              <a:rPr lang="en-US" dirty="0" smtClean="0">
                <a:solidFill>
                  <a:srgbClr val="002060"/>
                </a:solidFill>
              </a:rPr>
            </a:br>
            <a:r>
              <a:rPr lang="en-US" dirty="0" smtClean="0">
                <a:solidFill>
                  <a:srgbClr val="002060"/>
                </a:solidFill>
              </a:rPr>
              <a:t>c) Leaving matches in the reach of children.</a:t>
            </a:r>
            <a:endParaRPr lang="en-US" dirty="0">
              <a:solidFill>
                <a:srgbClr val="002060"/>
              </a:solidFill>
            </a:endParaRPr>
          </a:p>
          <a:p>
            <a:pPr marL="914400" lvl="1" indent="-514350">
              <a:buClr>
                <a:srgbClr val="002060"/>
              </a:buClr>
              <a:buFont typeface="+mj-lt"/>
              <a:buAutoNum type="arabicPeriod"/>
            </a:pPr>
            <a:r>
              <a:rPr lang="en-US" dirty="0" smtClean="0">
                <a:solidFill>
                  <a:srgbClr val="002060"/>
                </a:solidFill>
              </a:rPr>
              <a:t>Electrical </a:t>
            </a:r>
            <a:r>
              <a:rPr lang="en-US" dirty="0">
                <a:solidFill>
                  <a:srgbClr val="002060"/>
                </a:solidFill>
              </a:rPr>
              <a:t>malfunctions (14percent</a:t>
            </a:r>
            <a:r>
              <a:rPr lang="en-US" dirty="0" smtClean="0">
                <a:solidFill>
                  <a:srgbClr val="002060"/>
                </a:solidFill>
              </a:rPr>
              <a:t>)</a:t>
            </a:r>
            <a:br>
              <a:rPr lang="en-US" dirty="0" smtClean="0">
                <a:solidFill>
                  <a:srgbClr val="002060"/>
                </a:solidFill>
              </a:rPr>
            </a:br>
            <a:r>
              <a:rPr lang="en-US" dirty="0" smtClean="0">
                <a:solidFill>
                  <a:srgbClr val="002060"/>
                </a:solidFill>
              </a:rPr>
              <a:t>a) Over loading outlets.</a:t>
            </a:r>
            <a:br>
              <a:rPr lang="en-US" dirty="0" smtClean="0">
                <a:solidFill>
                  <a:srgbClr val="002060"/>
                </a:solidFill>
              </a:rPr>
            </a:br>
            <a:r>
              <a:rPr lang="en-US" dirty="0">
                <a:solidFill>
                  <a:srgbClr val="002060"/>
                </a:solidFill>
              </a:rPr>
              <a:t>b</a:t>
            </a:r>
            <a:r>
              <a:rPr lang="en-US" dirty="0" smtClean="0">
                <a:solidFill>
                  <a:srgbClr val="002060"/>
                </a:solidFill>
              </a:rPr>
              <a:t>) Electrical Appliances used near water.</a:t>
            </a:r>
            <a:br>
              <a:rPr lang="en-US" dirty="0" smtClean="0">
                <a:solidFill>
                  <a:srgbClr val="002060"/>
                </a:solidFill>
              </a:rPr>
            </a:br>
            <a:r>
              <a:rPr lang="en-US" dirty="0">
                <a:solidFill>
                  <a:srgbClr val="002060"/>
                </a:solidFill>
              </a:rPr>
              <a:t>c</a:t>
            </a:r>
            <a:r>
              <a:rPr lang="en-US" dirty="0" smtClean="0">
                <a:solidFill>
                  <a:srgbClr val="002060"/>
                </a:solidFill>
              </a:rPr>
              <a:t>) Placing cords under carpet or rugs. </a:t>
            </a:r>
            <a:endParaRPr lang="en-US" dirty="0">
              <a:solidFill>
                <a:srgbClr val="002060"/>
              </a:solidFill>
            </a:endParaRPr>
          </a:p>
          <a:p>
            <a:pPr marL="914400" lvl="1" indent="-514350">
              <a:buClr>
                <a:srgbClr val="002060"/>
              </a:buClr>
              <a:buFont typeface="+mj-lt"/>
              <a:buAutoNum type="arabicPeriod"/>
            </a:pPr>
            <a:r>
              <a:rPr lang="en-US" dirty="0" smtClean="0">
                <a:solidFill>
                  <a:srgbClr val="002060"/>
                </a:solidFill>
              </a:rPr>
              <a:t>Open </a:t>
            </a:r>
            <a:r>
              <a:rPr lang="en-US" dirty="0">
                <a:solidFill>
                  <a:srgbClr val="002060"/>
                </a:solidFill>
              </a:rPr>
              <a:t>flames (11 percent</a:t>
            </a:r>
            <a:r>
              <a:rPr lang="en-US" dirty="0" smtClean="0">
                <a:solidFill>
                  <a:srgbClr val="002060"/>
                </a:solidFill>
              </a:rPr>
              <a:t>)</a:t>
            </a:r>
            <a:br>
              <a:rPr lang="en-US" dirty="0" smtClean="0">
                <a:solidFill>
                  <a:srgbClr val="002060"/>
                </a:solidFill>
              </a:rPr>
            </a:br>
            <a:r>
              <a:rPr lang="en-US" dirty="0" smtClean="0">
                <a:solidFill>
                  <a:srgbClr val="002060"/>
                </a:solidFill>
              </a:rPr>
              <a:t>a) Unattended candles.</a:t>
            </a:r>
            <a:endParaRPr lang="en-US" dirty="0">
              <a:solidFill>
                <a:srgbClr val="002060"/>
              </a:solidFill>
            </a:endParaRPr>
          </a:p>
          <a:p>
            <a:pPr marL="914400" lvl="1" indent="-514350">
              <a:buClr>
                <a:srgbClr val="002060"/>
              </a:buClr>
              <a:buFont typeface="+mj-lt"/>
              <a:buAutoNum type="arabicPeriod"/>
            </a:pPr>
            <a:r>
              <a:rPr lang="en-US" dirty="0" smtClean="0">
                <a:solidFill>
                  <a:srgbClr val="002060"/>
                </a:solidFill>
              </a:rPr>
              <a:t>Intentional </a:t>
            </a:r>
            <a:r>
              <a:rPr lang="en-US" dirty="0">
                <a:solidFill>
                  <a:srgbClr val="002060"/>
                </a:solidFill>
              </a:rPr>
              <a:t>actions (10 percent</a:t>
            </a:r>
            <a:r>
              <a:rPr lang="en-US" dirty="0" smtClean="0">
                <a:solidFill>
                  <a:srgbClr val="002060"/>
                </a:solidFill>
              </a:rPr>
              <a:t>)</a:t>
            </a:r>
            <a:br>
              <a:rPr lang="en-US" dirty="0" smtClean="0">
                <a:solidFill>
                  <a:srgbClr val="002060"/>
                </a:solidFill>
              </a:rPr>
            </a:br>
            <a:r>
              <a:rPr lang="en-US" dirty="0" smtClean="0">
                <a:solidFill>
                  <a:srgbClr val="002060"/>
                </a:solidFill>
              </a:rPr>
              <a:t>a)Arson</a:t>
            </a:r>
            <a:endParaRPr lang="en-US" dirty="0">
              <a:solidFill>
                <a:srgbClr val="002060"/>
              </a:solidFill>
            </a:endParaRPr>
          </a:p>
          <a:p>
            <a:endParaRPr lang="en-US" sz="2400" dirty="0">
              <a:solidFill>
                <a:srgbClr val="002060"/>
              </a:solidFill>
            </a:endParaRPr>
          </a:p>
        </p:txBody>
      </p:sp>
      <p:sp>
        <p:nvSpPr>
          <p:cNvPr id="3" name="Title 2"/>
          <p:cNvSpPr>
            <a:spLocks noGrp="1"/>
          </p:cNvSpPr>
          <p:nvPr>
            <p:ph type="title"/>
          </p:nvPr>
        </p:nvSpPr>
        <p:spPr/>
        <p:txBody>
          <a:bodyPr/>
          <a:lstStyle/>
          <a:p>
            <a:pPr algn="ctr"/>
            <a:r>
              <a:rPr lang="en-US" sz="3800" dirty="0">
                <a:ln w="3200">
                  <a:solidFill>
                    <a:srgbClr val="4E3B30">
                      <a:shade val="75000"/>
                      <a:alpha val="25000"/>
                    </a:srgbClr>
                  </a:solidFill>
                  <a:prstDash val="solid"/>
                  <a:round/>
                </a:ln>
                <a:solidFill>
                  <a:srgbClr val="FF0000"/>
                </a:solidFill>
              </a:rPr>
              <a:t>The leading causes of </a:t>
            </a:r>
            <a:r>
              <a:rPr lang="en-US" sz="3800" dirty="0" smtClean="0">
                <a:ln w="3200">
                  <a:solidFill>
                    <a:srgbClr val="4E3B30">
                      <a:shade val="75000"/>
                      <a:alpha val="25000"/>
                    </a:srgbClr>
                  </a:solidFill>
                  <a:prstDash val="solid"/>
                  <a:round/>
                </a:ln>
                <a:solidFill>
                  <a:srgbClr val="FF0000"/>
                </a:solidFill>
              </a:rPr>
              <a:t> </a:t>
            </a:r>
            <a:r>
              <a:rPr lang="en-US" sz="3800" dirty="0">
                <a:ln w="3200">
                  <a:solidFill>
                    <a:srgbClr val="4E3B30">
                      <a:shade val="75000"/>
                      <a:alpha val="25000"/>
                    </a:srgbClr>
                  </a:solidFill>
                  <a:prstDash val="solid"/>
                  <a:round/>
                </a:ln>
                <a:solidFill>
                  <a:srgbClr val="FF0000"/>
                </a:solidFill>
              </a:rPr>
              <a:t>larger fires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5541" y="1905000"/>
            <a:ext cx="1237060" cy="1759374"/>
          </a:xfrm>
          <a:prstGeom prst="rect">
            <a:avLst/>
          </a:prstGeom>
        </p:spPr>
      </p:pic>
    </p:spTree>
    <p:extLst>
      <p:ext uri="{BB962C8B-B14F-4D97-AF65-F5344CB8AC3E}">
        <p14:creationId xmlns:p14="http://schemas.microsoft.com/office/powerpoint/2010/main" val="4334507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wipe(down)">
                                      <p:cBhvr>
                                        <p:cTn id="14" dur="500"/>
                                        <p:tgtEl>
                                          <p:spTgt spid="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2048</TotalTime>
  <Words>1098</Words>
  <Application>Microsoft Office PowerPoint</Application>
  <PresentationFormat>On-screen Show (4:3)</PresentationFormat>
  <Paragraphs>117</Paragraphs>
  <Slides>30</Slides>
  <Notes>2</Notes>
  <HiddenSlides>0</HiddenSlides>
  <MMClips>2</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Paper</vt:lpstr>
      <vt:lpstr>PowerPoint Presentation</vt:lpstr>
      <vt:lpstr>Who are your Presenters</vt:lpstr>
      <vt:lpstr>Goals and Objectives</vt:lpstr>
      <vt:lpstr>Activity # 1 </vt:lpstr>
      <vt:lpstr>Activity #2 </vt:lpstr>
      <vt:lpstr>PowerPoint Presentation</vt:lpstr>
      <vt:lpstr>OREGON CIVILIAN FIRE FATALITIES thru May 2017</vt:lpstr>
      <vt:lpstr>PowerPoint Presentation</vt:lpstr>
      <vt:lpstr>The leading causes of  larger fires</vt:lpstr>
      <vt:lpstr>The leading causes of larger fires</vt:lpstr>
      <vt:lpstr>QUESTION</vt:lpstr>
      <vt:lpstr>Activity #3</vt:lpstr>
      <vt:lpstr>Activity #3</vt:lpstr>
      <vt:lpstr>There are two types of smoke alarms.</vt:lpstr>
      <vt:lpstr>How long do you have to Escape your home?</vt:lpstr>
      <vt:lpstr>PowerPoint Presentation</vt:lpstr>
      <vt:lpstr>Emergency escape masks</vt:lpstr>
      <vt:lpstr>The Consumer Product Safety Commission (CPSC) and the U.S. Fire Administration </vt:lpstr>
      <vt:lpstr>PowerPoint Presentation</vt:lpstr>
      <vt:lpstr>PowerPoint Presentation</vt:lpstr>
      <vt:lpstr>PowerPoint Presentation</vt:lpstr>
      <vt:lpstr>Sample Escape Plan</vt:lpstr>
      <vt:lpstr>Sample Escape Plan</vt:lpstr>
      <vt:lpstr>Your ability to get out depends on advance warning from smoke alarms and advance planning.</vt:lpstr>
      <vt:lpstr>Prepare, Act, Survive</vt:lpstr>
      <vt:lpstr>When you get home:</vt:lpstr>
      <vt:lpstr>Conclusion</vt:lpstr>
      <vt:lpstr>Our Partners</vt:lpstr>
      <vt:lpstr>Our Partners</vt:lpstr>
      <vt:lpstr>Questions</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 Dolan</dc:creator>
  <cp:lastModifiedBy>Ed Dolan</cp:lastModifiedBy>
  <cp:revision>102</cp:revision>
  <cp:lastPrinted>2017-08-11T15:50:47Z</cp:lastPrinted>
  <dcterms:created xsi:type="dcterms:W3CDTF">2017-07-10T17:55:02Z</dcterms:created>
  <dcterms:modified xsi:type="dcterms:W3CDTF">2017-09-12T00:21:04Z</dcterms:modified>
</cp:coreProperties>
</file>